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9.jpeg" ContentType="image/jpeg"/>
  <Override PartName="/ppt/media/image46.jpeg" ContentType="image/jpeg"/>
  <Override PartName="/ppt/media/image27.jpeg" ContentType="image/jpeg"/>
  <Override PartName="/ppt/media/image44.jpeg" ContentType="image/jpeg"/>
  <Override PartName="/ppt/media/image19.jpeg" ContentType="image/jpeg"/>
  <Override PartName="/ppt/media/image26.jpeg" ContentType="image/jpeg"/>
  <Override PartName="/ppt/media/image43.jpeg" ContentType="image/jpeg"/>
  <Override PartName="/ppt/media/image18.jpeg" ContentType="image/jpeg"/>
  <Override PartName="/ppt/media/image25.jpeg" ContentType="image/jpeg"/>
  <Override PartName="/ppt/media/image42.jpeg" ContentType="image/jpeg"/>
  <Override PartName="/ppt/media/image17.jpeg" ContentType="image/jpeg"/>
  <Override PartName="/ppt/media/image24.jpeg" ContentType="image/jpeg"/>
  <Override PartName="/ppt/media/image41.jpeg" ContentType="image/jpeg"/>
  <Override PartName="/ppt/media/image16.jpeg" ContentType="image/jpeg"/>
  <Override PartName="/ppt/media/image49.png" ContentType="image/png"/>
  <Override PartName="/ppt/media/image23.jpeg" ContentType="image/jpeg"/>
  <Override PartName="/ppt/media/image40.jpeg" ContentType="image/jpeg"/>
  <Override PartName="/ppt/media/image15.jpeg" ContentType="image/jpeg"/>
  <Override PartName="/ppt/media/image32.jpeg" ContentType="image/jpeg"/>
  <Override PartName="/ppt/media/image22.jpeg" ContentType="image/jpeg"/>
  <Override PartName="/ppt/media/image14.jpeg" ContentType="image/jpeg"/>
  <Override PartName="/ppt/media/image31.jpeg" ContentType="image/jpeg"/>
  <Override PartName="/ppt/media/image1.jpeg" ContentType="image/jpeg"/>
  <Override PartName="/ppt/media/image2.jpeg" ContentType="image/jpeg"/>
  <Override PartName="/ppt/media/image21.jpeg" ContentType="image/jpeg"/>
  <Override PartName="/ppt/media/image34.png" ContentType="image/png"/>
  <Override PartName="/ppt/media/image51.png" ContentType="image/png"/>
  <Override PartName="/ppt/media/image47.jpeg" ContentType="image/jpeg"/>
  <Override PartName="/ppt/media/image39.jpeg" ContentType="image/jpeg"/>
  <Override PartName="/ppt/media/image36.png" ContentType="image/png"/>
  <Override PartName="/ppt/media/image13.jpeg" ContentType="image/jpeg"/>
  <Override PartName="/ppt/media/image53.png" ContentType="image/png"/>
  <Override PartName="/ppt/media/image30.jpeg" ContentType="image/jpeg"/>
  <Override PartName="/ppt/media/image10.jpeg" ContentType="image/jpeg"/>
  <Override PartName="/ppt/media/image52.png" ContentType="image/png"/>
  <Override PartName="/ppt/media/image35.png" ContentType="image/png"/>
  <Override PartName="/ppt/media/image9.jpeg" ContentType="image/jpeg"/>
  <Override PartName="/ppt/media/image37.png" ContentType="image/png"/>
  <Override PartName="/ppt/media/image54.png" ContentType="image/png"/>
  <Override PartName="/ppt/media/image38.png" ContentType="image/png"/>
  <Override PartName="/ppt/media/image48.png" ContentType="image/png"/>
  <Override PartName="/ppt/media/image8.jpeg" ContentType="image/jpeg"/>
  <Override PartName="/ppt/media/image12.jpeg" ContentType="image/jpeg"/>
  <Override PartName="/ppt/media/image20.jpeg" ContentType="image/jpeg"/>
  <Override PartName="/ppt/media/image7.jpeg" ContentType="image/jpeg"/>
  <Override PartName="/ppt/media/image50.png" ContentType="image/png"/>
  <Override PartName="/ppt/media/image33.png" ContentType="image/png"/>
  <Override PartName="/ppt/media/image11.jpeg" ContentType="image/jpeg"/>
  <Override PartName="/ppt/media/image6.jpeg" ContentType="image/jpeg"/>
  <Override PartName="/ppt/media/image4.jpeg" ContentType="image/jpeg"/>
  <Override PartName="/ppt/media/image5.jpeg" ContentType="image/jpeg"/>
  <Override PartName="/ppt/media/image3.png" ContentType="image/png"/>
  <Override PartName="/ppt/media/image28.jpeg" ContentType="image/jpeg"/>
  <Override PartName="/ppt/media/image45.jpeg" ContentType="image/jpe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8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4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32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33.xml.rels" ContentType="application/vnd.openxmlformats-package.relationships+xml"/>
  <Override PartName="/ppt/slides/_rels/slide17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C22E80-29E1-4718-9E5C-D5411B83A1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20BFF8-5043-44D8-82B7-945BFF8DB9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672E46-86EE-474E-8406-A9E0A8268E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0D1938-6088-41EA-9FAF-13A24134F53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033F1E-8330-453A-ABD6-F596CE286C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d-ID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12311A-C28F-42BA-ADA5-DA6FC13080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8129BD7-DC30-491A-AF26-F459103E963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CB7530-E1EC-4435-92F8-C36CD5BE392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AAF667E-64BF-4852-B07F-96920B8C60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d-ID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029260B-823C-4EA9-9235-4E9AA09E1F9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0C47833-2364-457A-B4E6-5D2EDCC9987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d-ID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20BD5B-66F0-4EA1-93E8-BD8F04BA8C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5E8322-9738-4B13-A70F-4076FA88CBD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8B31BBB-808F-4331-A4AA-D9C9A38544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69BA8F-6D14-489D-BACB-056692B3D3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590EF74-3FB3-4BA2-B879-CC406495B75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F9EB33-501F-48A5-A57B-45E744B6F45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95437C-8D0F-4ACE-95F0-67D73610E7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5AD306-4C93-40FB-9882-4C1B6CB6922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AC45BB-BE17-4A20-AF4C-24A986ED04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d-ID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F8A3C7-2F08-4678-8DBB-1D663C7685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92BEA5-DEDF-4CD4-95D0-442A90A7AE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AD2DC7-AAFC-481E-A186-D8203E51E9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040D190-2DD7-46A1-8381-798C216BEA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d-ID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id-ID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id-ID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id-ID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id-ID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id-ID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d-ID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id-ID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d-ID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8B25708-3947-45F4-89F1-FE7EC4FD056C}" type="slidenum">
              <a:rPr b="0" lang="id-ID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id-ID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d-ID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d-ID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id-ID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id-ID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id-ID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id-ID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id-ID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id-ID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d-ID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id-ID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id-ID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A9CC6A-EAEA-4F98-97A8-2078CF416F21}" type="slidenum">
              <a:rPr b="0" lang="id-ID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id-ID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39.jpeg"/><Relationship Id="rId9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30.jpeg"/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8.png"/><Relationship Id="rId3" Type="http://schemas.openxmlformats.org/officeDocument/2006/relationships/image" Target="../media/image48.png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8.png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8.png"/><Relationship Id="rId3" Type="http://schemas.openxmlformats.org/officeDocument/2006/relationships/image" Target="../media/image48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772000" y="3051000"/>
            <a:ext cx="7459920" cy="919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9000"/>
          </a:bodyPr>
          <a:p>
            <a:pPr indent="0" algn="ctr">
              <a:lnSpc>
                <a:spcPct val="90000"/>
              </a:lnSpc>
              <a:buNone/>
            </a:pPr>
            <a:r>
              <a:rPr b="0" lang="id-ID" sz="4800" spc="-1" strike="noStrike">
                <a:solidFill>
                  <a:srgbClr val="002060"/>
                </a:solidFill>
                <a:latin typeface="Calibri Light"/>
              </a:rPr>
              <a:t>Membangun Lab FO SMK TKJ</a:t>
            </a:r>
            <a:endParaRPr b="0" lang="id-ID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888280" y="3825000"/>
            <a:ext cx="8272800" cy="81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buNone/>
            </a:pP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5" descr=""/>
          <p:cNvPicPr/>
          <p:nvPr/>
        </p:nvPicPr>
        <p:blipFill>
          <a:blip r:embed="rId2"/>
          <a:stretch/>
        </p:blipFill>
        <p:spPr>
          <a:xfrm>
            <a:off x="5950800" y="0"/>
            <a:ext cx="6240960" cy="351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Alat dan Bahan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Picture 14" descr=""/>
          <p:cNvPicPr/>
          <p:nvPr/>
        </p:nvPicPr>
        <p:blipFill>
          <a:blip r:embed="rId1"/>
          <a:srcRect l="0" t="0" r="2937" b="0"/>
          <a:stretch/>
        </p:blipFill>
        <p:spPr>
          <a:xfrm>
            <a:off x="527760" y="2067840"/>
            <a:ext cx="157572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60" name="Picture 16" descr=""/>
          <p:cNvPicPr/>
          <p:nvPr/>
        </p:nvPicPr>
        <p:blipFill>
          <a:blip r:embed="rId2"/>
          <a:srcRect l="11959" t="0" r="11217" b="0"/>
          <a:stretch/>
        </p:blipFill>
        <p:spPr>
          <a:xfrm>
            <a:off x="3551040" y="2083320"/>
            <a:ext cx="14176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61" name="Picture 20" descr=""/>
          <p:cNvPicPr/>
          <p:nvPr/>
        </p:nvPicPr>
        <p:blipFill>
          <a:blip r:embed="rId3"/>
          <a:srcRect l="0" t="21836" r="0" b="0"/>
          <a:stretch/>
        </p:blipFill>
        <p:spPr>
          <a:xfrm>
            <a:off x="6318360" y="4489560"/>
            <a:ext cx="201780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62" name="Picture 22" descr=""/>
          <p:cNvPicPr/>
          <p:nvPr/>
        </p:nvPicPr>
        <p:blipFill>
          <a:blip r:embed="rId4"/>
          <a:stretch/>
        </p:blipFill>
        <p:spPr>
          <a:xfrm>
            <a:off x="527760" y="4549320"/>
            <a:ext cx="21358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63" name="Content Placeholder 28"/>
          <p:cNvSpPr/>
          <p:nvPr/>
        </p:nvSpPr>
        <p:spPr>
          <a:xfrm>
            <a:off x="3434040" y="157320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Cleaver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Content Placeholder 28"/>
          <p:cNvSpPr/>
          <p:nvPr/>
        </p:nvSpPr>
        <p:spPr>
          <a:xfrm>
            <a:off x="392400" y="156096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Stripper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Content Placeholder 28"/>
          <p:cNvSpPr/>
          <p:nvPr/>
        </p:nvSpPr>
        <p:spPr>
          <a:xfrm>
            <a:off x="392400" y="3976200"/>
            <a:ext cx="294516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Tissue dan Alkohol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Content Placeholder 28"/>
          <p:cNvSpPr/>
          <p:nvPr/>
        </p:nvSpPr>
        <p:spPr>
          <a:xfrm>
            <a:off x="3434040" y="3991680"/>
            <a:ext cx="270216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Adapter SC/UPC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Content Placeholder 28"/>
          <p:cNvSpPr/>
          <p:nvPr/>
        </p:nvSpPr>
        <p:spPr>
          <a:xfrm>
            <a:off x="6201360" y="397620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Kabel FO 6 Core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8" name="Picture 3" descr=""/>
          <p:cNvPicPr/>
          <p:nvPr/>
        </p:nvPicPr>
        <p:blipFill>
          <a:blip r:embed="rId5"/>
          <a:srcRect l="8147" t="6682" r="8354" b="19789"/>
          <a:stretch/>
        </p:blipFill>
        <p:spPr>
          <a:xfrm>
            <a:off x="9082080" y="2073960"/>
            <a:ext cx="1833840" cy="13071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169" name="Picture 5" descr=""/>
          <p:cNvPicPr/>
          <p:nvPr/>
        </p:nvPicPr>
        <p:blipFill>
          <a:blip r:embed="rId6"/>
          <a:stretch/>
        </p:blipFill>
        <p:spPr>
          <a:xfrm>
            <a:off x="6313680" y="2067840"/>
            <a:ext cx="2196720" cy="164160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70" name="Content Placeholder 28"/>
          <p:cNvSpPr/>
          <p:nvPr/>
        </p:nvSpPr>
        <p:spPr>
          <a:xfrm>
            <a:off x="6201360" y="155448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Fast Connector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Content Placeholder 28"/>
          <p:cNvSpPr/>
          <p:nvPr/>
        </p:nvSpPr>
        <p:spPr>
          <a:xfrm>
            <a:off x="9081360" y="156096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Cutter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Picture 7" descr=""/>
          <p:cNvPicPr/>
          <p:nvPr/>
        </p:nvPicPr>
        <p:blipFill>
          <a:blip r:embed="rId7"/>
          <a:stretch/>
        </p:blipFill>
        <p:spPr>
          <a:xfrm>
            <a:off x="3569040" y="4505040"/>
            <a:ext cx="1575720" cy="163908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887760" y="2032920"/>
            <a:ext cx="3498840" cy="27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Siapkan kabel fiber optic 6 core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Picture 5" descr=""/>
          <p:cNvPicPr/>
          <p:nvPr/>
        </p:nvPicPr>
        <p:blipFill>
          <a:blip r:embed="rId1"/>
          <a:stretch/>
        </p:blipFill>
        <p:spPr>
          <a:xfrm>
            <a:off x="887760" y="2520000"/>
            <a:ext cx="1817640" cy="1817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76" name="Content Placeholder 28"/>
          <p:cNvSpPr/>
          <p:nvPr/>
        </p:nvSpPr>
        <p:spPr>
          <a:xfrm>
            <a:off x="5253840" y="1873800"/>
            <a:ext cx="44704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kulit luar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(cable jacket)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 kabel fiber optic sesuai kan dengan kebutuhan...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Picture 7" descr=""/>
          <p:cNvPicPr/>
          <p:nvPr/>
        </p:nvPicPr>
        <p:blipFill>
          <a:blip r:embed="rId2"/>
          <a:srcRect l="0" t="0" r="0" b="20107"/>
          <a:stretch/>
        </p:blipFill>
        <p:spPr>
          <a:xfrm>
            <a:off x="719100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78" name="Picture 9" descr=""/>
          <p:cNvPicPr/>
          <p:nvPr/>
        </p:nvPicPr>
        <p:blipFill>
          <a:blip r:embed="rId3"/>
          <a:srcRect l="0" t="20107" r="0" b="0"/>
          <a:stretch/>
        </p:blipFill>
        <p:spPr>
          <a:xfrm>
            <a:off x="522108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79" name="Picture 13" descr=""/>
          <p:cNvPicPr/>
          <p:nvPr/>
        </p:nvPicPr>
        <p:blipFill>
          <a:blip r:embed="rId4"/>
          <a:srcRect l="0" t="8605" r="0" b="16015"/>
          <a:stretch/>
        </p:blipFill>
        <p:spPr>
          <a:xfrm>
            <a:off x="916092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80" name="Oval 15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Oval 18"/>
          <p:cNvSpPr/>
          <p:nvPr/>
        </p:nvSpPr>
        <p:spPr>
          <a:xfrm>
            <a:off x="445284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908640" y="1864440"/>
            <a:ext cx="51868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tube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(coating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) fiber optic dengan panjang kupasan sesuaikan dengan kebutuhan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Content Placeholder 28"/>
          <p:cNvSpPr/>
          <p:nvPr/>
        </p:nvSpPr>
        <p:spPr>
          <a:xfrm>
            <a:off x="7617600" y="1859760"/>
            <a:ext cx="40348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pelindung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(cladding)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 core fiber optic sesuai kan dengan kebutuhan...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Oval 18"/>
          <p:cNvSpPr/>
          <p:nvPr/>
        </p:nvSpPr>
        <p:spPr>
          <a:xfrm>
            <a:off x="681840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Picture 10" descr=""/>
          <p:cNvPicPr/>
          <p:nvPr/>
        </p:nvPicPr>
        <p:blipFill>
          <a:blip r:embed="rId1"/>
          <a:srcRect l="0" t="23905" r="0" b="26703"/>
          <a:stretch/>
        </p:blipFill>
        <p:spPr>
          <a:xfrm>
            <a:off x="90864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87" name="Picture 11" descr=""/>
          <p:cNvPicPr/>
          <p:nvPr/>
        </p:nvPicPr>
        <p:blipFill>
          <a:blip r:embed="rId2"/>
          <a:srcRect l="0" t="28044" r="0" b="22564"/>
          <a:stretch/>
        </p:blipFill>
        <p:spPr>
          <a:xfrm>
            <a:off x="284112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88" name="Picture 12" descr=""/>
          <p:cNvPicPr/>
          <p:nvPr/>
        </p:nvPicPr>
        <p:blipFill>
          <a:blip r:embed="rId3"/>
          <a:srcRect l="16002" t="0" r="16002" b="16860"/>
          <a:stretch/>
        </p:blipFill>
        <p:spPr>
          <a:xfrm>
            <a:off x="477396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89" name="Picture 14" descr=""/>
          <p:cNvPicPr/>
          <p:nvPr/>
        </p:nvPicPr>
        <p:blipFill>
          <a:blip r:embed="rId4"/>
          <a:srcRect l="0" t="14889" r="0" b="35934"/>
          <a:stretch/>
        </p:blipFill>
        <p:spPr>
          <a:xfrm>
            <a:off x="7617600" y="2663280"/>
            <a:ext cx="1810440" cy="19288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90" name="Picture 16" descr=""/>
          <p:cNvPicPr/>
          <p:nvPr/>
        </p:nvPicPr>
        <p:blipFill>
          <a:blip r:embed="rId5"/>
          <a:srcRect l="0" t="14744" r="0" b="35865"/>
          <a:stretch/>
        </p:blipFill>
        <p:spPr>
          <a:xfrm>
            <a:off x="9550080" y="266328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91" name="Oval 20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44416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Bersihkan core dengan tisu yang dibasahi dengan alkohol 90% atau alkohol 70%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Content Placeholder 28"/>
          <p:cNvSpPr/>
          <p:nvPr/>
        </p:nvSpPr>
        <p:spPr>
          <a:xfrm>
            <a:off x="6532560" y="1850400"/>
            <a:ext cx="40348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Potong ujung core fiber optic dengan cleaver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val 18"/>
          <p:cNvSpPr/>
          <p:nvPr/>
        </p:nvSpPr>
        <p:spPr>
          <a:xfrm>
            <a:off x="574776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Picture 20" descr=""/>
          <p:cNvPicPr/>
          <p:nvPr/>
        </p:nvPicPr>
        <p:blipFill>
          <a:blip r:embed="rId1"/>
          <a:srcRect l="0" t="2892" r="0" b="16860"/>
          <a:stretch/>
        </p:blipFill>
        <p:spPr>
          <a:xfrm>
            <a:off x="9086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98" name="Picture 21" descr=""/>
          <p:cNvPicPr/>
          <p:nvPr/>
        </p:nvPicPr>
        <p:blipFill>
          <a:blip r:embed="rId2"/>
          <a:srcRect l="0" t="22161" r="0" b="28448"/>
          <a:stretch/>
        </p:blipFill>
        <p:spPr>
          <a:xfrm>
            <a:off x="6532560" y="263880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99" name="Picture 22" descr=""/>
          <p:cNvPicPr/>
          <p:nvPr/>
        </p:nvPicPr>
        <p:blipFill>
          <a:blip r:embed="rId3"/>
          <a:srcRect l="0" t="26754" r="0" b="23854"/>
          <a:stretch/>
        </p:blipFill>
        <p:spPr>
          <a:xfrm>
            <a:off x="855036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44416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Pasang fast connector pada ujung core fiber optic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Content Placeholder 28"/>
          <p:cNvSpPr/>
          <p:nvPr/>
        </p:nvSpPr>
        <p:spPr>
          <a:xfrm>
            <a:off x="6917400" y="1845720"/>
            <a:ext cx="514944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Masukkan kedua ujung fiber optic yang sudah terpasang fast connector pada adapter SC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Oval 18"/>
          <p:cNvSpPr/>
          <p:nvPr/>
        </p:nvSpPr>
        <p:spPr>
          <a:xfrm>
            <a:off x="6075000" y="184572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Picture 15" descr=""/>
          <p:cNvPicPr/>
          <p:nvPr/>
        </p:nvPicPr>
        <p:blipFill>
          <a:blip r:embed="rId1"/>
          <a:stretch/>
        </p:blipFill>
        <p:spPr>
          <a:xfrm>
            <a:off x="908640" y="2551320"/>
            <a:ext cx="1619640" cy="17323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06" name="Picture 21" descr=""/>
          <p:cNvPicPr/>
          <p:nvPr/>
        </p:nvPicPr>
        <p:blipFill>
          <a:blip r:embed="rId2"/>
          <a:stretch/>
        </p:blipFill>
        <p:spPr>
          <a:xfrm>
            <a:off x="2604240" y="2551320"/>
            <a:ext cx="1619640" cy="17323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07" name="Picture 25" descr=""/>
          <p:cNvPicPr/>
          <p:nvPr/>
        </p:nvPicPr>
        <p:blipFill>
          <a:blip r:embed="rId3"/>
          <a:stretch/>
        </p:blipFill>
        <p:spPr>
          <a:xfrm>
            <a:off x="4297320" y="2562840"/>
            <a:ext cx="1619640" cy="17323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08" name="Picture 28" descr=""/>
          <p:cNvPicPr/>
          <p:nvPr/>
        </p:nvPicPr>
        <p:blipFill>
          <a:blip r:embed="rId4"/>
          <a:stretch/>
        </p:blipFill>
        <p:spPr>
          <a:xfrm>
            <a:off x="10299960" y="2562840"/>
            <a:ext cx="1619640" cy="17323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29" descr=""/>
          <p:cNvPicPr/>
          <p:nvPr/>
        </p:nvPicPr>
        <p:blipFill>
          <a:blip r:embed="rId5"/>
          <a:stretch/>
        </p:blipFill>
        <p:spPr>
          <a:xfrm>
            <a:off x="6917400" y="2551320"/>
            <a:ext cx="1619640" cy="17323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10" name="Picture 30" descr=""/>
          <p:cNvPicPr/>
          <p:nvPr/>
        </p:nvPicPr>
        <p:blipFill>
          <a:blip r:embed="rId6"/>
          <a:stretch/>
        </p:blipFill>
        <p:spPr>
          <a:xfrm>
            <a:off x="8610480" y="2551320"/>
            <a:ext cx="1619640" cy="17323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11" name="Can 31"/>
          <p:cNvSpPr/>
          <p:nvPr/>
        </p:nvSpPr>
        <p:spPr>
          <a:xfrm rot="5400000">
            <a:off x="966960" y="4929480"/>
            <a:ext cx="770400" cy="1872000"/>
          </a:xfrm>
          <a:prstGeom prst="can">
            <a:avLst>
              <a:gd name="adj" fmla="val 48751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Coating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Can 32"/>
          <p:cNvSpPr/>
          <p:nvPr/>
        </p:nvSpPr>
        <p:spPr>
          <a:xfrm rot="5400000">
            <a:off x="2593800" y="5166000"/>
            <a:ext cx="315360" cy="144468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Can 33"/>
          <p:cNvSpPr/>
          <p:nvPr/>
        </p:nvSpPr>
        <p:spPr>
          <a:xfrm rot="5400000">
            <a:off x="4313880" y="4872960"/>
            <a:ext cx="149400" cy="2017440"/>
          </a:xfrm>
          <a:prstGeom prst="can">
            <a:avLst>
              <a:gd name="adj" fmla="val 48751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Content Placeholder 28"/>
          <p:cNvSpPr/>
          <p:nvPr/>
        </p:nvSpPr>
        <p:spPr>
          <a:xfrm>
            <a:off x="907200" y="4614120"/>
            <a:ext cx="53247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Ilustrasi penyambungan fiber optic secara manual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Content Placeholder 28"/>
          <p:cNvSpPr/>
          <p:nvPr/>
        </p:nvSpPr>
        <p:spPr>
          <a:xfrm>
            <a:off x="3569760" y="6352920"/>
            <a:ext cx="787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Fast Conn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Content Placeholder 28"/>
          <p:cNvSpPr/>
          <p:nvPr/>
        </p:nvSpPr>
        <p:spPr>
          <a:xfrm>
            <a:off x="6445800" y="6352920"/>
            <a:ext cx="787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Fast Conn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Content Placeholder 28"/>
          <p:cNvSpPr/>
          <p:nvPr/>
        </p:nvSpPr>
        <p:spPr>
          <a:xfrm>
            <a:off x="4898880" y="6522480"/>
            <a:ext cx="7873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Adapter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Cube 38"/>
          <p:cNvSpPr/>
          <p:nvPr/>
        </p:nvSpPr>
        <p:spPr>
          <a:xfrm>
            <a:off x="3152880" y="5468760"/>
            <a:ext cx="1872000" cy="781920"/>
          </a:xfrm>
          <a:prstGeom prst="cube">
            <a:avLst>
              <a:gd name="adj" fmla="val 25680"/>
            </a:avLst>
          </a:prstGeom>
          <a:solidFill>
            <a:srgbClr val="0070c0">
              <a:alpha val="50000"/>
            </a:srgb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9" name="Cube 39"/>
          <p:cNvSpPr/>
          <p:nvPr/>
        </p:nvSpPr>
        <p:spPr>
          <a:xfrm>
            <a:off x="4773960" y="5112360"/>
            <a:ext cx="1417320" cy="1380240"/>
          </a:xfrm>
          <a:prstGeom prst="cube">
            <a:avLst>
              <a:gd name="adj" fmla="val 35518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0" name="Can 40"/>
          <p:cNvSpPr/>
          <p:nvPr/>
        </p:nvSpPr>
        <p:spPr>
          <a:xfrm rot="16200000">
            <a:off x="9773280" y="4718880"/>
            <a:ext cx="781920" cy="2292840"/>
          </a:xfrm>
          <a:prstGeom prst="can">
            <a:avLst>
              <a:gd name="adj" fmla="val 48751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Coating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Can 41"/>
          <p:cNvSpPr/>
          <p:nvPr/>
        </p:nvSpPr>
        <p:spPr>
          <a:xfrm rot="5400000">
            <a:off x="6791760" y="4895280"/>
            <a:ext cx="163080" cy="1986480"/>
          </a:xfrm>
          <a:prstGeom prst="can">
            <a:avLst>
              <a:gd name="adj" fmla="val 6463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Rectangle 42"/>
          <p:cNvSpPr/>
          <p:nvPr/>
        </p:nvSpPr>
        <p:spPr>
          <a:xfrm rot="5400000">
            <a:off x="6926400" y="5076720"/>
            <a:ext cx="147240" cy="162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Can 43"/>
          <p:cNvSpPr/>
          <p:nvPr/>
        </p:nvSpPr>
        <p:spPr>
          <a:xfrm rot="5400000">
            <a:off x="8275680" y="5166000"/>
            <a:ext cx="315360" cy="144468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Cube 44"/>
          <p:cNvSpPr/>
          <p:nvPr/>
        </p:nvSpPr>
        <p:spPr>
          <a:xfrm>
            <a:off x="5830920" y="5480280"/>
            <a:ext cx="2292840" cy="781920"/>
          </a:xfrm>
          <a:prstGeom prst="cube">
            <a:avLst>
              <a:gd name="adj" fmla="val 25680"/>
            </a:avLst>
          </a:prstGeom>
          <a:solidFill>
            <a:srgbClr val="0070c0">
              <a:alpha val="50000"/>
            </a:srgb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5" name="Can 45"/>
          <p:cNvSpPr/>
          <p:nvPr/>
        </p:nvSpPr>
        <p:spPr>
          <a:xfrm rot="5400000">
            <a:off x="8456040" y="5256360"/>
            <a:ext cx="315360" cy="126432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Can 46"/>
          <p:cNvSpPr/>
          <p:nvPr/>
        </p:nvSpPr>
        <p:spPr>
          <a:xfrm rot="16200000">
            <a:off x="8966160" y="5767200"/>
            <a:ext cx="315360" cy="24300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0520" rIns="2052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7" name="Rectangle 47"/>
          <p:cNvSpPr/>
          <p:nvPr/>
        </p:nvSpPr>
        <p:spPr>
          <a:xfrm rot="16200000">
            <a:off x="8922240" y="5784840"/>
            <a:ext cx="309240" cy="208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28" name="Oval 48"/>
          <p:cNvSpPr/>
          <p:nvPr/>
        </p:nvSpPr>
        <p:spPr>
          <a:xfrm>
            <a:off x="124920" y="44892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9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3"/>
          <p:cNvSpPr/>
          <p:nvPr/>
        </p:nvSpPr>
        <p:spPr>
          <a:xfrm>
            <a:off x="2301480" y="3051000"/>
            <a:ext cx="9422280" cy="9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5000"/>
          </a:bodyPr>
          <a:p>
            <a:pPr>
              <a:lnSpc>
                <a:spcPct val="90000"/>
              </a:lnSpc>
            </a:pPr>
            <a:r>
              <a:rPr b="0" lang="id-ID" sz="4400" spc="-1" strike="noStrike">
                <a:solidFill>
                  <a:srgbClr val="002060"/>
                </a:solidFill>
                <a:latin typeface="Calibri Light"/>
              </a:rPr>
              <a:t>Terminasi kabel fo dengan fusion splicer</a:t>
            </a:r>
            <a:endParaRPr b="0" lang="id-ID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Alat dan Bahan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1" name="Picture 14" descr=""/>
          <p:cNvPicPr/>
          <p:nvPr/>
        </p:nvPicPr>
        <p:blipFill>
          <a:blip r:embed="rId1"/>
          <a:srcRect l="0" t="0" r="2937" b="0"/>
          <a:stretch/>
        </p:blipFill>
        <p:spPr>
          <a:xfrm>
            <a:off x="3411720" y="2203920"/>
            <a:ext cx="157572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32" name="Picture 16" descr=""/>
          <p:cNvPicPr/>
          <p:nvPr/>
        </p:nvPicPr>
        <p:blipFill>
          <a:blip r:embed="rId2"/>
          <a:srcRect l="11959" t="0" r="11217" b="0"/>
          <a:stretch/>
        </p:blipFill>
        <p:spPr>
          <a:xfrm>
            <a:off x="6160680" y="2210400"/>
            <a:ext cx="14176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33" name="Picture 18" descr=""/>
          <p:cNvPicPr/>
          <p:nvPr/>
        </p:nvPicPr>
        <p:blipFill>
          <a:blip r:embed="rId3"/>
          <a:srcRect l="6874" t="11488" r="11748" b="4598"/>
          <a:stretch/>
        </p:blipFill>
        <p:spPr>
          <a:xfrm>
            <a:off x="527760" y="2210400"/>
            <a:ext cx="15742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34" name="Picture 20" descr=""/>
          <p:cNvPicPr/>
          <p:nvPr/>
        </p:nvPicPr>
        <p:blipFill>
          <a:blip r:embed="rId4"/>
          <a:srcRect l="0" t="21836" r="0" b="0"/>
          <a:stretch/>
        </p:blipFill>
        <p:spPr>
          <a:xfrm>
            <a:off x="6160680" y="4489560"/>
            <a:ext cx="201780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35" name="Picture 22" descr=""/>
          <p:cNvPicPr/>
          <p:nvPr/>
        </p:nvPicPr>
        <p:blipFill>
          <a:blip r:embed="rId5"/>
          <a:stretch/>
        </p:blipFill>
        <p:spPr>
          <a:xfrm>
            <a:off x="527760" y="4549320"/>
            <a:ext cx="21358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36" name="Picture 25" descr=""/>
          <p:cNvPicPr/>
          <p:nvPr/>
        </p:nvPicPr>
        <p:blipFill>
          <a:blip r:embed="rId6"/>
          <a:srcRect l="6963" t="19747" r="7951" b="10530"/>
          <a:stretch/>
        </p:blipFill>
        <p:spPr>
          <a:xfrm>
            <a:off x="3411720" y="4549320"/>
            <a:ext cx="19810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90960" y="1690560"/>
            <a:ext cx="2587680" cy="51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Fusion Splicer</a:t>
            </a: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Content Placeholder 28"/>
          <p:cNvSpPr/>
          <p:nvPr/>
        </p:nvSpPr>
        <p:spPr>
          <a:xfrm>
            <a:off x="6043680" y="170028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Cleaver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Content Placeholder 28"/>
          <p:cNvSpPr/>
          <p:nvPr/>
        </p:nvSpPr>
        <p:spPr>
          <a:xfrm>
            <a:off x="3276360" y="169704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Stripper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Content Placeholder 28"/>
          <p:cNvSpPr/>
          <p:nvPr/>
        </p:nvSpPr>
        <p:spPr>
          <a:xfrm>
            <a:off x="392400" y="3976200"/>
            <a:ext cx="294516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Tissue dan Alkohol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Content Placeholder 28"/>
          <p:cNvSpPr/>
          <p:nvPr/>
        </p:nvSpPr>
        <p:spPr>
          <a:xfrm>
            <a:off x="3276360" y="3991680"/>
            <a:ext cx="270216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Protection Sleeve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Content Placeholder 28"/>
          <p:cNvSpPr/>
          <p:nvPr/>
        </p:nvSpPr>
        <p:spPr>
          <a:xfrm>
            <a:off x="6043680" y="397620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Kabel FO 6 Core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Picture 3" descr=""/>
          <p:cNvPicPr/>
          <p:nvPr/>
        </p:nvPicPr>
        <p:blipFill>
          <a:blip r:embed="rId7"/>
          <a:srcRect l="8147" t="6682" r="8354" b="19789"/>
          <a:stretch/>
        </p:blipFill>
        <p:spPr>
          <a:xfrm>
            <a:off x="8842320" y="2228040"/>
            <a:ext cx="1833840" cy="13071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244" name="Content Placeholder 28"/>
          <p:cNvSpPr/>
          <p:nvPr/>
        </p:nvSpPr>
        <p:spPr>
          <a:xfrm>
            <a:off x="8696520" y="170856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Cutter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Picture 4" descr=""/>
          <p:cNvPicPr/>
          <p:nvPr/>
        </p:nvPicPr>
        <p:blipFill>
          <a:blip r:embed="rId8"/>
          <a:stretch/>
        </p:blipFill>
        <p:spPr>
          <a:xfrm>
            <a:off x="8842320" y="4505040"/>
            <a:ext cx="2477160" cy="16077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246" name="Content Placeholder 28"/>
          <p:cNvSpPr/>
          <p:nvPr/>
        </p:nvSpPr>
        <p:spPr>
          <a:xfrm>
            <a:off x="8696520" y="3976200"/>
            <a:ext cx="343152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Pigtail Patch cord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Terminasi Fiber Optic...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887760" y="2032920"/>
            <a:ext cx="3498840" cy="27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Siapkan kabel fiber optic 6 core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9" name="Picture 5" descr=""/>
          <p:cNvPicPr/>
          <p:nvPr/>
        </p:nvPicPr>
        <p:blipFill>
          <a:blip r:embed="rId1"/>
          <a:stretch/>
        </p:blipFill>
        <p:spPr>
          <a:xfrm>
            <a:off x="887760" y="2520000"/>
            <a:ext cx="1817640" cy="1817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50" name="Content Placeholder 28"/>
          <p:cNvSpPr/>
          <p:nvPr/>
        </p:nvSpPr>
        <p:spPr>
          <a:xfrm>
            <a:off x="5253840" y="1873800"/>
            <a:ext cx="44704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kulit luar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(cable jacket)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 kabel fiber optic sesuai kan dengan kebutuhan...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Picture 7" descr=""/>
          <p:cNvPicPr/>
          <p:nvPr/>
        </p:nvPicPr>
        <p:blipFill>
          <a:blip r:embed="rId2"/>
          <a:srcRect l="0" t="0" r="0" b="20107"/>
          <a:stretch/>
        </p:blipFill>
        <p:spPr>
          <a:xfrm>
            <a:off x="719100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52" name="Picture 9" descr=""/>
          <p:cNvPicPr/>
          <p:nvPr/>
        </p:nvPicPr>
        <p:blipFill>
          <a:blip r:embed="rId3"/>
          <a:srcRect l="0" t="20107" r="0" b="0"/>
          <a:stretch/>
        </p:blipFill>
        <p:spPr>
          <a:xfrm>
            <a:off x="522108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53" name="Picture 13" descr=""/>
          <p:cNvPicPr/>
          <p:nvPr/>
        </p:nvPicPr>
        <p:blipFill>
          <a:blip r:embed="rId4"/>
          <a:srcRect l="0" t="8605" r="0" b="16015"/>
          <a:stretch/>
        </p:blipFill>
        <p:spPr>
          <a:xfrm>
            <a:off x="916092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54" name="Oval 15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Oval 18"/>
          <p:cNvSpPr/>
          <p:nvPr/>
        </p:nvSpPr>
        <p:spPr>
          <a:xfrm>
            <a:off x="445284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Terminasi Fiber Optic...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908640" y="1864440"/>
            <a:ext cx="51868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tube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(coating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) fiber optic dengan panjang kupasan sesuaikan dengan kebutuhan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Content Placeholder 28"/>
          <p:cNvSpPr/>
          <p:nvPr/>
        </p:nvSpPr>
        <p:spPr>
          <a:xfrm>
            <a:off x="7617600" y="1859760"/>
            <a:ext cx="40348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pelindung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(cladding)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 core fiber optic sesuai kan dengan kebutuhan...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Oval 18"/>
          <p:cNvSpPr/>
          <p:nvPr/>
        </p:nvSpPr>
        <p:spPr>
          <a:xfrm>
            <a:off x="681840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0" name="Picture 10" descr=""/>
          <p:cNvPicPr/>
          <p:nvPr/>
        </p:nvPicPr>
        <p:blipFill>
          <a:blip r:embed="rId1"/>
          <a:srcRect l="0" t="23905" r="0" b="26703"/>
          <a:stretch/>
        </p:blipFill>
        <p:spPr>
          <a:xfrm>
            <a:off x="90864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61" name="Picture 11" descr=""/>
          <p:cNvPicPr/>
          <p:nvPr/>
        </p:nvPicPr>
        <p:blipFill>
          <a:blip r:embed="rId2"/>
          <a:srcRect l="0" t="28044" r="0" b="22564"/>
          <a:stretch/>
        </p:blipFill>
        <p:spPr>
          <a:xfrm>
            <a:off x="284112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62" name="Picture 12" descr=""/>
          <p:cNvPicPr/>
          <p:nvPr/>
        </p:nvPicPr>
        <p:blipFill>
          <a:blip r:embed="rId3"/>
          <a:srcRect l="16002" t="0" r="16002" b="16860"/>
          <a:stretch/>
        </p:blipFill>
        <p:spPr>
          <a:xfrm>
            <a:off x="477396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63" name="Picture 14" descr=""/>
          <p:cNvPicPr/>
          <p:nvPr/>
        </p:nvPicPr>
        <p:blipFill>
          <a:blip r:embed="rId4"/>
          <a:srcRect l="0" t="14889" r="0" b="35934"/>
          <a:stretch/>
        </p:blipFill>
        <p:spPr>
          <a:xfrm>
            <a:off x="7617600" y="2663280"/>
            <a:ext cx="1810440" cy="19288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64" name="Picture 16" descr=""/>
          <p:cNvPicPr/>
          <p:nvPr/>
        </p:nvPicPr>
        <p:blipFill>
          <a:blip r:embed="rId5"/>
          <a:srcRect l="0" t="14744" r="0" b="35865"/>
          <a:stretch/>
        </p:blipFill>
        <p:spPr>
          <a:xfrm>
            <a:off x="9550080" y="266328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65" name="Oval 20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Terminasi Fiber Optic...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44416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Bersihkan core dengan tisu yang dibasahi dengan alkohol 90% atau alkohol 70%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ontent Placeholder 28"/>
          <p:cNvSpPr/>
          <p:nvPr/>
        </p:nvSpPr>
        <p:spPr>
          <a:xfrm>
            <a:off x="6532560" y="1850400"/>
            <a:ext cx="40348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Potong ujung core fiber optic dengan cleaver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Oval 18"/>
          <p:cNvSpPr/>
          <p:nvPr/>
        </p:nvSpPr>
        <p:spPr>
          <a:xfrm>
            <a:off x="574776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Picture 20" descr=""/>
          <p:cNvPicPr/>
          <p:nvPr/>
        </p:nvPicPr>
        <p:blipFill>
          <a:blip r:embed="rId1"/>
          <a:srcRect l="0" t="2892" r="0" b="16860"/>
          <a:stretch/>
        </p:blipFill>
        <p:spPr>
          <a:xfrm>
            <a:off x="9086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72" name="Picture 21" descr=""/>
          <p:cNvPicPr/>
          <p:nvPr/>
        </p:nvPicPr>
        <p:blipFill>
          <a:blip r:embed="rId2"/>
          <a:srcRect l="0" t="22161" r="0" b="28448"/>
          <a:stretch/>
        </p:blipFill>
        <p:spPr>
          <a:xfrm>
            <a:off x="6532560" y="263880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73" name="Picture 22" descr=""/>
          <p:cNvPicPr/>
          <p:nvPr/>
        </p:nvPicPr>
        <p:blipFill>
          <a:blip r:embed="rId3"/>
          <a:srcRect l="0" t="26754" r="0" b="23854"/>
          <a:stretch/>
        </p:blipFill>
        <p:spPr>
          <a:xfrm>
            <a:off x="855036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3"/>
          <p:cNvSpPr/>
          <p:nvPr/>
        </p:nvSpPr>
        <p:spPr>
          <a:xfrm>
            <a:off x="2301480" y="3051000"/>
            <a:ext cx="9422280" cy="9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0000"/>
          </a:bodyPr>
          <a:p>
            <a:pPr>
              <a:lnSpc>
                <a:spcPct val="90000"/>
              </a:lnSpc>
            </a:pPr>
            <a:r>
              <a:rPr b="0" lang="id-ID" sz="4400" spc="-1" strike="noStrike">
                <a:solidFill>
                  <a:srgbClr val="002060"/>
                </a:solidFill>
                <a:latin typeface="Calibri Light"/>
              </a:rPr>
              <a:t>Penyambungan Kabel FO dengan Fusion Splicer </a:t>
            </a:r>
            <a:endParaRPr b="0" lang="id-ID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Terminasi Fiber Optic...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44416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Pasang protection sleeve atau termofit sebelum penyambungan fiber optic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Content Placeholder 28"/>
          <p:cNvSpPr/>
          <p:nvPr/>
        </p:nvSpPr>
        <p:spPr>
          <a:xfrm>
            <a:off x="5934240" y="1850400"/>
            <a:ext cx="538704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Ikuti langkah 1 s.d 6 untuk pigtail yang akan di sambung dengan ujung kabel fiber optic 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Oval 18"/>
          <p:cNvSpPr/>
          <p:nvPr/>
        </p:nvSpPr>
        <p:spPr>
          <a:xfrm>
            <a:off x="514944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9" name="Picture 9" descr=""/>
          <p:cNvPicPr/>
          <p:nvPr/>
        </p:nvPicPr>
        <p:blipFill>
          <a:blip r:embed="rId1"/>
          <a:srcRect l="26374" t="0" r="13151" b="13732"/>
          <a:stretch/>
        </p:blipFill>
        <p:spPr>
          <a:xfrm>
            <a:off x="9086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80" name="Picture 10" descr=""/>
          <p:cNvPicPr/>
          <p:nvPr/>
        </p:nvPicPr>
        <p:blipFill>
          <a:blip r:embed="rId2"/>
          <a:srcRect l="0" t="25304" r="0" b="25304"/>
          <a:stretch/>
        </p:blipFill>
        <p:spPr>
          <a:xfrm>
            <a:off x="28544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81" name="Picture 15" descr=""/>
          <p:cNvPicPr/>
          <p:nvPr/>
        </p:nvPicPr>
        <p:blipFill>
          <a:blip r:embed="rId3"/>
          <a:srcRect l="0" t="30341" r="0" b="20267"/>
          <a:stretch/>
        </p:blipFill>
        <p:spPr>
          <a:xfrm>
            <a:off x="7879680" y="265464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82" name="Picture 20" descr=""/>
          <p:cNvPicPr/>
          <p:nvPr/>
        </p:nvPicPr>
        <p:blipFill>
          <a:blip r:embed="rId4"/>
          <a:srcRect l="0" t="35574" r="0" b="14675"/>
          <a:stretch/>
        </p:blipFill>
        <p:spPr>
          <a:xfrm>
            <a:off x="5934240" y="4723200"/>
            <a:ext cx="1810440" cy="19512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83" name="Picture 21" descr=""/>
          <p:cNvPicPr/>
          <p:nvPr/>
        </p:nvPicPr>
        <p:blipFill>
          <a:blip r:embed="rId5"/>
          <a:srcRect l="0" t="20773" r="0" b="29836"/>
          <a:stretch/>
        </p:blipFill>
        <p:spPr>
          <a:xfrm>
            <a:off x="5934240" y="265464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284" name="Picture 22" descr=""/>
          <p:cNvPicPr/>
          <p:nvPr/>
        </p:nvPicPr>
        <p:blipFill>
          <a:blip r:embed="rId6"/>
          <a:srcRect l="0" t="28197" r="0" b="22052"/>
          <a:stretch/>
        </p:blipFill>
        <p:spPr>
          <a:xfrm>
            <a:off x="7879680" y="4723200"/>
            <a:ext cx="1810440" cy="195120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Terminasi Fiber Optic...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1087632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Letakkan ujung kabel fiber optic dan ujung pigtail pada splicer untuk proses penyambungan dan setelah selesai letakkan protection sleeve pada bagian sambungan dan panaskan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7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9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Oval 22"/>
          <p:cNvSpPr/>
          <p:nvPr/>
        </p:nvSpPr>
        <p:spPr>
          <a:xfrm>
            <a:off x="124920" y="4694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10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Content Placeholder 28"/>
          <p:cNvSpPr/>
          <p:nvPr/>
        </p:nvSpPr>
        <p:spPr>
          <a:xfrm>
            <a:off x="908640" y="4828320"/>
            <a:ext cx="7455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Ilustrasi hasil terminasi fiber optic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0" name="Picture 19" descr=""/>
          <p:cNvPicPr/>
          <p:nvPr/>
        </p:nvPicPr>
        <p:blipFill>
          <a:blip r:embed="rId1"/>
          <a:srcRect l="0" t="19054" r="0" b="29727"/>
          <a:stretch/>
        </p:blipFill>
        <p:spPr>
          <a:xfrm>
            <a:off x="863640" y="2606040"/>
            <a:ext cx="1810440" cy="2008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23" descr=""/>
          <p:cNvPicPr/>
          <p:nvPr/>
        </p:nvPicPr>
        <p:blipFill>
          <a:blip r:embed="rId2"/>
          <a:srcRect l="0" t="11931" r="0" b="36850"/>
          <a:stretch/>
        </p:blipFill>
        <p:spPr>
          <a:xfrm>
            <a:off x="2809080" y="2606040"/>
            <a:ext cx="1810440" cy="2008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35" descr=""/>
          <p:cNvPicPr/>
          <p:nvPr/>
        </p:nvPicPr>
        <p:blipFill>
          <a:blip r:embed="rId3"/>
          <a:srcRect l="0" t="17611" r="0" b="31170"/>
          <a:stretch/>
        </p:blipFill>
        <p:spPr>
          <a:xfrm>
            <a:off x="4754520" y="2615400"/>
            <a:ext cx="1810440" cy="2008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36" descr=""/>
          <p:cNvPicPr/>
          <p:nvPr/>
        </p:nvPicPr>
        <p:blipFill>
          <a:blip r:embed="rId4"/>
          <a:srcRect l="0" t="25061" r="0" b="23077"/>
          <a:stretch/>
        </p:blipFill>
        <p:spPr>
          <a:xfrm>
            <a:off x="6699960" y="2615040"/>
            <a:ext cx="1810440" cy="2034000"/>
          </a:xfrm>
          <a:prstGeom prst="rect">
            <a:avLst/>
          </a:prstGeom>
          <a:ln w="0">
            <a:noFill/>
          </a:ln>
        </p:spPr>
      </p:pic>
      <p:sp>
        <p:nvSpPr>
          <p:cNvPr id="294" name="Can 37"/>
          <p:cNvSpPr/>
          <p:nvPr/>
        </p:nvSpPr>
        <p:spPr>
          <a:xfrm rot="5400000">
            <a:off x="1545840" y="4573440"/>
            <a:ext cx="503640" cy="1872000"/>
          </a:xfrm>
          <a:prstGeom prst="can">
            <a:avLst>
              <a:gd name="adj" fmla="val 48751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Coating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Can 38"/>
          <p:cNvSpPr/>
          <p:nvPr/>
        </p:nvSpPr>
        <p:spPr>
          <a:xfrm rot="5400000">
            <a:off x="3148200" y="4786920"/>
            <a:ext cx="315360" cy="144468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Can 39"/>
          <p:cNvSpPr/>
          <p:nvPr/>
        </p:nvSpPr>
        <p:spPr>
          <a:xfrm rot="5400000">
            <a:off x="4574880" y="4787280"/>
            <a:ext cx="163080" cy="1444680"/>
          </a:xfrm>
          <a:prstGeom prst="can">
            <a:avLst>
              <a:gd name="adj" fmla="val 48751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Cube 40"/>
          <p:cNvSpPr/>
          <p:nvPr/>
        </p:nvSpPr>
        <p:spPr>
          <a:xfrm rot="16200000">
            <a:off x="8345880" y="4825800"/>
            <a:ext cx="503640" cy="1347120"/>
          </a:xfrm>
          <a:prstGeom prst="cube">
            <a:avLst>
              <a:gd name="adj" fmla="val 25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Connector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Can 41"/>
          <p:cNvSpPr/>
          <p:nvPr/>
        </p:nvSpPr>
        <p:spPr>
          <a:xfrm rot="16200000">
            <a:off x="7143480" y="4787280"/>
            <a:ext cx="315360" cy="144468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Can 42"/>
          <p:cNvSpPr/>
          <p:nvPr/>
        </p:nvSpPr>
        <p:spPr>
          <a:xfrm rot="16200000">
            <a:off x="5869080" y="4787640"/>
            <a:ext cx="163080" cy="1444680"/>
          </a:xfrm>
          <a:prstGeom prst="can">
            <a:avLst>
              <a:gd name="adj" fmla="val 48751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Can 43"/>
          <p:cNvSpPr/>
          <p:nvPr/>
        </p:nvSpPr>
        <p:spPr>
          <a:xfrm rot="5400000">
            <a:off x="5120640" y="3923280"/>
            <a:ext cx="435600" cy="3183120"/>
          </a:xfrm>
          <a:prstGeom prst="can">
            <a:avLst>
              <a:gd name="adj" fmla="val 32957"/>
            </a:avLst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Rectangle 44"/>
          <p:cNvSpPr/>
          <p:nvPr/>
        </p:nvSpPr>
        <p:spPr>
          <a:xfrm>
            <a:off x="6140160" y="5436720"/>
            <a:ext cx="127440" cy="13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2" name="Rectangle 45"/>
          <p:cNvSpPr/>
          <p:nvPr/>
        </p:nvSpPr>
        <p:spPr>
          <a:xfrm>
            <a:off x="6112080" y="5483160"/>
            <a:ext cx="127440" cy="9612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03" name="Content Placeholder 28"/>
          <p:cNvSpPr/>
          <p:nvPr/>
        </p:nvSpPr>
        <p:spPr>
          <a:xfrm>
            <a:off x="4317480" y="5666400"/>
            <a:ext cx="20523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Protection sleeve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Content Placeholder 28"/>
          <p:cNvSpPr/>
          <p:nvPr/>
        </p:nvSpPr>
        <p:spPr>
          <a:xfrm>
            <a:off x="7207920" y="5729400"/>
            <a:ext cx="20523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Pigtail SC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Box 48"/>
          <p:cNvSpPr/>
          <p:nvPr/>
        </p:nvSpPr>
        <p:spPr>
          <a:xfrm>
            <a:off x="124920" y="6105240"/>
            <a:ext cx="8932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id-ID" sz="1800" spc="-1" strike="noStrike">
                <a:solidFill>
                  <a:srgbClr val="000000"/>
                </a:solidFill>
                <a:latin typeface="Calibri"/>
              </a:rPr>
              <a:t>*) Untuk terminasi kabel fo secara manual bisa diikuti seperti langkah-langkah penyambungan kabel fo secara manual dari langkah 1 s.d langkah 8 dalam slide sebelumnya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49"/>
          <p:cNvSpPr/>
          <p:nvPr/>
        </p:nvSpPr>
        <p:spPr>
          <a:xfrm rot="16200000">
            <a:off x="6662880" y="5466600"/>
            <a:ext cx="315360" cy="84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9600" rIns="39600" tIns="90000" bIns="90000" anchor="ctr" vert="vert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3"/>
          <p:cNvSpPr/>
          <p:nvPr/>
        </p:nvSpPr>
        <p:spPr>
          <a:xfrm>
            <a:off x="2301480" y="3051000"/>
            <a:ext cx="9422280" cy="9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id-ID" sz="4400" spc="-1" strike="noStrike">
                <a:solidFill>
                  <a:srgbClr val="002060"/>
                </a:solidFill>
                <a:latin typeface="Calibri Light"/>
              </a:rPr>
              <a:t>Pembuatan Lab FO Sederhana</a:t>
            </a:r>
            <a:endParaRPr b="0" lang="id-ID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Material dan Estimasi Biaya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09" name="Table 4"/>
          <p:cNvGraphicFramePr/>
          <p:nvPr/>
        </p:nvGraphicFramePr>
        <p:xfrm>
          <a:off x="255240" y="1671840"/>
          <a:ext cx="8984160" cy="4820400"/>
        </p:xfrm>
        <a:graphic>
          <a:graphicData uri="http://schemas.openxmlformats.org/drawingml/2006/table">
            <a:tbl>
              <a:tblPr/>
              <a:tblGrid>
                <a:gridCol w="2462760"/>
                <a:gridCol w="978120"/>
                <a:gridCol w="1116360"/>
                <a:gridCol w="1258200"/>
                <a:gridCol w="1318320"/>
                <a:gridCol w="18500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Material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Volume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Satuan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Harga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Jumlah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lt1"/>
                          </a:solidFill>
                          <a:latin typeface="Calibri"/>
                        </a:rPr>
                        <a:t>Keterangan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Routerboard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Unit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1.000.000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1.000.000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RB 450 G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Switch Manageable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Unit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3.900.000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3.900.000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TP Link Jetstream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Media Converter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Set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2.100.000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Gigabit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OTB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Unit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600.000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 Core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ODP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Unit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275.000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275.000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 Core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Rowset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Unit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45.000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 Core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Kabel FO 6 Core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Meter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3.500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70.000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-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Patch Cord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Pcs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25.000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150.000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 Meter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Drop wired 2 core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Meter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20.000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-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Fast Connector SC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Pcs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48.000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-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Adapter SC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12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Pcs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24.000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-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1deef"/>
                    </a:solidFill>
                  </a:tcPr>
                </a:tc>
              </a:tr>
              <a:tr h="370800">
                <a:tc gridSpan="4"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Total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id-ID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8.232.000</a:t>
                      </a:r>
                      <a:endParaRPr b="0" lang="id-ID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id-ID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310" name="TextBox 52"/>
          <p:cNvSpPr/>
          <p:nvPr/>
        </p:nvSpPr>
        <p:spPr>
          <a:xfrm>
            <a:off x="9296280" y="1671840"/>
            <a:ext cx="280296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id-ID" sz="1600" spc="-1" strike="noStrike">
                <a:solidFill>
                  <a:srgbClr val="000000"/>
                </a:solidFill>
                <a:latin typeface="Calibri"/>
              </a:rPr>
              <a:t>*)Material belum termasuk pembuatan rak, tiang 2 unit dan kelengkapannya serta meja tester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Alat Kerja dan Estimasi Biaya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2" name="Picture 4" descr=""/>
          <p:cNvPicPr/>
          <p:nvPr/>
        </p:nvPicPr>
        <p:blipFill>
          <a:blip r:embed="rId1"/>
          <a:stretch/>
        </p:blipFill>
        <p:spPr>
          <a:xfrm>
            <a:off x="282960" y="1690560"/>
            <a:ext cx="3997440" cy="3997440"/>
          </a:xfrm>
          <a:prstGeom prst="rect">
            <a:avLst/>
          </a:prstGeom>
          <a:ln w="0">
            <a:noFill/>
          </a:ln>
        </p:spPr>
      </p:pic>
      <p:sp>
        <p:nvSpPr>
          <p:cNvPr id="313" name="Rectangle 5"/>
          <p:cNvSpPr/>
          <p:nvPr/>
        </p:nvSpPr>
        <p:spPr>
          <a:xfrm>
            <a:off x="4397760" y="1689480"/>
            <a:ext cx="4168800" cy="325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Paket FTTH Tools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1. Carrying Bag of whole kits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2. Optical Power Meter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3. SC transfer connector for power meter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4. Protected Bag for Locator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5. 5mw Laser Pinter Visual Fault Locator 5km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6. Fiber Cleaver FC-6S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7. Bag for cleaver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8. CFS-2 Fiber Optic Cable Stripper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9. FTTH Drop Cable Stripper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10. Alcohol bottle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11. Fixed length rail X 1</a:t>
            </a:r>
            <a:br>
              <a:rPr sz="1600"/>
            </a:br>
            <a:r>
              <a:rPr b="0" lang="en-ID" sz="1600" spc="-1" strike="noStrike">
                <a:solidFill>
                  <a:srgbClr val="000000"/>
                </a:solidFill>
                <a:latin typeface="Calibri"/>
              </a:rPr>
              <a:t>12. Small Allen Wrench X 3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7"/>
          <p:cNvSpPr/>
          <p:nvPr/>
        </p:nvSpPr>
        <p:spPr>
          <a:xfrm>
            <a:off x="4397760" y="4982760"/>
            <a:ext cx="2802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id-ID" sz="1800" spc="-1" strike="noStrike">
                <a:solidFill>
                  <a:srgbClr val="000000"/>
                </a:solidFill>
                <a:latin typeface="Calibri"/>
              </a:rPr>
              <a:t>Harga Rp.515.000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TextBox 8"/>
          <p:cNvSpPr/>
          <p:nvPr/>
        </p:nvSpPr>
        <p:spPr>
          <a:xfrm>
            <a:off x="4397760" y="5319000"/>
            <a:ext cx="28029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i="1" lang="id-ID" sz="1600" spc="-1" strike="noStrike">
                <a:solidFill>
                  <a:srgbClr val="000000"/>
                </a:solidFill>
                <a:latin typeface="Calibri"/>
              </a:rPr>
              <a:t>*) Sumber Tokopedia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TextBox 9"/>
          <p:cNvSpPr/>
          <p:nvPr/>
        </p:nvSpPr>
        <p:spPr>
          <a:xfrm>
            <a:off x="8463600" y="1689480"/>
            <a:ext cx="3472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id-ID" sz="1800" spc="-1" strike="noStrike">
                <a:solidFill>
                  <a:srgbClr val="000000"/>
                </a:solidFill>
                <a:latin typeface="Calibri"/>
              </a:rPr>
              <a:t>Total biaya = material + alat kerja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Box 10"/>
          <p:cNvSpPr/>
          <p:nvPr/>
        </p:nvSpPr>
        <p:spPr>
          <a:xfrm>
            <a:off x="8512560" y="2058840"/>
            <a:ext cx="1730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id-ID" sz="1800" spc="-1" strike="noStrike">
                <a:solidFill>
                  <a:srgbClr val="000000"/>
                </a:solidFill>
                <a:latin typeface="Calibri"/>
              </a:rPr>
              <a:t>Rp.8.747.000,-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Box 11"/>
          <p:cNvSpPr/>
          <p:nvPr/>
        </p:nvSpPr>
        <p:spPr>
          <a:xfrm>
            <a:off x="92160" y="6154200"/>
            <a:ext cx="410940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i="1" lang="id-ID" sz="1600" spc="-1" strike="noStrike">
                <a:solidFill>
                  <a:srgbClr val="000000"/>
                </a:solidFill>
                <a:latin typeface="Calibri"/>
              </a:rPr>
              <a:t>*) Untuk material dan alat kerja disesuaikan dengan kebutuhan rasio pembelajaran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Skema Lab FO Sederhana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Rectangle 3"/>
          <p:cNvSpPr/>
          <p:nvPr/>
        </p:nvSpPr>
        <p:spPr>
          <a:xfrm>
            <a:off x="816120" y="3254040"/>
            <a:ext cx="1782000" cy="202140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1" name="Rectangle 4"/>
          <p:cNvSpPr/>
          <p:nvPr/>
        </p:nvSpPr>
        <p:spPr>
          <a:xfrm>
            <a:off x="978120" y="4420080"/>
            <a:ext cx="604440" cy="28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chemeClr val="dk1"/>
                </a:solidFill>
                <a:latin typeface="Calibri"/>
              </a:rPr>
              <a:t>MC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ctangle 5"/>
          <p:cNvSpPr/>
          <p:nvPr/>
        </p:nvSpPr>
        <p:spPr>
          <a:xfrm>
            <a:off x="978120" y="3370680"/>
            <a:ext cx="1458000" cy="240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chemeClr val="dk1"/>
                </a:solidFill>
                <a:latin typeface="Calibri"/>
              </a:rPr>
              <a:t>ROUTER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6"/>
          <p:cNvSpPr/>
          <p:nvPr/>
        </p:nvSpPr>
        <p:spPr>
          <a:xfrm>
            <a:off x="978120" y="3890520"/>
            <a:ext cx="1458000" cy="240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chemeClr val="dk1"/>
                </a:solidFill>
                <a:latin typeface="Calibri"/>
              </a:rPr>
              <a:t>Switch Manage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Rectangle 7"/>
          <p:cNvSpPr/>
          <p:nvPr/>
        </p:nvSpPr>
        <p:spPr>
          <a:xfrm>
            <a:off x="978120" y="4892400"/>
            <a:ext cx="1458000" cy="2408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chemeClr val="dk1"/>
                </a:solidFill>
                <a:latin typeface="Calibri"/>
              </a:rPr>
              <a:t>OTB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Rectangle 8"/>
          <p:cNvSpPr/>
          <p:nvPr/>
        </p:nvSpPr>
        <p:spPr>
          <a:xfrm>
            <a:off x="7638120" y="2232360"/>
            <a:ext cx="3579120" cy="326772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326" name="Group 9"/>
          <p:cNvGrpSpPr/>
          <p:nvPr/>
        </p:nvGrpSpPr>
        <p:grpSpPr>
          <a:xfrm>
            <a:off x="4962240" y="1798560"/>
            <a:ext cx="1872720" cy="3701520"/>
            <a:chOff x="4962240" y="1798560"/>
            <a:chExt cx="1872720" cy="3701520"/>
          </a:xfrm>
        </p:grpSpPr>
        <p:sp>
          <p:nvSpPr>
            <p:cNvPr id="327" name="Can 10"/>
            <p:cNvSpPr/>
            <p:nvPr/>
          </p:nvSpPr>
          <p:spPr>
            <a:xfrm>
              <a:off x="5644440" y="1798560"/>
              <a:ext cx="520560" cy="3701520"/>
            </a:xfrm>
            <a:prstGeom prst="can">
              <a:avLst>
                <a:gd name="adj" fmla="val 25000"/>
              </a:avLst>
            </a:prstGeom>
            <a:solidFill>
              <a:schemeClr val="tx1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8" name="Oval 11"/>
            <p:cNvSpPr/>
            <p:nvPr/>
          </p:nvSpPr>
          <p:spPr>
            <a:xfrm>
              <a:off x="5123880" y="2197440"/>
              <a:ext cx="1549800" cy="1547640"/>
            </a:xfrm>
            <a:prstGeom prst="ellipse">
              <a:avLst/>
            </a:prstGeom>
            <a:noFill/>
            <a:ln w="38100"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29" name="Cross 12"/>
            <p:cNvSpPr/>
            <p:nvPr/>
          </p:nvSpPr>
          <p:spPr>
            <a:xfrm>
              <a:off x="4962240" y="2062800"/>
              <a:ext cx="1872720" cy="1816920"/>
            </a:xfrm>
            <a:prstGeom prst="plus">
              <a:avLst>
                <a:gd name="adj" fmla="val 43561"/>
              </a:avLst>
            </a:prstGeom>
            <a:solidFill>
              <a:schemeClr val="bg1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330" name="Rounded Rectangle 13"/>
            <p:cNvSpPr/>
            <p:nvPr/>
          </p:nvSpPr>
          <p:spPr>
            <a:xfrm>
              <a:off x="5492520" y="2560320"/>
              <a:ext cx="745560" cy="85716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d-ID" sz="1800" spc="-1" strike="noStrike">
                  <a:solidFill>
                    <a:srgbClr val="000000"/>
                  </a:solidFill>
                  <a:latin typeface="Calibri"/>
                </a:rPr>
                <a:t>ODP</a:t>
              </a:r>
              <a:endParaRPr b="0" lang="id-ID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1" name="Can 14"/>
          <p:cNvSpPr/>
          <p:nvPr/>
        </p:nvSpPr>
        <p:spPr>
          <a:xfrm>
            <a:off x="3401280" y="1798560"/>
            <a:ext cx="520560" cy="370152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2" name="Oval 15"/>
          <p:cNvSpPr/>
          <p:nvPr/>
        </p:nvSpPr>
        <p:spPr>
          <a:xfrm>
            <a:off x="2788200" y="2151000"/>
            <a:ext cx="1729440" cy="1682280"/>
          </a:xfrm>
          <a:prstGeom prst="ellipse">
            <a:avLst/>
          </a:prstGeom>
          <a:noFill/>
          <a:ln w="381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3" name="Cross 16"/>
          <p:cNvSpPr/>
          <p:nvPr/>
        </p:nvSpPr>
        <p:spPr>
          <a:xfrm>
            <a:off x="2719080" y="2062800"/>
            <a:ext cx="1872720" cy="1816920"/>
          </a:xfrm>
          <a:prstGeom prst="plus">
            <a:avLst>
              <a:gd name="adj" fmla="val 43561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4" name="Rounded Rectangle 17"/>
          <p:cNvSpPr/>
          <p:nvPr/>
        </p:nvSpPr>
        <p:spPr>
          <a:xfrm>
            <a:off x="3401280" y="2445480"/>
            <a:ext cx="520560" cy="10868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rgbClr val="000000"/>
                </a:solidFill>
                <a:latin typeface="Calibri"/>
              </a:rPr>
              <a:t>JB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Cloud 18"/>
          <p:cNvSpPr/>
          <p:nvPr/>
        </p:nvSpPr>
        <p:spPr>
          <a:xfrm>
            <a:off x="553680" y="1690560"/>
            <a:ext cx="1668600" cy="1268640"/>
          </a:xfrm>
          <a:prstGeom prst="cloud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Internet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6" name="Curved Connector 20"/>
          <p:cNvCxnSpPr>
            <a:stCxn id="335" idx="1"/>
            <a:endCxn id="322" idx="0"/>
          </p:cNvCxnSpPr>
          <p:nvPr/>
        </p:nvCxnSpPr>
        <p:spPr>
          <a:xfrm>
            <a:off x="1388160" y="2958120"/>
            <a:ext cx="319320" cy="412560"/>
          </a:xfrm>
          <a:prstGeom prst="curvedConnector2">
            <a:avLst/>
          </a:prstGeom>
          <a:ln w="28575">
            <a:solidFill>
              <a:srgbClr val="5b9bd5"/>
            </a:solidFill>
          </a:ln>
        </p:spPr>
      </p:cxnSp>
      <p:cxnSp>
        <p:nvCxnSpPr>
          <p:cNvPr id="337" name="Straight Connector 21"/>
          <p:cNvCxnSpPr>
            <a:stCxn id="322" idx="2"/>
            <a:endCxn id="323" idx="0"/>
          </p:cNvCxnSpPr>
          <p:nvPr/>
        </p:nvCxnSpPr>
        <p:spPr>
          <a:xfrm>
            <a:off x="1707120" y="3611520"/>
            <a:ext cx="360" cy="279000"/>
          </a:xfrm>
          <a:prstGeom prst="straightConnector1">
            <a:avLst/>
          </a:prstGeom>
          <a:ln w="28575">
            <a:solidFill>
              <a:srgbClr val="5b9bd5"/>
            </a:solidFill>
          </a:ln>
        </p:spPr>
      </p:cxnSp>
      <p:cxnSp>
        <p:nvCxnSpPr>
          <p:cNvPr id="338" name="Straight Connector 22"/>
          <p:cNvCxnSpPr>
            <a:stCxn id="323" idx="2"/>
            <a:endCxn id="321" idx="0"/>
          </p:cNvCxnSpPr>
          <p:nvPr/>
        </p:nvCxnSpPr>
        <p:spPr>
          <a:xfrm flipH="1">
            <a:off x="1280520" y="4131360"/>
            <a:ext cx="426960" cy="289080"/>
          </a:xfrm>
          <a:prstGeom prst="straightConnector1">
            <a:avLst/>
          </a:prstGeom>
          <a:ln w="28575">
            <a:solidFill>
              <a:srgbClr val="5b9bd5"/>
            </a:solidFill>
          </a:ln>
        </p:spPr>
      </p:cxnSp>
      <p:cxnSp>
        <p:nvCxnSpPr>
          <p:cNvPr id="339" name="Straight Connector 23"/>
          <p:cNvCxnSpPr>
            <a:stCxn id="321" idx="2"/>
            <a:endCxn id="324" idx="0"/>
          </p:cNvCxnSpPr>
          <p:nvPr/>
        </p:nvCxnSpPr>
        <p:spPr>
          <a:xfrm>
            <a:off x="1280520" y="4708080"/>
            <a:ext cx="426960" cy="184680"/>
          </a:xfrm>
          <a:prstGeom prst="straightConnector1">
            <a:avLst/>
          </a:prstGeom>
          <a:ln w="28575">
            <a:solidFill>
              <a:srgbClr val="5b9bd5"/>
            </a:solidFill>
          </a:ln>
        </p:spPr>
      </p:cxnSp>
      <p:cxnSp>
        <p:nvCxnSpPr>
          <p:cNvPr id="340" name="Curved Connector 24"/>
          <p:cNvCxnSpPr>
            <a:stCxn id="324" idx="3"/>
            <a:endCxn id="332" idx="3"/>
          </p:cNvCxnSpPr>
          <p:nvPr/>
        </p:nvCxnSpPr>
        <p:spPr>
          <a:xfrm flipV="1">
            <a:off x="2436480" y="3587040"/>
            <a:ext cx="605160" cy="1426320"/>
          </a:xfrm>
          <a:prstGeom prst="curvedConnector2">
            <a:avLst/>
          </a:prstGeom>
          <a:ln w="38100">
            <a:solidFill>
              <a:srgbClr val="44546a"/>
            </a:solidFill>
          </a:ln>
        </p:spPr>
      </p:cxnSp>
      <p:cxnSp>
        <p:nvCxnSpPr>
          <p:cNvPr id="341" name="Curved Connector 25"/>
          <p:cNvCxnSpPr>
            <a:stCxn id="332" idx="5"/>
            <a:endCxn id="334" idx="2"/>
          </p:cNvCxnSpPr>
          <p:nvPr/>
        </p:nvCxnSpPr>
        <p:spPr>
          <a:xfrm rot="10800000">
            <a:off x="3661200" y="3532320"/>
            <a:ext cx="603360" cy="54720"/>
          </a:xfrm>
          <a:prstGeom prst="curvedConnector2">
            <a:avLst/>
          </a:prstGeom>
          <a:ln w="38100">
            <a:solidFill>
              <a:srgbClr val="44546a"/>
            </a:solidFill>
          </a:ln>
        </p:spPr>
      </p:cxnSp>
      <p:cxnSp>
        <p:nvCxnSpPr>
          <p:cNvPr id="342" name="Curved Connector 26"/>
          <p:cNvCxnSpPr>
            <a:stCxn id="328" idx="1"/>
            <a:endCxn id="334" idx="0"/>
          </p:cNvCxnSpPr>
          <p:nvPr/>
        </p:nvCxnSpPr>
        <p:spPr>
          <a:xfrm flipV="1" rot="10800000">
            <a:off x="3661560" y="2423880"/>
            <a:ext cx="1689480" cy="21960"/>
          </a:xfrm>
          <a:prstGeom prst="curvedConnector2">
            <a:avLst/>
          </a:prstGeom>
          <a:ln w="38100">
            <a:solidFill>
              <a:srgbClr val="44546a"/>
            </a:solidFill>
          </a:ln>
        </p:spPr>
      </p:cxnSp>
      <p:cxnSp>
        <p:nvCxnSpPr>
          <p:cNvPr id="343" name="Curved Connector 27"/>
          <p:cNvCxnSpPr>
            <a:stCxn id="330" idx="2"/>
            <a:endCxn id="328" idx="5"/>
          </p:cNvCxnSpPr>
          <p:nvPr/>
        </p:nvCxnSpPr>
        <p:spPr>
          <a:xfrm>
            <a:off x="5865120" y="3417840"/>
            <a:ext cx="582120" cy="101160"/>
          </a:xfrm>
          <a:prstGeom prst="curvedConnector2">
            <a:avLst/>
          </a:prstGeom>
          <a:ln w="38100">
            <a:solidFill>
              <a:srgbClr val="44546a"/>
            </a:solidFill>
          </a:ln>
        </p:spPr>
      </p:cxnSp>
      <p:sp>
        <p:nvSpPr>
          <p:cNvPr id="344" name="Rounded Rectangle 28"/>
          <p:cNvSpPr/>
          <p:nvPr/>
        </p:nvSpPr>
        <p:spPr>
          <a:xfrm>
            <a:off x="8901720" y="2451240"/>
            <a:ext cx="616320" cy="602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Rounded Rectangle 29"/>
          <p:cNvSpPr/>
          <p:nvPr/>
        </p:nvSpPr>
        <p:spPr>
          <a:xfrm>
            <a:off x="7746120" y="2560320"/>
            <a:ext cx="718920" cy="383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6" name="Curved Connector 30"/>
          <p:cNvCxnSpPr>
            <a:stCxn id="345" idx="1"/>
            <a:endCxn id="330" idx="0"/>
          </p:cNvCxnSpPr>
          <p:nvPr/>
        </p:nvCxnSpPr>
        <p:spPr>
          <a:xfrm rot="10800000">
            <a:off x="5864760" y="2559960"/>
            <a:ext cx="1881360" cy="19224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cxnSp>
        <p:nvCxnSpPr>
          <p:cNvPr id="347" name="Curved Connector 31"/>
          <p:cNvCxnSpPr>
            <a:stCxn id="344" idx="1"/>
            <a:endCxn id="345" idx="3"/>
          </p:cNvCxnSpPr>
          <p:nvPr/>
        </p:nvCxnSpPr>
        <p:spPr>
          <a:xfrm rot="10800000">
            <a:off x="8465400" y="2751840"/>
            <a:ext cx="436680" cy="1296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sp>
        <p:nvSpPr>
          <p:cNvPr id="348" name="Rounded Rectangle 32"/>
          <p:cNvSpPr/>
          <p:nvPr/>
        </p:nvSpPr>
        <p:spPr>
          <a:xfrm>
            <a:off x="9973080" y="2463840"/>
            <a:ext cx="1075680" cy="794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PC/Laptop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9" name="Curved Connector 33"/>
          <p:cNvCxnSpPr>
            <a:stCxn id="348" idx="1"/>
            <a:endCxn id="344" idx="3"/>
          </p:cNvCxnSpPr>
          <p:nvPr/>
        </p:nvCxnSpPr>
        <p:spPr>
          <a:xfrm rot="10800000">
            <a:off x="9517680" y="2751840"/>
            <a:ext cx="455040" cy="10944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sp>
        <p:nvSpPr>
          <p:cNvPr id="350" name="Rounded Rectangle 34"/>
          <p:cNvSpPr/>
          <p:nvPr/>
        </p:nvSpPr>
        <p:spPr>
          <a:xfrm>
            <a:off x="8901720" y="3427560"/>
            <a:ext cx="616320" cy="602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Rounded Rectangle 35"/>
          <p:cNvSpPr/>
          <p:nvPr/>
        </p:nvSpPr>
        <p:spPr>
          <a:xfrm>
            <a:off x="7746120" y="3536640"/>
            <a:ext cx="718920" cy="383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Rounded Rectangle 36"/>
          <p:cNvSpPr/>
          <p:nvPr/>
        </p:nvSpPr>
        <p:spPr>
          <a:xfrm>
            <a:off x="9973080" y="3440160"/>
            <a:ext cx="1075680" cy="794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PC/Laptop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3" name="Curved Connector 37"/>
          <p:cNvCxnSpPr>
            <a:stCxn id="351" idx="1"/>
            <a:endCxn id="330" idx="0"/>
          </p:cNvCxnSpPr>
          <p:nvPr/>
        </p:nvCxnSpPr>
        <p:spPr>
          <a:xfrm rot="10800000">
            <a:off x="5864760" y="2559960"/>
            <a:ext cx="1881360" cy="116856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cxnSp>
        <p:nvCxnSpPr>
          <p:cNvPr id="354" name="Curved Connector 38"/>
          <p:cNvCxnSpPr>
            <a:stCxn id="350" idx="1"/>
            <a:endCxn id="351" idx="3"/>
          </p:cNvCxnSpPr>
          <p:nvPr/>
        </p:nvCxnSpPr>
        <p:spPr>
          <a:xfrm rot="10800000">
            <a:off x="8465400" y="3728160"/>
            <a:ext cx="436680" cy="1296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cxnSp>
        <p:nvCxnSpPr>
          <p:cNvPr id="355" name="Curved Connector 39"/>
          <p:cNvCxnSpPr>
            <a:stCxn id="352" idx="1"/>
            <a:endCxn id="350" idx="3"/>
          </p:cNvCxnSpPr>
          <p:nvPr/>
        </p:nvCxnSpPr>
        <p:spPr>
          <a:xfrm rot="10800000">
            <a:off x="9517680" y="3728160"/>
            <a:ext cx="455040" cy="10944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sp>
        <p:nvSpPr>
          <p:cNvPr id="356" name="Rounded Rectangle 40"/>
          <p:cNvSpPr/>
          <p:nvPr/>
        </p:nvSpPr>
        <p:spPr>
          <a:xfrm>
            <a:off x="8901720" y="4412520"/>
            <a:ext cx="616320" cy="602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Rounded Rectangle 41"/>
          <p:cNvSpPr/>
          <p:nvPr/>
        </p:nvSpPr>
        <p:spPr>
          <a:xfrm>
            <a:off x="7746120" y="4521960"/>
            <a:ext cx="718920" cy="3837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Rounded Rectangle 42"/>
          <p:cNvSpPr/>
          <p:nvPr/>
        </p:nvSpPr>
        <p:spPr>
          <a:xfrm>
            <a:off x="9973080" y="4425120"/>
            <a:ext cx="1075680" cy="794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rgbClr val="000000"/>
                </a:solidFill>
                <a:latin typeface="Calibri"/>
              </a:rPr>
              <a:t>PC/Laptop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9" name="Curved Connector 43"/>
          <p:cNvCxnSpPr>
            <a:stCxn id="356" idx="1"/>
            <a:endCxn id="357" idx="3"/>
          </p:cNvCxnSpPr>
          <p:nvPr/>
        </p:nvCxnSpPr>
        <p:spPr>
          <a:xfrm rot="10800000">
            <a:off x="8465400" y="4713480"/>
            <a:ext cx="436680" cy="1332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cxnSp>
        <p:nvCxnSpPr>
          <p:cNvPr id="360" name="Curved Connector 44"/>
          <p:cNvCxnSpPr>
            <a:stCxn id="358" idx="1"/>
            <a:endCxn id="356" idx="3"/>
          </p:cNvCxnSpPr>
          <p:nvPr/>
        </p:nvCxnSpPr>
        <p:spPr>
          <a:xfrm rot="10800000">
            <a:off x="9517680" y="4713480"/>
            <a:ext cx="455040" cy="10980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cxnSp>
        <p:nvCxnSpPr>
          <p:cNvPr id="361" name="Curved Connector 45"/>
          <p:cNvCxnSpPr>
            <a:stCxn id="357" idx="1"/>
            <a:endCxn id="330" idx="0"/>
          </p:cNvCxnSpPr>
          <p:nvPr/>
        </p:nvCxnSpPr>
        <p:spPr>
          <a:xfrm rot="10800000">
            <a:off x="5864760" y="2559960"/>
            <a:ext cx="1881360" cy="2153520"/>
          </a:xfrm>
          <a:prstGeom prst="curvedConnector2">
            <a:avLst/>
          </a:prstGeom>
          <a:ln w="38100">
            <a:solidFill>
              <a:srgbClr val="5b9bd5"/>
            </a:solidFill>
          </a:ln>
        </p:spPr>
      </p:cxnSp>
      <p:sp>
        <p:nvSpPr>
          <p:cNvPr id="362" name="Rectangle 46"/>
          <p:cNvSpPr/>
          <p:nvPr/>
        </p:nvSpPr>
        <p:spPr>
          <a:xfrm>
            <a:off x="1660320" y="4425480"/>
            <a:ext cx="604440" cy="2880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400" spc="-1" strike="noStrike">
                <a:solidFill>
                  <a:schemeClr val="dk1"/>
                </a:solidFill>
                <a:latin typeface="Calibri"/>
              </a:rPr>
              <a:t>MC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63" name="Straight Connector 47"/>
          <p:cNvCxnSpPr>
            <a:stCxn id="323" idx="2"/>
            <a:endCxn id="362" idx="0"/>
          </p:cNvCxnSpPr>
          <p:nvPr/>
        </p:nvCxnSpPr>
        <p:spPr>
          <a:xfrm>
            <a:off x="1707120" y="4131360"/>
            <a:ext cx="255600" cy="294480"/>
          </a:xfrm>
          <a:prstGeom prst="straightConnector1">
            <a:avLst/>
          </a:prstGeom>
          <a:ln w="28575">
            <a:solidFill>
              <a:srgbClr val="5b9bd5"/>
            </a:solidFill>
          </a:ln>
        </p:spPr>
      </p:cxnSp>
      <p:cxnSp>
        <p:nvCxnSpPr>
          <p:cNvPr id="364" name="Straight Connector 48"/>
          <p:cNvCxnSpPr>
            <a:stCxn id="362" idx="2"/>
            <a:endCxn id="324" idx="0"/>
          </p:cNvCxnSpPr>
          <p:nvPr/>
        </p:nvCxnSpPr>
        <p:spPr>
          <a:xfrm flipH="1">
            <a:off x="1707120" y="4713480"/>
            <a:ext cx="255600" cy="179280"/>
          </a:xfrm>
          <a:prstGeom prst="straightConnector1">
            <a:avLst/>
          </a:prstGeom>
          <a:ln w="28575">
            <a:solidFill>
              <a:srgbClr val="5b9bd5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an 359"/>
          <p:cNvSpPr/>
          <p:nvPr/>
        </p:nvSpPr>
        <p:spPr>
          <a:xfrm>
            <a:off x="11003400" y="504684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6" name="Can 360"/>
          <p:cNvSpPr/>
          <p:nvPr/>
        </p:nvSpPr>
        <p:spPr>
          <a:xfrm>
            <a:off x="11600280" y="439920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7" name="Can 361"/>
          <p:cNvSpPr/>
          <p:nvPr/>
        </p:nvSpPr>
        <p:spPr>
          <a:xfrm>
            <a:off x="9326160" y="439920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8" name="Can 19"/>
          <p:cNvSpPr/>
          <p:nvPr/>
        </p:nvSpPr>
        <p:spPr>
          <a:xfrm>
            <a:off x="9010080" y="504684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69" name="Cube 171"/>
          <p:cNvSpPr/>
          <p:nvPr/>
        </p:nvSpPr>
        <p:spPr>
          <a:xfrm>
            <a:off x="8852760" y="4344840"/>
            <a:ext cx="2953440" cy="842760"/>
          </a:xfrm>
          <a:prstGeom prst="cube">
            <a:avLst>
              <a:gd name="adj" fmla="val 60299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Tester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Arc 299"/>
          <p:cNvSpPr/>
          <p:nvPr/>
        </p:nvSpPr>
        <p:spPr>
          <a:xfrm flipV="1">
            <a:off x="1419480" y="2593080"/>
            <a:ext cx="2171160" cy="1587240"/>
          </a:xfrm>
          <a:prstGeom prst="arc">
            <a:avLst>
              <a:gd name="adj1" fmla="val 16381667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Cube 94"/>
          <p:cNvSpPr/>
          <p:nvPr/>
        </p:nvSpPr>
        <p:spPr>
          <a:xfrm>
            <a:off x="1341720" y="216900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2" name="Cube 99"/>
          <p:cNvSpPr/>
          <p:nvPr/>
        </p:nvSpPr>
        <p:spPr>
          <a:xfrm>
            <a:off x="570600" y="5187960"/>
            <a:ext cx="912240" cy="92952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3" name="Cube 107"/>
          <p:cNvSpPr/>
          <p:nvPr/>
        </p:nvSpPr>
        <p:spPr>
          <a:xfrm>
            <a:off x="1480320" y="509400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4" name="Cube 65"/>
          <p:cNvSpPr/>
          <p:nvPr/>
        </p:nvSpPr>
        <p:spPr>
          <a:xfrm>
            <a:off x="561600" y="294408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5" name="Cube 111"/>
          <p:cNvSpPr/>
          <p:nvPr/>
        </p:nvSpPr>
        <p:spPr>
          <a:xfrm>
            <a:off x="709560" y="4151160"/>
            <a:ext cx="2212200" cy="1089360"/>
          </a:xfrm>
          <a:prstGeom prst="cube">
            <a:avLst>
              <a:gd name="adj" fmla="val 80956"/>
            </a:avLst>
          </a:prstGeom>
          <a:solidFill>
            <a:srgbClr val="5b9bd5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chemeClr val="lt1"/>
                </a:solidFill>
                <a:latin typeface="Calibri"/>
              </a:rPr>
              <a:t>OTB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Cube 106"/>
          <p:cNvSpPr/>
          <p:nvPr/>
        </p:nvSpPr>
        <p:spPr>
          <a:xfrm>
            <a:off x="1480320" y="216900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7" name="Cube 104"/>
          <p:cNvSpPr/>
          <p:nvPr/>
        </p:nvSpPr>
        <p:spPr>
          <a:xfrm>
            <a:off x="709560" y="3344040"/>
            <a:ext cx="2212200" cy="1089360"/>
          </a:xfrm>
          <a:prstGeom prst="cube">
            <a:avLst>
              <a:gd name="adj" fmla="val 80956"/>
            </a:avLst>
          </a:prstGeom>
          <a:solidFill>
            <a:schemeClr val="bg1">
              <a:lumMod val="75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switch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Panduan.....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9" name="Cube 87"/>
          <p:cNvSpPr/>
          <p:nvPr/>
        </p:nvSpPr>
        <p:spPr>
          <a:xfrm>
            <a:off x="708840" y="2949840"/>
            <a:ext cx="2212200" cy="1089360"/>
          </a:xfrm>
          <a:prstGeom prst="cube">
            <a:avLst>
              <a:gd name="adj" fmla="val 80956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router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Cube 40"/>
          <p:cNvSpPr/>
          <p:nvPr/>
        </p:nvSpPr>
        <p:spPr>
          <a:xfrm>
            <a:off x="567720" y="2262240"/>
            <a:ext cx="912240" cy="91224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1" name="Cube 100"/>
          <p:cNvSpPr/>
          <p:nvPr/>
        </p:nvSpPr>
        <p:spPr>
          <a:xfrm>
            <a:off x="2787840" y="216900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2" name="Cube 101"/>
          <p:cNvSpPr/>
          <p:nvPr/>
        </p:nvSpPr>
        <p:spPr>
          <a:xfrm>
            <a:off x="2016720" y="2262240"/>
            <a:ext cx="912240" cy="92952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3" name="Cube 102"/>
          <p:cNvSpPr/>
          <p:nvPr/>
        </p:nvSpPr>
        <p:spPr>
          <a:xfrm>
            <a:off x="2014200" y="5187960"/>
            <a:ext cx="912240" cy="92952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4" name="Cube 108"/>
          <p:cNvSpPr/>
          <p:nvPr/>
        </p:nvSpPr>
        <p:spPr>
          <a:xfrm>
            <a:off x="709920" y="586368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5" name="Cube 109"/>
          <p:cNvSpPr/>
          <p:nvPr/>
        </p:nvSpPr>
        <p:spPr>
          <a:xfrm>
            <a:off x="691920" y="295272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86" name="Cube 115"/>
          <p:cNvSpPr/>
          <p:nvPr/>
        </p:nvSpPr>
        <p:spPr>
          <a:xfrm>
            <a:off x="704160" y="456300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be 117"/>
          <p:cNvSpPr/>
          <p:nvPr/>
        </p:nvSpPr>
        <p:spPr>
          <a:xfrm>
            <a:off x="1163880" y="456300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Cube 116"/>
          <p:cNvSpPr/>
          <p:nvPr/>
        </p:nvSpPr>
        <p:spPr>
          <a:xfrm>
            <a:off x="1608840" y="456300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Cube 103"/>
          <p:cNvSpPr/>
          <p:nvPr/>
        </p:nvSpPr>
        <p:spPr>
          <a:xfrm>
            <a:off x="2014920" y="294408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390" name="Group 236"/>
          <p:cNvGrpSpPr/>
          <p:nvPr/>
        </p:nvGrpSpPr>
        <p:grpSpPr>
          <a:xfrm>
            <a:off x="6373800" y="2007720"/>
            <a:ext cx="2434320" cy="4260960"/>
            <a:chOff x="6373800" y="2007720"/>
            <a:chExt cx="2434320" cy="4260960"/>
          </a:xfrm>
        </p:grpSpPr>
        <p:grpSp>
          <p:nvGrpSpPr>
            <p:cNvPr id="391" name="Group 182"/>
            <p:cNvGrpSpPr/>
            <p:nvPr/>
          </p:nvGrpSpPr>
          <p:grpSpPr>
            <a:xfrm>
              <a:off x="6373800" y="3190320"/>
              <a:ext cx="453960" cy="289800"/>
              <a:chOff x="6373800" y="3190320"/>
              <a:chExt cx="453960" cy="289800"/>
            </a:xfrm>
          </p:grpSpPr>
          <p:sp>
            <p:nvSpPr>
              <p:cNvPr id="392" name="Cube 183"/>
              <p:cNvSpPr/>
              <p:nvPr/>
            </p:nvSpPr>
            <p:spPr>
              <a:xfrm>
                <a:off x="6373800" y="31903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393" name="Straight Connector 184"/>
              <p:cNvCxnSpPr/>
              <p:nvPr/>
            </p:nvCxnSpPr>
            <p:spPr>
              <a:xfrm flipV="1">
                <a:off x="6399000" y="320292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394" name="Straight Connector 185"/>
              <p:cNvCxnSpPr/>
              <p:nvPr/>
            </p:nvCxnSpPr>
            <p:spPr>
              <a:xfrm>
                <a:off x="6399000" y="329436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395" name="Straight Connector 186"/>
              <p:cNvCxnSpPr/>
              <p:nvPr/>
            </p:nvCxnSpPr>
            <p:spPr>
              <a:xfrm>
                <a:off x="6491520" y="32029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396" name="Straight Connector 187"/>
              <p:cNvCxnSpPr/>
              <p:nvPr/>
            </p:nvCxnSpPr>
            <p:spPr>
              <a:xfrm flipV="1">
                <a:off x="6637320" y="320292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397" name="Straight Connector 188"/>
              <p:cNvCxnSpPr/>
              <p:nvPr/>
            </p:nvCxnSpPr>
            <p:spPr>
              <a:xfrm>
                <a:off x="6494400" y="3202920"/>
                <a:ext cx="360" cy="9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398" name="Can 126"/>
            <p:cNvSpPr/>
            <p:nvPr/>
          </p:nvSpPr>
          <p:spPr>
            <a:xfrm>
              <a:off x="7447680" y="2007720"/>
              <a:ext cx="337680" cy="4260960"/>
            </a:xfrm>
            <a:prstGeom prst="can">
              <a:avLst>
                <a:gd name="adj" fmla="val 545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399" name="Group 226"/>
            <p:cNvGrpSpPr/>
            <p:nvPr/>
          </p:nvGrpSpPr>
          <p:grpSpPr>
            <a:xfrm>
              <a:off x="7390440" y="3895560"/>
              <a:ext cx="289800" cy="453960"/>
              <a:chOff x="7390440" y="3895560"/>
              <a:chExt cx="289800" cy="453960"/>
            </a:xfrm>
          </p:grpSpPr>
          <p:sp>
            <p:nvSpPr>
              <p:cNvPr id="400" name="Cube 227"/>
              <p:cNvSpPr/>
              <p:nvPr/>
            </p:nvSpPr>
            <p:spPr>
              <a:xfrm flipV="1" rot="16200000">
                <a:off x="7308360" y="397728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01" name="Straight Connector 228"/>
              <p:cNvCxnSpPr/>
              <p:nvPr/>
            </p:nvCxnSpPr>
            <p:spPr>
              <a:xfrm flipV="1">
                <a:off x="7572600" y="4235400"/>
                <a:ext cx="95040" cy="896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402" name="Straight Connector 229"/>
              <p:cNvCxnSpPr/>
              <p:nvPr/>
            </p:nvCxnSpPr>
            <p:spPr>
              <a:xfrm flipV="1">
                <a:off x="7575840" y="408600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03" name="Straight Connector 230"/>
              <p:cNvCxnSpPr/>
              <p:nvPr/>
            </p:nvCxnSpPr>
            <p:spPr>
              <a:xfrm flipV="1">
                <a:off x="7667280" y="399384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04" name="Straight Connector 231"/>
              <p:cNvCxnSpPr/>
              <p:nvPr/>
            </p:nvCxnSpPr>
            <p:spPr>
              <a:xfrm flipV="1">
                <a:off x="7572600" y="3997080"/>
                <a:ext cx="95040" cy="892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05" name="Straight Connector 232"/>
              <p:cNvCxnSpPr/>
              <p:nvPr/>
            </p:nvCxnSpPr>
            <p:spPr>
              <a:xfrm flipH="1">
                <a:off x="7575840" y="4228920"/>
                <a:ext cx="9180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406" name="Cube 127"/>
            <p:cNvSpPr/>
            <p:nvPr/>
          </p:nvSpPr>
          <p:spPr>
            <a:xfrm>
              <a:off x="7409520" y="33469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7" name="Cube 128"/>
            <p:cNvSpPr/>
            <p:nvPr/>
          </p:nvSpPr>
          <p:spPr>
            <a:xfrm>
              <a:off x="6711480" y="322812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08" name="Cube 129"/>
            <p:cNvSpPr/>
            <p:nvPr/>
          </p:nvSpPr>
          <p:spPr>
            <a:xfrm>
              <a:off x="7420320" y="26611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409" name="Group 207"/>
            <p:cNvGrpSpPr/>
            <p:nvPr/>
          </p:nvGrpSpPr>
          <p:grpSpPr>
            <a:xfrm>
              <a:off x="8354160" y="3199320"/>
              <a:ext cx="453960" cy="289800"/>
              <a:chOff x="8354160" y="3199320"/>
              <a:chExt cx="453960" cy="289800"/>
            </a:xfrm>
          </p:grpSpPr>
          <p:sp>
            <p:nvSpPr>
              <p:cNvPr id="410" name="Cube 208"/>
              <p:cNvSpPr/>
              <p:nvPr/>
            </p:nvSpPr>
            <p:spPr>
              <a:xfrm>
                <a:off x="8354160" y="31993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411" name="Rectangle 209"/>
              <p:cNvSpPr/>
              <p:nvPr/>
            </p:nvSpPr>
            <p:spPr>
              <a:xfrm>
                <a:off x="8704080" y="320472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12" name="Straight Connector 210"/>
              <p:cNvCxnSpPr/>
              <p:nvPr/>
            </p:nvCxnSpPr>
            <p:spPr>
              <a:xfrm>
                <a:off x="8785800" y="322380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13" name="Straight Connector 211"/>
              <p:cNvCxnSpPr/>
              <p:nvPr/>
            </p:nvCxnSpPr>
            <p:spPr>
              <a:xfrm>
                <a:off x="8701560" y="330948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14" name="Straight Connector 212"/>
              <p:cNvCxnSpPr/>
              <p:nvPr/>
            </p:nvCxnSpPr>
            <p:spPr>
              <a:xfrm>
                <a:off x="8461800" y="33055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15" name="Straight Connector 213"/>
              <p:cNvCxnSpPr/>
              <p:nvPr/>
            </p:nvCxnSpPr>
            <p:spPr>
              <a:xfrm>
                <a:off x="8547480" y="322380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16" name="Straight Connector 214"/>
              <p:cNvCxnSpPr/>
              <p:nvPr/>
            </p:nvCxnSpPr>
            <p:spPr>
              <a:xfrm flipV="1">
                <a:off x="8462160" y="3215880"/>
                <a:ext cx="8928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17" name="Straight Connector 215"/>
              <p:cNvCxnSpPr/>
              <p:nvPr/>
            </p:nvCxnSpPr>
            <p:spPr>
              <a:xfrm>
                <a:off x="8706600" y="338436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418" name="Group 233"/>
            <p:cNvGrpSpPr/>
            <p:nvPr/>
          </p:nvGrpSpPr>
          <p:grpSpPr>
            <a:xfrm>
              <a:off x="7380000" y="2322360"/>
              <a:ext cx="289800" cy="453960"/>
              <a:chOff x="7380000" y="2322360"/>
              <a:chExt cx="289800" cy="453960"/>
            </a:xfrm>
          </p:grpSpPr>
          <p:sp>
            <p:nvSpPr>
              <p:cNvPr id="419" name="Cube 218"/>
              <p:cNvSpPr/>
              <p:nvPr/>
            </p:nvSpPr>
            <p:spPr>
              <a:xfrm flipH="1" rot="5400000">
                <a:off x="7297560" y="240444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420" name="Rectangle 219"/>
              <p:cNvSpPr/>
              <p:nvPr/>
            </p:nvSpPr>
            <p:spPr>
              <a:xfrm flipH="1" rot="5400000">
                <a:off x="7490880" y="225324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21" name="Straight Connector 220"/>
              <p:cNvCxnSpPr/>
              <p:nvPr/>
            </p:nvCxnSpPr>
            <p:spPr>
              <a:xfrm flipH="1">
                <a:off x="7485480" y="234432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22" name="Straight Connector 221"/>
              <p:cNvCxnSpPr/>
              <p:nvPr/>
            </p:nvCxnSpPr>
            <p:spPr>
              <a:xfrm flipH="1">
                <a:off x="7399800" y="2428560"/>
                <a:ext cx="1609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23" name="Straight Connector 222"/>
              <p:cNvCxnSpPr/>
              <p:nvPr/>
            </p:nvCxnSpPr>
            <p:spPr>
              <a:xfrm flipV="1">
                <a:off x="7563960" y="243000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24" name="Straight Connector 223"/>
              <p:cNvCxnSpPr/>
              <p:nvPr/>
            </p:nvCxnSpPr>
            <p:spPr>
              <a:xfrm flipV="1">
                <a:off x="7645680" y="234432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25" name="Straight Connector 224"/>
              <p:cNvCxnSpPr/>
              <p:nvPr/>
            </p:nvCxnSpPr>
            <p:spPr>
              <a:xfrm flipV="1">
                <a:off x="7559280" y="257868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26" name="Straight Connector 225"/>
              <p:cNvCxnSpPr/>
              <p:nvPr/>
            </p:nvCxnSpPr>
            <p:spPr>
              <a:xfrm flipV="1">
                <a:off x="7485480" y="234576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427" name="Rectangle 234"/>
            <p:cNvSpPr/>
            <p:nvPr/>
          </p:nvSpPr>
          <p:spPr>
            <a:xfrm>
              <a:off x="7452720" y="2344320"/>
              <a:ext cx="45360" cy="78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28" name="Rectangle 235"/>
            <p:cNvSpPr/>
            <p:nvPr/>
          </p:nvSpPr>
          <p:spPr>
            <a:xfrm>
              <a:off x="7578000" y="4229280"/>
              <a:ext cx="116280" cy="142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429" name="Group 237"/>
          <p:cNvGrpSpPr/>
          <p:nvPr/>
        </p:nvGrpSpPr>
        <p:grpSpPr>
          <a:xfrm>
            <a:off x="3404160" y="2007720"/>
            <a:ext cx="2434320" cy="4260960"/>
            <a:chOff x="3404160" y="2007720"/>
            <a:chExt cx="2434320" cy="4260960"/>
          </a:xfrm>
        </p:grpSpPr>
        <p:grpSp>
          <p:nvGrpSpPr>
            <p:cNvPr id="430" name="Group 238"/>
            <p:cNvGrpSpPr/>
            <p:nvPr/>
          </p:nvGrpSpPr>
          <p:grpSpPr>
            <a:xfrm>
              <a:off x="3404160" y="3190320"/>
              <a:ext cx="453960" cy="289800"/>
              <a:chOff x="3404160" y="3190320"/>
              <a:chExt cx="453960" cy="289800"/>
            </a:xfrm>
          </p:grpSpPr>
          <p:sp>
            <p:nvSpPr>
              <p:cNvPr id="431" name="Cube 270"/>
              <p:cNvSpPr/>
              <p:nvPr/>
            </p:nvSpPr>
            <p:spPr>
              <a:xfrm>
                <a:off x="3404160" y="31903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32" name="Straight Connector 271"/>
              <p:cNvCxnSpPr/>
              <p:nvPr/>
            </p:nvCxnSpPr>
            <p:spPr>
              <a:xfrm flipV="1">
                <a:off x="3429360" y="320292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433" name="Straight Connector 272"/>
              <p:cNvCxnSpPr/>
              <p:nvPr/>
            </p:nvCxnSpPr>
            <p:spPr>
              <a:xfrm>
                <a:off x="3429360" y="329436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34" name="Straight Connector 273"/>
              <p:cNvCxnSpPr/>
              <p:nvPr/>
            </p:nvCxnSpPr>
            <p:spPr>
              <a:xfrm>
                <a:off x="3521880" y="32029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35" name="Straight Connector 274"/>
              <p:cNvCxnSpPr/>
              <p:nvPr/>
            </p:nvCxnSpPr>
            <p:spPr>
              <a:xfrm flipV="1">
                <a:off x="3667680" y="320292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36" name="Straight Connector 275"/>
              <p:cNvCxnSpPr/>
              <p:nvPr/>
            </p:nvCxnSpPr>
            <p:spPr>
              <a:xfrm>
                <a:off x="3525120" y="3202920"/>
                <a:ext cx="360" cy="9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437" name="Can 239"/>
            <p:cNvSpPr/>
            <p:nvPr/>
          </p:nvSpPr>
          <p:spPr>
            <a:xfrm>
              <a:off x="4478040" y="2007720"/>
              <a:ext cx="337680" cy="4260960"/>
            </a:xfrm>
            <a:prstGeom prst="can">
              <a:avLst>
                <a:gd name="adj" fmla="val 545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438" name="Group 240"/>
            <p:cNvGrpSpPr/>
            <p:nvPr/>
          </p:nvGrpSpPr>
          <p:grpSpPr>
            <a:xfrm>
              <a:off x="4420800" y="3895560"/>
              <a:ext cx="289800" cy="453960"/>
              <a:chOff x="4420800" y="3895560"/>
              <a:chExt cx="289800" cy="453960"/>
            </a:xfrm>
          </p:grpSpPr>
          <p:sp>
            <p:nvSpPr>
              <p:cNvPr id="439" name="Cube 264"/>
              <p:cNvSpPr/>
              <p:nvPr/>
            </p:nvSpPr>
            <p:spPr>
              <a:xfrm flipV="1" rot="16200000">
                <a:off x="4338720" y="397728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40" name="Straight Connector 265"/>
              <p:cNvCxnSpPr/>
              <p:nvPr/>
            </p:nvCxnSpPr>
            <p:spPr>
              <a:xfrm flipV="1">
                <a:off x="4602960" y="4235400"/>
                <a:ext cx="95040" cy="896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441" name="Straight Connector 266"/>
              <p:cNvCxnSpPr/>
              <p:nvPr/>
            </p:nvCxnSpPr>
            <p:spPr>
              <a:xfrm flipV="1">
                <a:off x="4606200" y="408600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42" name="Straight Connector 267"/>
              <p:cNvCxnSpPr/>
              <p:nvPr/>
            </p:nvCxnSpPr>
            <p:spPr>
              <a:xfrm flipV="1">
                <a:off x="4697640" y="399384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43" name="Straight Connector 268"/>
              <p:cNvCxnSpPr/>
              <p:nvPr/>
            </p:nvCxnSpPr>
            <p:spPr>
              <a:xfrm flipV="1">
                <a:off x="4602960" y="3997080"/>
                <a:ext cx="95040" cy="892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44" name="Straight Connector 269"/>
              <p:cNvCxnSpPr/>
              <p:nvPr/>
            </p:nvCxnSpPr>
            <p:spPr>
              <a:xfrm flipH="1">
                <a:off x="4606200" y="4228920"/>
                <a:ext cx="9180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445" name="Cube 241"/>
            <p:cNvSpPr/>
            <p:nvPr/>
          </p:nvSpPr>
          <p:spPr>
            <a:xfrm>
              <a:off x="4439880" y="33469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6" name="Cube 242"/>
            <p:cNvSpPr/>
            <p:nvPr/>
          </p:nvSpPr>
          <p:spPr>
            <a:xfrm>
              <a:off x="3741840" y="322812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47" name="Cube 243"/>
            <p:cNvSpPr/>
            <p:nvPr/>
          </p:nvSpPr>
          <p:spPr>
            <a:xfrm>
              <a:off x="4450680" y="26611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448" name="Group 244"/>
            <p:cNvGrpSpPr/>
            <p:nvPr/>
          </p:nvGrpSpPr>
          <p:grpSpPr>
            <a:xfrm>
              <a:off x="5384520" y="3199320"/>
              <a:ext cx="453960" cy="289800"/>
              <a:chOff x="5384520" y="3199320"/>
              <a:chExt cx="453960" cy="289800"/>
            </a:xfrm>
          </p:grpSpPr>
          <p:sp>
            <p:nvSpPr>
              <p:cNvPr id="449" name="Cube 256"/>
              <p:cNvSpPr/>
              <p:nvPr/>
            </p:nvSpPr>
            <p:spPr>
              <a:xfrm>
                <a:off x="5384520" y="31993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450" name="Rectangle 257"/>
              <p:cNvSpPr/>
              <p:nvPr/>
            </p:nvSpPr>
            <p:spPr>
              <a:xfrm>
                <a:off x="5734440" y="320472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51" name="Straight Connector 258"/>
              <p:cNvCxnSpPr/>
              <p:nvPr/>
            </p:nvCxnSpPr>
            <p:spPr>
              <a:xfrm>
                <a:off x="5816160" y="322380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52" name="Straight Connector 259"/>
              <p:cNvCxnSpPr/>
              <p:nvPr/>
            </p:nvCxnSpPr>
            <p:spPr>
              <a:xfrm>
                <a:off x="5731920" y="330948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53" name="Straight Connector 260"/>
              <p:cNvCxnSpPr/>
              <p:nvPr/>
            </p:nvCxnSpPr>
            <p:spPr>
              <a:xfrm>
                <a:off x="5492160" y="33055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54" name="Straight Connector 261"/>
              <p:cNvCxnSpPr/>
              <p:nvPr/>
            </p:nvCxnSpPr>
            <p:spPr>
              <a:xfrm>
                <a:off x="5577840" y="322380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55" name="Straight Connector 262"/>
              <p:cNvCxnSpPr/>
              <p:nvPr/>
            </p:nvCxnSpPr>
            <p:spPr>
              <a:xfrm flipV="1">
                <a:off x="5492520" y="321588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56" name="Straight Connector 263"/>
              <p:cNvCxnSpPr/>
              <p:nvPr/>
            </p:nvCxnSpPr>
            <p:spPr>
              <a:xfrm>
                <a:off x="5736960" y="338436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457" name="Group 245"/>
            <p:cNvGrpSpPr/>
            <p:nvPr/>
          </p:nvGrpSpPr>
          <p:grpSpPr>
            <a:xfrm>
              <a:off x="4410360" y="2322360"/>
              <a:ext cx="289800" cy="453960"/>
              <a:chOff x="4410360" y="2322360"/>
              <a:chExt cx="289800" cy="453960"/>
            </a:xfrm>
          </p:grpSpPr>
          <p:sp>
            <p:nvSpPr>
              <p:cNvPr id="458" name="Cube 248"/>
              <p:cNvSpPr/>
              <p:nvPr/>
            </p:nvSpPr>
            <p:spPr>
              <a:xfrm flipH="1" rot="5400000">
                <a:off x="4327920" y="240444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459" name="Rectangle 249"/>
              <p:cNvSpPr/>
              <p:nvPr/>
            </p:nvSpPr>
            <p:spPr>
              <a:xfrm flipH="1" rot="5400000">
                <a:off x="4521240" y="225324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460" name="Straight Connector 250"/>
              <p:cNvCxnSpPr/>
              <p:nvPr/>
            </p:nvCxnSpPr>
            <p:spPr>
              <a:xfrm flipH="1">
                <a:off x="4515840" y="2344320"/>
                <a:ext cx="1609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61" name="Straight Connector 251"/>
              <p:cNvCxnSpPr/>
              <p:nvPr/>
            </p:nvCxnSpPr>
            <p:spPr>
              <a:xfrm flipH="1">
                <a:off x="4430520" y="242856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62" name="Straight Connector 252"/>
              <p:cNvCxnSpPr/>
              <p:nvPr/>
            </p:nvCxnSpPr>
            <p:spPr>
              <a:xfrm flipV="1">
                <a:off x="4594320" y="243000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63" name="Straight Connector 253"/>
              <p:cNvCxnSpPr/>
              <p:nvPr/>
            </p:nvCxnSpPr>
            <p:spPr>
              <a:xfrm flipV="1">
                <a:off x="4676400" y="234432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64" name="Straight Connector 254"/>
              <p:cNvCxnSpPr/>
              <p:nvPr/>
            </p:nvCxnSpPr>
            <p:spPr>
              <a:xfrm flipV="1">
                <a:off x="4589640" y="257868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465" name="Straight Connector 255"/>
              <p:cNvCxnSpPr/>
              <p:nvPr/>
            </p:nvCxnSpPr>
            <p:spPr>
              <a:xfrm flipV="1">
                <a:off x="4515840" y="234576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466" name="Rectangle 246"/>
            <p:cNvSpPr/>
            <p:nvPr/>
          </p:nvSpPr>
          <p:spPr>
            <a:xfrm>
              <a:off x="4483080" y="2344320"/>
              <a:ext cx="45360" cy="78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467" name="Rectangle 247"/>
            <p:cNvSpPr/>
            <p:nvPr/>
          </p:nvSpPr>
          <p:spPr>
            <a:xfrm>
              <a:off x="4608360" y="4229280"/>
              <a:ext cx="116280" cy="142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468" name="Can 123"/>
          <p:cNvSpPr/>
          <p:nvPr/>
        </p:nvSpPr>
        <p:spPr>
          <a:xfrm>
            <a:off x="4295520" y="3486600"/>
            <a:ext cx="334800" cy="29484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9" name="Can 122"/>
          <p:cNvSpPr/>
          <p:nvPr/>
        </p:nvSpPr>
        <p:spPr>
          <a:xfrm>
            <a:off x="4212000" y="3445200"/>
            <a:ext cx="501840" cy="222840"/>
          </a:xfrm>
          <a:prstGeom prst="can">
            <a:avLst>
              <a:gd name="adj" fmla="val 50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0800" bIns="108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0" name="Can 121"/>
          <p:cNvSpPr/>
          <p:nvPr/>
        </p:nvSpPr>
        <p:spPr>
          <a:xfrm>
            <a:off x="4295520" y="2913480"/>
            <a:ext cx="334800" cy="59868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chemeClr val="lt1"/>
                </a:solidFill>
                <a:latin typeface="Calibri"/>
              </a:rPr>
              <a:t>JB</a:t>
            </a:r>
            <a:endParaRPr b="0" lang="id-ID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Arc 278"/>
          <p:cNvSpPr/>
          <p:nvPr/>
        </p:nvSpPr>
        <p:spPr>
          <a:xfrm>
            <a:off x="3655440" y="2619720"/>
            <a:ext cx="1905480" cy="1599840"/>
          </a:xfrm>
          <a:prstGeom prst="arc">
            <a:avLst>
              <a:gd name="adj1" fmla="val 16130306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2" name="Arc 279"/>
          <p:cNvSpPr/>
          <p:nvPr/>
        </p:nvSpPr>
        <p:spPr>
          <a:xfrm flipH="1">
            <a:off x="3641040" y="2613240"/>
            <a:ext cx="1905480" cy="1599840"/>
          </a:xfrm>
          <a:prstGeom prst="arc">
            <a:avLst>
              <a:gd name="adj1" fmla="val 16994111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3" name="Arc 280"/>
          <p:cNvSpPr/>
          <p:nvPr/>
        </p:nvSpPr>
        <p:spPr>
          <a:xfrm flipV="1">
            <a:off x="3649320" y="2571840"/>
            <a:ext cx="1905480" cy="1599840"/>
          </a:xfrm>
          <a:prstGeom prst="arc">
            <a:avLst>
              <a:gd name="adj1" fmla="val 16232788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4" name="Arc 281"/>
          <p:cNvSpPr/>
          <p:nvPr/>
        </p:nvSpPr>
        <p:spPr>
          <a:xfrm flipH="1" flipV="1">
            <a:off x="3625920" y="2557800"/>
            <a:ext cx="1905480" cy="1599840"/>
          </a:xfrm>
          <a:prstGeom prst="arc">
            <a:avLst>
              <a:gd name="adj1" fmla="val 16881051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5" name="Arc 282"/>
          <p:cNvSpPr/>
          <p:nvPr/>
        </p:nvSpPr>
        <p:spPr>
          <a:xfrm flipH="1">
            <a:off x="3587760" y="2568240"/>
            <a:ext cx="1905480" cy="1599840"/>
          </a:xfrm>
          <a:prstGeom prst="arc">
            <a:avLst>
              <a:gd name="adj1" fmla="val 16710563"/>
              <a:gd name="adj2" fmla="val 2134636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6" name="Arc 283"/>
          <p:cNvSpPr/>
          <p:nvPr/>
        </p:nvSpPr>
        <p:spPr>
          <a:xfrm>
            <a:off x="3649320" y="2550600"/>
            <a:ext cx="1905480" cy="1599840"/>
          </a:xfrm>
          <a:prstGeom prst="arc">
            <a:avLst>
              <a:gd name="adj1" fmla="val 16130306"/>
              <a:gd name="adj2" fmla="val 21461223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Arc 284"/>
          <p:cNvSpPr/>
          <p:nvPr/>
        </p:nvSpPr>
        <p:spPr>
          <a:xfrm flipV="1">
            <a:off x="3644280" y="2508840"/>
            <a:ext cx="1905480" cy="1599840"/>
          </a:xfrm>
          <a:prstGeom prst="arc">
            <a:avLst>
              <a:gd name="adj1" fmla="val 16232788"/>
              <a:gd name="adj2" fmla="val 20915503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8" name="Arc 285"/>
          <p:cNvSpPr/>
          <p:nvPr/>
        </p:nvSpPr>
        <p:spPr>
          <a:xfrm flipH="1" flipV="1">
            <a:off x="3564720" y="2559600"/>
            <a:ext cx="1905480" cy="1599840"/>
          </a:xfrm>
          <a:prstGeom prst="arc">
            <a:avLst>
              <a:gd name="adj1" fmla="val 16677792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9" name="Arc 287"/>
          <p:cNvSpPr/>
          <p:nvPr/>
        </p:nvSpPr>
        <p:spPr>
          <a:xfrm flipH="1" flipV="1">
            <a:off x="4292640" y="3843000"/>
            <a:ext cx="388080" cy="255960"/>
          </a:xfrm>
          <a:prstGeom prst="arc">
            <a:avLst>
              <a:gd name="adj1" fmla="val 17863299"/>
              <a:gd name="adj2" fmla="val 208241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0" name="Arc 288"/>
          <p:cNvSpPr/>
          <p:nvPr/>
        </p:nvSpPr>
        <p:spPr>
          <a:xfrm flipH="1" flipV="1">
            <a:off x="4395240" y="2777760"/>
            <a:ext cx="2268000" cy="1599840"/>
          </a:xfrm>
          <a:prstGeom prst="arc">
            <a:avLst>
              <a:gd name="adj1" fmla="val 10501458"/>
              <a:gd name="adj2" fmla="val 2100102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" name="Freeform 289"/>
          <p:cNvSpPr/>
          <p:nvPr/>
        </p:nvSpPr>
        <p:spPr>
          <a:xfrm>
            <a:off x="4291200" y="3755520"/>
            <a:ext cx="119520" cy="262080"/>
          </a:xfrm>
          <a:custGeom>
            <a:avLst/>
            <a:gdLst>
              <a:gd name="textAreaLeft" fmla="*/ 0 w 119520"/>
              <a:gd name="textAreaRight" fmla="*/ 119880 w 119520"/>
              <a:gd name="textAreaTop" fmla="*/ 0 h 262080"/>
              <a:gd name="textAreaBottom" fmla="*/ 262440 h 262080"/>
            </a:gdLst>
            <a:ahLst/>
            <a:rect l="textAreaLeft" t="textAreaTop" r="textAreaRight" b="textAreaBottom"/>
            <a:pathLst>
              <a:path w="119728" h="262393">
                <a:moveTo>
                  <a:pt x="16361" y="262393"/>
                </a:moveTo>
                <a:cubicBezTo>
                  <a:pt x="3771" y="240527"/>
                  <a:pt x="-8818" y="218661"/>
                  <a:pt x="8410" y="174929"/>
                </a:cubicBezTo>
                <a:cubicBezTo>
                  <a:pt x="25638" y="131197"/>
                  <a:pt x="72683" y="65598"/>
                  <a:pt x="119728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82" name="Arc 290"/>
          <p:cNvSpPr/>
          <p:nvPr/>
        </p:nvSpPr>
        <p:spPr>
          <a:xfrm flipH="1">
            <a:off x="6630480" y="2568240"/>
            <a:ext cx="1905480" cy="1599840"/>
          </a:xfrm>
          <a:prstGeom prst="arc">
            <a:avLst>
              <a:gd name="adj1" fmla="val 17075072"/>
              <a:gd name="adj2" fmla="val 2134636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3" name="Arc 291"/>
          <p:cNvSpPr/>
          <p:nvPr/>
        </p:nvSpPr>
        <p:spPr>
          <a:xfrm>
            <a:off x="6624360" y="2581920"/>
            <a:ext cx="1905480" cy="1599840"/>
          </a:xfrm>
          <a:prstGeom prst="arc">
            <a:avLst>
              <a:gd name="adj1" fmla="val 16130306"/>
              <a:gd name="adj2" fmla="val 213108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4" name="Arc 292"/>
          <p:cNvSpPr/>
          <p:nvPr/>
        </p:nvSpPr>
        <p:spPr>
          <a:xfrm flipV="1">
            <a:off x="6640200" y="2581200"/>
            <a:ext cx="1905480" cy="1599840"/>
          </a:xfrm>
          <a:prstGeom prst="arc">
            <a:avLst>
              <a:gd name="adj1" fmla="val 16132331"/>
              <a:gd name="adj2" fmla="val 2119999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5" name="Arc 293"/>
          <p:cNvSpPr/>
          <p:nvPr/>
        </p:nvSpPr>
        <p:spPr>
          <a:xfrm flipH="1" flipV="1">
            <a:off x="6648840" y="2501640"/>
            <a:ext cx="1860840" cy="1682640"/>
          </a:xfrm>
          <a:prstGeom prst="arc">
            <a:avLst>
              <a:gd name="adj1" fmla="val 16992328"/>
              <a:gd name="adj2" fmla="val 2112181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6" name="Arc 294"/>
          <p:cNvSpPr/>
          <p:nvPr/>
        </p:nvSpPr>
        <p:spPr>
          <a:xfrm flipH="1">
            <a:off x="6630480" y="2634840"/>
            <a:ext cx="1905480" cy="1542600"/>
          </a:xfrm>
          <a:prstGeom prst="arc">
            <a:avLst>
              <a:gd name="adj1" fmla="val 17075072"/>
              <a:gd name="adj2" fmla="val 2118219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7" name="Arc 295"/>
          <p:cNvSpPr/>
          <p:nvPr/>
        </p:nvSpPr>
        <p:spPr>
          <a:xfrm>
            <a:off x="6624360" y="2649240"/>
            <a:ext cx="1905480" cy="1599840"/>
          </a:xfrm>
          <a:prstGeom prst="arc">
            <a:avLst>
              <a:gd name="adj1" fmla="val 16130306"/>
              <a:gd name="adj2" fmla="val 2103190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8" name="Arc 296"/>
          <p:cNvSpPr/>
          <p:nvPr/>
        </p:nvSpPr>
        <p:spPr>
          <a:xfrm flipV="1">
            <a:off x="6687720" y="2787480"/>
            <a:ext cx="1906920" cy="1314360"/>
          </a:xfrm>
          <a:prstGeom prst="arc">
            <a:avLst>
              <a:gd name="adj1" fmla="val 15869361"/>
              <a:gd name="adj2" fmla="val 21443200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Arc 297"/>
          <p:cNvSpPr/>
          <p:nvPr/>
        </p:nvSpPr>
        <p:spPr>
          <a:xfrm flipH="1" flipV="1">
            <a:off x="7264080" y="3821760"/>
            <a:ext cx="388080" cy="255960"/>
          </a:xfrm>
          <a:prstGeom prst="arc">
            <a:avLst>
              <a:gd name="adj1" fmla="val 17863299"/>
              <a:gd name="adj2" fmla="val 208241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Freeform 298"/>
          <p:cNvSpPr/>
          <p:nvPr/>
        </p:nvSpPr>
        <p:spPr>
          <a:xfrm>
            <a:off x="7254720" y="3668400"/>
            <a:ext cx="171360" cy="334440"/>
          </a:xfrm>
          <a:custGeom>
            <a:avLst/>
            <a:gdLst>
              <a:gd name="textAreaLeft" fmla="*/ 0 w 171360"/>
              <a:gd name="textAreaRight" fmla="*/ 171720 w 171360"/>
              <a:gd name="textAreaTop" fmla="*/ 0 h 334440"/>
              <a:gd name="textAreaBottom" fmla="*/ 334800 h 334440"/>
            </a:gdLst>
            <a:ahLst/>
            <a:rect l="textAreaLeft" t="textAreaTop" r="textAreaRight" b="textAreaBottom"/>
            <a:pathLst>
              <a:path w="119728" h="262393">
                <a:moveTo>
                  <a:pt x="16361" y="262393"/>
                </a:moveTo>
                <a:cubicBezTo>
                  <a:pt x="3771" y="240527"/>
                  <a:pt x="-8818" y="218661"/>
                  <a:pt x="8410" y="174929"/>
                </a:cubicBezTo>
                <a:cubicBezTo>
                  <a:pt x="25638" y="131197"/>
                  <a:pt x="72683" y="65598"/>
                  <a:pt x="119728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1" name="Cube 134"/>
          <p:cNvSpPr/>
          <p:nvPr/>
        </p:nvSpPr>
        <p:spPr>
          <a:xfrm>
            <a:off x="7176600" y="3048480"/>
            <a:ext cx="577800" cy="634680"/>
          </a:xfrm>
          <a:prstGeom prst="cube">
            <a:avLst>
              <a:gd name="adj" fmla="val 1566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Rectangle 306"/>
          <p:cNvSpPr/>
          <p:nvPr/>
        </p:nvSpPr>
        <p:spPr>
          <a:xfrm>
            <a:off x="1621440" y="43268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3" name="Rectangle 307"/>
          <p:cNvSpPr/>
          <p:nvPr/>
        </p:nvSpPr>
        <p:spPr>
          <a:xfrm>
            <a:off x="1710360" y="43268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4" name="Rectangle 308"/>
          <p:cNvSpPr/>
          <p:nvPr/>
        </p:nvSpPr>
        <p:spPr>
          <a:xfrm>
            <a:off x="1799280" y="43268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5" name="Rectangle 309"/>
          <p:cNvSpPr/>
          <p:nvPr/>
        </p:nvSpPr>
        <p:spPr>
          <a:xfrm>
            <a:off x="1888200" y="43268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6" name="Rectangle 310"/>
          <p:cNvSpPr/>
          <p:nvPr/>
        </p:nvSpPr>
        <p:spPr>
          <a:xfrm>
            <a:off x="1630080" y="47228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7" name="Rectangle 311"/>
          <p:cNvSpPr/>
          <p:nvPr/>
        </p:nvSpPr>
        <p:spPr>
          <a:xfrm>
            <a:off x="1631880" y="4794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8" name="Rectangle 312"/>
          <p:cNvSpPr/>
          <p:nvPr/>
        </p:nvSpPr>
        <p:spPr>
          <a:xfrm>
            <a:off x="1186200" y="47210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99" name="Rectangle 313"/>
          <p:cNvSpPr/>
          <p:nvPr/>
        </p:nvSpPr>
        <p:spPr>
          <a:xfrm>
            <a:off x="1188000" y="47926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0" name="Rectangle 314"/>
          <p:cNvSpPr/>
          <p:nvPr/>
        </p:nvSpPr>
        <p:spPr>
          <a:xfrm>
            <a:off x="729720" y="472140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1" name="Rectangle 315"/>
          <p:cNvSpPr/>
          <p:nvPr/>
        </p:nvSpPr>
        <p:spPr>
          <a:xfrm>
            <a:off x="731520" y="47930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2" name="Freeform 316"/>
          <p:cNvSpPr/>
          <p:nvPr/>
        </p:nvSpPr>
        <p:spPr>
          <a:xfrm>
            <a:off x="762480" y="4362120"/>
            <a:ext cx="893520" cy="387360"/>
          </a:xfrm>
          <a:custGeom>
            <a:avLst/>
            <a:gdLst>
              <a:gd name="textAreaLeft" fmla="*/ 0 w 893520"/>
              <a:gd name="textAreaRight" fmla="*/ 893880 w 893520"/>
              <a:gd name="textAreaTop" fmla="*/ 0 h 387360"/>
              <a:gd name="textAreaBottom" fmla="*/ 387720 h 38736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3" name="Freeform 318"/>
          <p:cNvSpPr/>
          <p:nvPr/>
        </p:nvSpPr>
        <p:spPr>
          <a:xfrm>
            <a:off x="1222560" y="4360320"/>
            <a:ext cx="518760" cy="387360"/>
          </a:xfrm>
          <a:custGeom>
            <a:avLst/>
            <a:gdLst>
              <a:gd name="textAreaLeft" fmla="*/ 0 w 518760"/>
              <a:gd name="textAreaRight" fmla="*/ 519120 w 518760"/>
              <a:gd name="textAreaTop" fmla="*/ 0 h 387360"/>
              <a:gd name="textAreaBottom" fmla="*/ 387720 h 38736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4" name="Freeform 319"/>
          <p:cNvSpPr/>
          <p:nvPr/>
        </p:nvSpPr>
        <p:spPr>
          <a:xfrm>
            <a:off x="1671480" y="4360320"/>
            <a:ext cx="162720" cy="395280"/>
          </a:xfrm>
          <a:custGeom>
            <a:avLst/>
            <a:gdLst>
              <a:gd name="textAreaLeft" fmla="*/ 0 w 162720"/>
              <a:gd name="textAreaRight" fmla="*/ 163080 w 162720"/>
              <a:gd name="textAreaTop" fmla="*/ 0 h 395280"/>
              <a:gd name="textAreaBottom" fmla="*/ 395640 h 39528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5" name="Rectangle 320"/>
          <p:cNvSpPr/>
          <p:nvPr/>
        </p:nvSpPr>
        <p:spPr>
          <a:xfrm>
            <a:off x="765000" y="5109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6" name="Rectangle 321"/>
          <p:cNvSpPr/>
          <p:nvPr/>
        </p:nvSpPr>
        <p:spPr>
          <a:xfrm>
            <a:off x="853560" y="5109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7" name="Rectangle 322"/>
          <p:cNvSpPr/>
          <p:nvPr/>
        </p:nvSpPr>
        <p:spPr>
          <a:xfrm>
            <a:off x="939240" y="5109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8" name="Rectangle 323"/>
          <p:cNvSpPr/>
          <p:nvPr/>
        </p:nvSpPr>
        <p:spPr>
          <a:xfrm>
            <a:off x="1627920" y="39056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09" name="Rectangle 324"/>
          <p:cNvSpPr/>
          <p:nvPr/>
        </p:nvSpPr>
        <p:spPr>
          <a:xfrm>
            <a:off x="1720080" y="39056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0" name="Rectangle 325"/>
          <p:cNvSpPr/>
          <p:nvPr/>
        </p:nvSpPr>
        <p:spPr>
          <a:xfrm>
            <a:off x="1807560" y="39070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1" name="Freeform 326"/>
          <p:cNvSpPr/>
          <p:nvPr/>
        </p:nvSpPr>
        <p:spPr>
          <a:xfrm flipH="1">
            <a:off x="1852920" y="3934440"/>
            <a:ext cx="68760" cy="425520"/>
          </a:xfrm>
          <a:custGeom>
            <a:avLst/>
            <a:gdLst>
              <a:gd name="textAreaLeft" fmla="*/ -360 w 68760"/>
              <a:gd name="textAreaRight" fmla="*/ 68760 w 68760"/>
              <a:gd name="textAreaTop" fmla="*/ 0 h 425520"/>
              <a:gd name="textAreaBottom" fmla="*/ 425880 h 42552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2" name="Freeform 327"/>
          <p:cNvSpPr/>
          <p:nvPr/>
        </p:nvSpPr>
        <p:spPr>
          <a:xfrm flipV="1">
            <a:off x="765000" y="4816080"/>
            <a:ext cx="45360" cy="329760"/>
          </a:xfrm>
          <a:custGeom>
            <a:avLst/>
            <a:gdLst>
              <a:gd name="textAreaLeft" fmla="*/ 0 w 45360"/>
              <a:gd name="textAreaRight" fmla="*/ 45720 w 45360"/>
              <a:gd name="textAreaTop" fmla="*/ 360 h 329760"/>
              <a:gd name="textAreaBottom" fmla="*/ 330480 h 32976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3" name="Freeform 329"/>
          <p:cNvSpPr/>
          <p:nvPr/>
        </p:nvSpPr>
        <p:spPr>
          <a:xfrm>
            <a:off x="883440" y="4820400"/>
            <a:ext cx="339480" cy="313920"/>
          </a:xfrm>
          <a:custGeom>
            <a:avLst/>
            <a:gdLst>
              <a:gd name="textAreaLeft" fmla="*/ 0 w 339480"/>
              <a:gd name="textAreaRight" fmla="*/ 339840 w 339480"/>
              <a:gd name="textAreaTop" fmla="*/ 0 h 313920"/>
              <a:gd name="textAreaBottom" fmla="*/ 314280 h 313920"/>
            </a:gdLst>
            <a:ahLst/>
            <a:rect l="textAreaLeft" t="textAreaTop" r="textAreaRight" b="textAreaBottom"/>
            <a:pathLst>
              <a:path w="339791" h="314325">
                <a:moveTo>
                  <a:pt x="66" y="314325"/>
                </a:moveTo>
                <a:cubicBezTo>
                  <a:pt x="-199" y="260879"/>
                  <a:pt x="-463" y="207433"/>
                  <a:pt x="15941" y="171450"/>
                </a:cubicBezTo>
                <a:cubicBezTo>
                  <a:pt x="32345" y="135467"/>
                  <a:pt x="44516" y="127000"/>
                  <a:pt x="98491" y="98425"/>
                </a:cubicBezTo>
                <a:cubicBezTo>
                  <a:pt x="152466" y="69850"/>
                  <a:pt x="303279" y="14287"/>
                  <a:pt x="339791" y="0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4" name="Freeform 330"/>
          <p:cNvSpPr/>
          <p:nvPr/>
        </p:nvSpPr>
        <p:spPr>
          <a:xfrm>
            <a:off x="978840" y="4826160"/>
            <a:ext cx="703800" cy="308160"/>
          </a:xfrm>
          <a:custGeom>
            <a:avLst/>
            <a:gdLst>
              <a:gd name="textAreaLeft" fmla="*/ 0 w 703800"/>
              <a:gd name="textAreaRight" fmla="*/ 704160 w 703800"/>
              <a:gd name="textAreaTop" fmla="*/ 0 h 308160"/>
              <a:gd name="textAreaBottom" fmla="*/ 308520 h 308160"/>
            </a:gdLst>
            <a:ahLst/>
            <a:rect l="textAreaLeft" t="textAreaTop" r="textAreaRight" b="textAreaBottom"/>
            <a:pathLst>
              <a:path w="339791" h="314325">
                <a:moveTo>
                  <a:pt x="66" y="314325"/>
                </a:moveTo>
                <a:cubicBezTo>
                  <a:pt x="-199" y="260879"/>
                  <a:pt x="-463" y="207433"/>
                  <a:pt x="15941" y="171450"/>
                </a:cubicBezTo>
                <a:cubicBezTo>
                  <a:pt x="32345" y="135467"/>
                  <a:pt x="44516" y="127000"/>
                  <a:pt x="98491" y="98425"/>
                </a:cubicBezTo>
                <a:cubicBezTo>
                  <a:pt x="152466" y="69850"/>
                  <a:pt x="303279" y="14287"/>
                  <a:pt x="339791" y="0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15" name="TextBox 331"/>
          <p:cNvSpPr/>
          <p:nvPr/>
        </p:nvSpPr>
        <p:spPr>
          <a:xfrm>
            <a:off x="5760" y="4089960"/>
            <a:ext cx="502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2 M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6" name="Straight Arrow Connector 333"/>
          <p:cNvCxnSpPr/>
          <p:nvPr/>
        </p:nvCxnSpPr>
        <p:spPr>
          <a:xfrm flipV="1">
            <a:off x="257040" y="3060360"/>
            <a:ext cx="21240" cy="104004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17" name="TextBox 337"/>
          <p:cNvSpPr/>
          <p:nvPr/>
        </p:nvSpPr>
        <p:spPr>
          <a:xfrm>
            <a:off x="1028880" y="6303240"/>
            <a:ext cx="5025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1 M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8" name="Straight Arrow Connector 344"/>
          <p:cNvCxnSpPr/>
          <p:nvPr/>
        </p:nvCxnSpPr>
        <p:spPr>
          <a:xfrm flipV="1">
            <a:off x="277920" y="4453920"/>
            <a:ext cx="360" cy="181548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cxnSp>
        <p:nvCxnSpPr>
          <p:cNvPr id="519" name="Straight Connector 349"/>
          <p:cNvCxnSpPr>
            <a:stCxn id="517" idx="1"/>
          </p:cNvCxnSpPr>
          <p:nvPr/>
        </p:nvCxnSpPr>
        <p:spPr>
          <a:xfrm flipH="1">
            <a:off x="570600" y="6472440"/>
            <a:ext cx="454680" cy="1584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cxnSp>
        <p:nvCxnSpPr>
          <p:cNvPr id="520" name="Straight Connector 351"/>
          <p:cNvCxnSpPr>
            <a:stCxn id="517" idx="3"/>
          </p:cNvCxnSpPr>
          <p:nvPr/>
        </p:nvCxnSpPr>
        <p:spPr>
          <a:xfrm>
            <a:off x="1535040" y="6472440"/>
            <a:ext cx="597600" cy="1584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cxnSp>
        <p:nvCxnSpPr>
          <p:cNvPr id="521" name="Straight Connector 353"/>
          <p:cNvCxnSpPr/>
          <p:nvPr/>
        </p:nvCxnSpPr>
        <p:spPr>
          <a:xfrm flipV="1">
            <a:off x="393840" y="2085840"/>
            <a:ext cx="792360" cy="82800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22" name="TextBox 338"/>
          <p:cNvSpPr/>
          <p:nvPr/>
        </p:nvSpPr>
        <p:spPr>
          <a:xfrm>
            <a:off x="459000" y="2229120"/>
            <a:ext cx="502560" cy="333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1 M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3" name="Straight Connector 355"/>
          <p:cNvCxnSpPr/>
          <p:nvPr/>
        </p:nvCxnSpPr>
        <p:spPr>
          <a:xfrm>
            <a:off x="3342960" y="1962720"/>
            <a:ext cx="360" cy="426204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24" name="TextBox 356"/>
          <p:cNvSpPr/>
          <p:nvPr/>
        </p:nvSpPr>
        <p:spPr>
          <a:xfrm>
            <a:off x="3218040" y="4070160"/>
            <a:ext cx="54396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800" spc="-1" strike="noStrike">
                <a:solidFill>
                  <a:srgbClr val="000000"/>
                </a:solidFill>
                <a:latin typeface="Calibri"/>
              </a:rPr>
              <a:t>2 M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25" name="Straight Connector 357"/>
          <p:cNvCxnSpPr/>
          <p:nvPr/>
        </p:nvCxnSpPr>
        <p:spPr>
          <a:xfrm>
            <a:off x="4350960" y="6396480"/>
            <a:ext cx="556200" cy="360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526" name="TextBox 358"/>
          <p:cNvSpPr/>
          <p:nvPr/>
        </p:nvSpPr>
        <p:spPr>
          <a:xfrm>
            <a:off x="4484520" y="6284520"/>
            <a:ext cx="32292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4”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Cube 3"/>
          <p:cNvSpPr/>
          <p:nvPr/>
        </p:nvSpPr>
        <p:spPr>
          <a:xfrm>
            <a:off x="9247680" y="1821240"/>
            <a:ext cx="2568600" cy="2632680"/>
          </a:xfrm>
          <a:prstGeom prst="cube">
            <a:avLst>
              <a:gd name="adj" fmla="val 3814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28" name="Cube 163"/>
          <p:cNvSpPr/>
          <p:nvPr/>
        </p:nvSpPr>
        <p:spPr>
          <a:xfrm>
            <a:off x="9411480" y="220032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Cube 164"/>
          <p:cNvSpPr/>
          <p:nvPr/>
        </p:nvSpPr>
        <p:spPr>
          <a:xfrm>
            <a:off x="9409320" y="275940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Cube 165"/>
          <p:cNvSpPr/>
          <p:nvPr/>
        </p:nvSpPr>
        <p:spPr>
          <a:xfrm>
            <a:off x="9409320" y="330588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Freeform 5"/>
          <p:cNvSpPr/>
          <p:nvPr/>
        </p:nvSpPr>
        <p:spPr>
          <a:xfrm>
            <a:off x="7480800" y="2442240"/>
            <a:ext cx="1926360" cy="1853280"/>
          </a:xfrm>
          <a:custGeom>
            <a:avLst/>
            <a:gdLst>
              <a:gd name="textAreaLeft" fmla="*/ 0 w 1926360"/>
              <a:gd name="textAreaRight" fmla="*/ 1926720 w 1926360"/>
              <a:gd name="textAreaTop" fmla="*/ 0 h 1853280"/>
              <a:gd name="textAreaBottom" fmla="*/ 1853640 h 1853280"/>
            </a:gdLst>
            <a:ahLst/>
            <a:rect l="textAreaLeft" t="textAreaTop" r="textAreaRight" b="textAreaBottom"/>
            <a:pathLst>
              <a:path w="1926771" h="1853472">
                <a:moveTo>
                  <a:pt x="0" y="1240971"/>
                </a:moveTo>
                <a:cubicBezTo>
                  <a:pt x="278492" y="1605642"/>
                  <a:pt x="556985" y="1970314"/>
                  <a:pt x="816428" y="1817914"/>
                </a:cubicBezTo>
                <a:cubicBezTo>
                  <a:pt x="1075871" y="1665514"/>
                  <a:pt x="1371600" y="629557"/>
                  <a:pt x="1556657" y="326571"/>
                </a:cubicBezTo>
                <a:cubicBezTo>
                  <a:pt x="1741714" y="23585"/>
                  <a:pt x="1834242" y="11792"/>
                  <a:pt x="1926771" y="0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2" name="Freeform 6"/>
          <p:cNvSpPr/>
          <p:nvPr/>
        </p:nvSpPr>
        <p:spPr>
          <a:xfrm>
            <a:off x="7469640" y="2986560"/>
            <a:ext cx="1937160" cy="1585800"/>
          </a:xfrm>
          <a:custGeom>
            <a:avLst/>
            <a:gdLst>
              <a:gd name="textAreaLeft" fmla="*/ 0 w 1937160"/>
              <a:gd name="textAreaRight" fmla="*/ 1937520 w 1937160"/>
              <a:gd name="textAreaTop" fmla="*/ 0 h 1585800"/>
              <a:gd name="textAreaBottom" fmla="*/ 1586160 h 1585800"/>
            </a:gdLst>
            <a:ahLst/>
            <a:rect l="textAreaLeft" t="textAreaTop" r="textAreaRight" b="textAreaBottom"/>
            <a:pathLst>
              <a:path w="1937657" h="1586303">
                <a:moveTo>
                  <a:pt x="0" y="707678"/>
                </a:moveTo>
                <a:cubicBezTo>
                  <a:pt x="188685" y="1180299"/>
                  <a:pt x="377371" y="1652921"/>
                  <a:pt x="642257" y="1578535"/>
                </a:cubicBezTo>
                <a:cubicBezTo>
                  <a:pt x="907143" y="1504149"/>
                  <a:pt x="1373414" y="524435"/>
                  <a:pt x="1589314" y="261364"/>
                </a:cubicBezTo>
                <a:cubicBezTo>
                  <a:pt x="1805214" y="-1708"/>
                  <a:pt x="1871435" y="-801"/>
                  <a:pt x="1937657" y="106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3" name="Freeform 7"/>
          <p:cNvSpPr/>
          <p:nvPr/>
        </p:nvSpPr>
        <p:spPr>
          <a:xfrm>
            <a:off x="7448040" y="3415680"/>
            <a:ext cx="1959120" cy="1236960"/>
          </a:xfrm>
          <a:custGeom>
            <a:avLst/>
            <a:gdLst>
              <a:gd name="textAreaLeft" fmla="*/ 0 w 1959120"/>
              <a:gd name="textAreaRight" fmla="*/ 1959480 w 1959120"/>
              <a:gd name="textAreaTop" fmla="*/ 0 h 1236960"/>
              <a:gd name="textAreaBottom" fmla="*/ 1237320 h 1236960"/>
            </a:gdLst>
            <a:ahLst/>
            <a:rect l="textAreaLeft" t="textAreaTop" r="textAreaRight" b="textAreaBottom"/>
            <a:pathLst>
              <a:path w="1959428" h="1237318">
                <a:moveTo>
                  <a:pt x="0" y="256918"/>
                </a:moveTo>
                <a:cubicBezTo>
                  <a:pt x="257628" y="757661"/>
                  <a:pt x="515257" y="1258404"/>
                  <a:pt x="794657" y="1236633"/>
                </a:cubicBezTo>
                <a:cubicBezTo>
                  <a:pt x="1074057" y="1214862"/>
                  <a:pt x="1482272" y="320419"/>
                  <a:pt x="1676400" y="126290"/>
                </a:cubicBezTo>
                <a:cubicBezTo>
                  <a:pt x="1870528" y="-67839"/>
                  <a:pt x="1914978" y="2011"/>
                  <a:pt x="1959428" y="71861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34" name="Group 9"/>
          <p:cNvGrpSpPr/>
          <p:nvPr/>
        </p:nvGrpSpPr>
        <p:grpSpPr>
          <a:xfrm>
            <a:off x="10184400" y="2153880"/>
            <a:ext cx="405000" cy="471960"/>
            <a:chOff x="10184400" y="2153880"/>
            <a:chExt cx="405000" cy="471960"/>
          </a:xfrm>
        </p:grpSpPr>
        <p:sp>
          <p:nvSpPr>
            <p:cNvPr id="535" name="Arc 8"/>
            <p:cNvSpPr/>
            <p:nvPr/>
          </p:nvSpPr>
          <p:spPr>
            <a:xfrm>
              <a:off x="10189440" y="21538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6" name="Arc 177"/>
            <p:cNvSpPr/>
            <p:nvPr/>
          </p:nvSpPr>
          <p:spPr>
            <a:xfrm flipV="1">
              <a:off x="10189440" y="21535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7" name="Arc 178"/>
            <p:cNvSpPr/>
            <p:nvPr/>
          </p:nvSpPr>
          <p:spPr>
            <a:xfrm flipH="1">
              <a:off x="10193400" y="21538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8" name="Arc 179"/>
            <p:cNvSpPr/>
            <p:nvPr/>
          </p:nvSpPr>
          <p:spPr>
            <a:xfrm flipH="1" flipV="1">
              <a:off x="10193400" y="21535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39" name="Arc 180"/>
            <p:cNvSpPr/>
            <p:nvPr/>
          </p:nvSpPr>
          <p:spPr>
            <a:xfrm>
              <a:off x="10184400" y="21726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0" name="Arc 181"/>
            <p:cNvSpPr/>
            <p:nvPr/>
          </p:nvSpPr>
          <p:spPr>
            <a:xfrm flipV="1">
              <a:off x="10184400" y="21722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1" name="Arc 189"/>
            <p:cNvSpPr/>
            <p:nvPr/>
          </p:nvSpPr>
          <p:spPr>
            <a:xfrm flipH="1">
              <a:off x="10188720" y="21726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2" name="Arc 190"/>
            <p:cNvSpPr/>
            <p:nvPr/>
          </p:nvSpPr>
          <p:spPr>
            <a:xfrm flipH="1" flipV="1">
              <a:off x="10188720" y="21722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43" name="Freeform 10"/>
          <p:cNvSpPr/>
          <p:nvPr/>
        </p:nvSpPr>
        <p:spPr>
          <a:xfrm>
            <a:off x="9974880" y="244116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44" name="Freeform 11"/>
          <p:cNvSpPr/>
          <p:nvPr/>
        </p:nvSpPr>
        <p:spPr>
          <a:xfrm>
            <a:off x="10584360" y="233280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45" name="Group 276"/>
          <p:cNvGrpSpPr/>
          <p:nvPr/>
        </p:nvGrpSpPr>
        <p:grpSpPr>
          <a:xfrm>
            <a:off x="10176840" y="2669760"/>
            <a:ext cx="404640" cy="471960"/>
            <a:chOff x="10176840" y="2669760"/>
            <a:chExt cx="404640" cy="471960"/>
          </a:xfrm>
        </p:grpSpPr>
        <p:sp>
          <p:nvSpPr>
            <p:cNvPr id="546" name="Arc 277"/>
            <p:cNvSpPr/>
            <p:nvPr/>
          </p:nvSpPr>
          <p:spPr>
            <a:xfrm>
              <a:off x="10181520" y="26697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7" name="Arc 286"/>
            <p:cNvSpPr/>
            <p:nvPr/>
          </p:nvSpPr>
          <p:spPr>
            <a:xfrm flipV="1">
              <a:off x="10181520" y="26694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8" name="Arc 300"/>
            <p:cNvSpPr/>
            <p:nvPr/>
          </p:nvSpPr>
          <p:spPr>
            <a:xfrm flipH="1">
              <a:off x="10185480" y="26697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49" name="Arc 301"/>
            <p:cNvSpPr/>
            <p:nvPr/>
          </p:nvSpPr>
          <p:spPr>
            <a:xfrm flipH="1" flipV="1">
              <a:off x="10185480" y="26694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0" name="Arc 302"/>
            <p:cNvSpPr/>
            <p:nvPr/>
          </p:nvSpPr>
          <p:spPr>
            <a:xfrm>
              <a:off x="10176840" y="26884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1" name="Arc 303"/>
            <p:cNvSpPr/>
            <p:nvPr/>
          </p:nvSpPr>
          <p:spPr>
            <a:xfrm flipV="1">
              <a:off x="10176840" y="26881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2" name="Arc 304"/>
            <p:cNvSpPr/>
            <p:nvPr/>
          </p:nvSpPr>
          <p:spPr>
            <a:xfrm flipH="1">
              <a:off x="10180800" y="26884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3" name="Arc 305"/>
            <p:cNvSpPr/>
            <p:nvPr/>
          </p:nvSpPr>
          <p:spPr>
            <a:xfrm flipH="1" flipV="1">
              <a:off x="10180800" y="26881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54" name="Freeform 317"/>
          <p:cNvSpPr/>
          <p:nvPr/>
        </p:nvSpPr>
        <p:spPr>
          <a:xfrm>
            <a:off x="9966960" y="295668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55" name="Freeform 328"/>
          <p:cNvSpPr/>
          <p:nvPr/>
        </p:nvSpPr>
        <p:spPr>
          <a:xfrm>
            <a:off x="10576800" y="284868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56" name="Group 332"/>
          <p:cNvGrpSpPr/>
          <p:nvPr/>
        </p:nvGrpSpPr>
        <p:grpSpPr>
          <a:xfrm>
            <a:off x="10179000" y="3250080"/>
            <a:ext cx="404640" cy="471960"/>
            <a:chOff x="10179000" y="3250080"/>
            <a:chExt cx="404640" cy="471960"/>
          </a:xfrm>
        </p:grpSpPr>
        <p:sp>
          <p:nvSpPr>
            <p:cNvPr id="557" name="Arc 334"/>
            <p:cNvSpPr/>
            <p:nvPr/>
          </p:nvSpPr>
          <p:spPr>
            <a:xfrm>
              <a:off x="10183680" y="32500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8" name="Arc 335"/>
            <p:cNvSpPr/>
            <p:nvPr/>
          </p:nvSpPr>
          <p:spPr>
            <a:xfrm flipV="1">
              <a:off x="10183680" y="32497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59" name="Arc 336"/>
            <p:cNvSpPr/>
            <p:nvPr/>
          </p:nvSpPr>
          <p:spPr>
            <a:xfrm flipH="1">
              <a:off x="10187640" y="32500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0" name="Arc 339"/>
            <p:cNvSpPr/>
            <p:nvPr/>
          </p:nvSpPr>
          <p:spPr>
            <a:xfrm flipH="1" flipV="1">
              <a:off x="10187640" y="32497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1" name="Arc 340"/>
            <p:cNvSpPr/>
            <p:nvPr/>
          </p:nvSpPr>
          <p:spPr>
            <a:xfrm>
              <a:off x="10179000" y="3268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2" name="Arc 341"/>
            <p:cNvSpPr/>
            <p:nvPr/>
          </p:nvSpPr>
          <p:spPr>
            <a:xfrm flipV="1">
              <a:off x="10179000" y="3268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3" name="Arc 342"/>
            <p:cNvSpPr/>
            <p:nvPr/>
          </p:nvSpPr>
          <p:spPr>
            <a:xfrm flipH="1">
              <a:off x="10182960" y="3268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64" name="Arc 343"/>
            <p:cNvSpPr/>
            <p:nvPr/>
          </p:nvSpPr>
          <p:spPr>
            <a:xfrm flipH="1" flipV="1">
              <a:off x="10182960" y="3268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65" name="Freeform 345"/>
          <p:cNvSpPr/>
          <p:nvPr/>
        </p:nvSpPr>
        <p:spPr>
          <a:xfrm>
            <a:off x="9969120" y="353736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6" name="Freeform 346"/>
          <p:cNvSpPr/>
          <p:nvPr/>
        </p:nvSpPr>
        <p:spPr>
          <a:xfrm>
            <a:off x="10578600" y="342900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7" name="Freeform 21"/>
          <p:cNvSpPr/>
          <p:nvPr/>
        </p:nvSpPr>
        <p:spPr>
          <a:xfrm>
            <a:off x="9848520" y="2415240"/>
            <a:ext cx="993600" cy="2124000"/>
          </a:xfrm>
          <a:custGeom>
            <a:avLst/>
            <a:gdLst>
              <a:gd name="textAreaLeft" fmla="*/ 0 w 993600"/>
              <a:gd name="textAreaRight" fmla="*/ 993960 w 993600"/>
              <a:gd name="textAreaTop" fmla="*/ 0 h 2124000"/>
              <a:gd name="textAreaBottom" fmla="*/ 2124360 h 2124000"/>
            </a:gdLst>
            <a:ahLst/>
            <a:rect l="textAreaLeft" t="textAreaTop" r="textAreaRight" b="textAreaBottom"/>
            <a:pathLst>
              <a:path w="994116" h="2124221">
                <a:moveTo>
                  <a:pt x="994116" y="0"/>
                </a:moveTo>
                <a:cubicBezTo>
                  <a:pt x="946051" y="44548"/>
                  <a:pt x="897987" y="89096"/>
                  <a:pt x="886264" y="140677"/>
                </a:cubicBezTo>
                <a:cubicBezTo>
                  <a:pt x="874541" y="192258"/>
                  <a:pt x="923778" y="229772"/>
                  <a:pt x="923778" y="309489"/>
                </a:cubicBezTo>
                <a:cubicBezTo>
                  <a:pt x="923778" y="389206"/>
                  <a:pt x="902676" y="522849"/>
                  <a:pt x="886264" y="618978"/>
                </a:cubicBezTo>
                <a:cubicBezTo>
                  <a:pt x="869852" y="715107"/>
                  <a:pt x="841716" y="800295"/>
                  <a:pt x="825304" y="886264"/>
                </a:cubicBezTo>
                <a:cubicBezTo>
                  <a:pt x="808892" y="972233"/>
                  <a:pt x="841716" y="1039446"/>
                  <a:pt x="787790" y="1134794"/>
                </a:cubicBezTo>
                <a:cubicBezTo>
                  <a:pt x="733864" y="1230142"/>
                  <a:pt x="613507" y="1381759"/>
                  <a:pt x="501747" y="1458350"/>
                </a:cubicBezTo>
                <a:cubicBezTo>
                  <a:pt x="389987" y="1534941"/>
                  <a:pt x="200854" y="1483360"/>
                  <a:pt x="117230" y="1594338"/>
                </a:cubicBezTo>
                <a:cubicBezTo>
                  <a:pt x="33605" y="1705317"/>
                  <a:pt x="16802" y="1914769"/>
                  <a:pt x="0" y="2124221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68" name="Cube 167"/>
          <p:cNvSpPr/>
          <p:nvPr/>
        </p:nvSpPr>
        <p:spPr>
          <a:xfrm>
            <a:off x="10833480" y="218988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Cube 168"/>
          <p:cNvSpPr/>
          <p:nvPr/>
        </p:nvSpPr>
        <p:spPr>
          <a:xfrm>
            <a:off x="10833480" y="277776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Cube 169"/>
          <p:cNvSpPr/>
          <p:nvPr/>
        </p:nvSpPr>
        <p:spPr>
          <a:xfrm>
            <a:off x="10835280" y="331416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1" name="Picture 18" descr=""/>
          <p:cNvPicPr/>
          <p:nvPr/>
        </p:nvPicPr>
        <p:blipFill>
          <a:blip r:embed="rId1"/>
          <a:srcRect l="21635" t="6446" r="6783" b="16628"/>
          <a:stretch/>
        </p:blipFill>
        <p:spPr>
          <a:xfrm flipH="1" rot="21143400">
            <a:off x="9173160" y="395028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572" name="Freeform 362"/>
          <p:cNvSpPr/>
          <p:nvPr/>
        </p:nvSpPr>
        <p:spPr>
          <a:xfrm>
            <a:off x="10308960" y="2995920"/>
            <a:ext cx="523800" cy="1458000"/>
          </a:xfrm>
          <a:custGeom>
            <a:avLst/>
            <a:gdLst>
              <a:gd name="textAreaLeft" fmla="*/ 0 w 523800"/>
              <a:gd name="textAreaRight" fmla="*/ 524160 w 523800"/>
              <a:gd name="textAreaTop" fmla="*/ 0 h 1458000"/>
              <a:gd name="textAreaBottom" fmla="*/ 1458360 h 1458000"/>
            </a:gdLst>
            <a:ahLst/>
            <a:rect l="textAreaLeft" t="textAreaTop" r="textAreaRight" b="textAreaBottom"/>
            <a:pathLst>
              <a:path w="994116" h="2124221">
                <a:moveTo>
                  <a:pt x="994116" y="0"/>
                </a:moveTo>
                <a:cubicBezTo>
                  <a:pt x="946051" y="44548"/>
                  <a:pt x="897987" y="89096"/>
                  <a:pt x="886264" y="140677"/>
                </a:cubicBezTo>
                <a:cubicBezTo>
                  <a:pt x="874541" y="192258"/>
                  <a:pt x="923778" y="229772"/>
                  <a:pt x="923778" y="309489"/>
                </a:cubicBezTo>
                <a:cubicBezTo>
                  <a:pt x="923778" y="389206"/>
                  <a:pt x="902676" y="522849"/>
                  <a:pt x="886264" y="618978"/>
                </a:cubicBezTo>
                <a:cubicBezTo>
                  <a:pt x="869852" y="715107"/>
                  <a:pt x="841716" y="800295"/>
                  <a:pt x="825304" y="886264"/>
                </a:cubicBezTo>
                <a:cubicBezTo>
                  <a:pt x="808892" y="972233"/>
                  <a:pt x="841716" y="1039446"/>
                  <a:pt x="787790" y="1134794"/>
                </a:cubicBezTo>
                <a:cubicBezTo>
                  <a:pt x="733864" y="1230142"/>
                  <a:pt x="613507" y="1381759"/>
                  <a:pt x="501747" y="1458350"/>
                </a:cubicBezTo>
                <a:cubicBezTo>
                  <a:pt x="389987" y="1534941"/>
                  <a:pt x="200854" y="1483360"/>
                  <a:pt x="117230" y="1594338"/>
                </a:cubicBezTo>
                <a:cubicBezTo>
                  <a:pt x="33605" y="1705317"/>
                  <a:pt x="16802" y="1914769"/>
                  <a:pt x="0" y="2124221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73" name="Picture 352" descr=""/>
          <p:cNvPicPr/>
          <p:nvPr/>
        </p:nvPicPr>
        <p:blipFill>
          <a:blip r:embed="rId2"/>
          <a:srcRect l="21635" t="6446" r="6783" b="16628"/>
          <a:stretch/>
        </p:blipFill>
        <p:spPr>
          <a:xfrm flipH="1" rot="21143400">
            <a:off x="9956160" y="399600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574" name="Freeform 22"/>
          <p:cNvSpPr/>
          <p:nvPr/>
        </p:nvSpPr>
        <p:spPr>
          <a:xfrm>
            <a:off x="10755000" y="3502800"/>
            <a:ext cx="443520" cy="993600"/>
          </a:xfrm>
          <a:custGeom>
            <a:avLst/>
            <a:gdLst>
              <a:gd name="textAreaLeft" fmla="*/ 0 w 443520"/>
              <a:gd name="textAreaRight" fmla="*/ 443880 w 443520"/>
              <a:gd name="textAreaTop" fmla="*/ 0 h 993600"/>
              <a:gd name="textAreaBottom" fmla="*/ 993960 h 993600"/>
            </a:gdLst>
            <a:ahLst/>
            <a:rect l="textAreaLeft" t="textAreaTop" r="textAreaRight" b="textAreaBottom"/>
            <a:pathLst>
              <a:path w="444055" h="994117">
                <a:moveTo>
                  <a:pt x="82984" y="0"/>
                </a:moveTo>
                <a:cubicBezTo>
                  <a:pt x="31402" y="44548"/>
                  <a:pt x="-20179" y="89096"/>
                  <a:pt x="7956" y="150056"/>
                </a:cubicBezTo>
                <a:cubicBezTo>
                  <a:pt x="36091" y="211016"/>
                  <a:pt x="190054" y="308708"/>
                  <a:pt x="251796" y="365760"/>
                </a:cubicBezTo>
                <a:cubicBezTo>
                  <a:pt x="313538" y="422812"/>
                  <a:pt x="346363" y="387643"/>
                  <a:pt x="378406" y="492369"/>
                </a:cubicBezTo>
                <a:cubicBezTo>
                  <a:pt x="410449" y="597095"/>
                  <a:pt x="427252" y="795606"/>
                  <a:pt x="444055" y="994117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75" name="Group 364"/>
          <p:cNvGrpSpPr/>
          <p:nvPr/>
        </p:nvGrpSpPr>
        <p:grpSpPr>
          <a:xfrm>
            <a:off x="4819680" y="4500360"/>
            <a:ext cx="2552400" cy="2040480"/>
            <a:chOff x="4819680" y="4500360"/>
            <a:chExt cx="2552400" cy="2040480"/>
          </a:xfrm>
        </p:grpSpPr>
        <p:grpSp>
          <p:nvGrpSpPr>
            <p:cNvPr id="576" name="Group 365"/>
            <p:cNvGrpSpPr/>
            <p:nvPr/>
          </p:nvGrpSpPr>
          <p:grpSpPr>
            <a:xfrm>
              <a:off x="4938120" y="5381280"/>
              <a:ext cx="453960" cy="289800"/>
              <a:chOff x="4938120" y="5381280"/>
              <a:chExt cx="453960" cy="289800"/>
            </a:xfrm>
          </p:grpSpPr>
          <p:sp>
            <p:nvSpPr>
              <p:cNvPr id="577" name="Cube 402"/>
              <p:cNvSpPr/>
              <p:nvPr/>
            </p:nvSpPr>
            <p:spPr>
              <a:xfrm>
                <a:off x="4938120" y="538128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578" name="Straight Connector 403"/>
              <p:cNvCxnSpPr/>
              <p:nvPr/>
            </p:nvCxnSpPr>
            <p:spPr>
              <a:xfrm flipV="1">
                <a:off x="4963320" y="539352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579" name="Straight Connector 404"/>
              <p:cNvCxnSpPr/>
              <p:nvPr/>
            </p:nvCxnSpPr>
            <p:spPr>
              <a:xfrm>
                <a:off x="4963320" y="54853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80" name="Straight Connector 405"/>
              <p:cNvCxnSpPr/>
              <p:nvPr/>
            </p:nvCxnSpPr>
            <p:spPr>
              <a:xfrm>
                <a:off x="5055480" y="5393520"/>
                <a:ext cx="239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81" name="Straight Connector 406"/>
              <p:cNvCxnSpPr/>
              <p:nvPr/>
            </p:nvCxnSpPr>
            <p:spPr>
              <a:xfrm flipV="1">
                <a:off x="5201640" y="539352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82" name="Straight Connector 407"/>
              <p:cNvCxnSpPr/>
              <p:nvPr/>
            </p:nvCxnSpPr>
            <p:spPr>
              <a:xfrm>
                <a:off x="5058720" y="5393520"/>
                <a:ext cx="360" cy="921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583" name="Group 366"/>
            <p:cNvGrpSpPr/>
            <p:nvPr/>
          </p:nvGrpSpPr>
          <p:grpSpPr>
            <a:xfrm>
              <a:off x="5954400" y="6086520"/>
              <a:ext cx="289800" cy="453960"/>
              <a:chOff x="5954400" y="6086520"/>
              <a:chExt cx="289800" cy="453960"/>
            </a:xfrm>
          </p:grpSpPr>
          <p:sp>
            <p:nvSpPr>
              <p:cNvPr id="584" name="Cube 396"/>
              <p:cNvSpPr/>
              <p:nvPr/>
            </p:nvSpPr>
            <p:spPr>
              <a:xfrm flipV="1" rot="16200000">
                <a:off x="5872320" y="616824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585" name="Straight Connector 397"/>
              <p:cNvCxnSpPr/>
              <p:nvPr/>
            </p:nvCxnSpPr>
            <p:spPr>
              <a:xfrm flipV="1">
                <a:off x="6136920" y="6426360"/>
                <a:ext cx="95040" cy="8928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586" name="Straight Connector 398"/>
              <p:cNvCxnSpPr/>
              <p:nvPr/>
            </p:nvCxnSpPr>
            <p:spPr>
              <a:xfrm flipV="1">
                <a:off x="6139800" y="627696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87" name="Straight Connector 399"/>
              <p:cNvCxnSpPr/>
              <p:nvPr/>
            </p:nvCxnSpPr>
            <p:spPr>
              <a:xfrm flipV="1">
                <a:off x="6231600" y="618444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88" name="Straight Connector 400"/>
              <p:cNvCxnSpPr/>
              <p:nvPr/>
            </p:nvCxnSpPr>
            <p:spPr>
              <a:xfrm flipV="1">
                <a:off x="6136920" y="618768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89" name="Straight Connector 401"/>
              <p:cNvCxnSpPr/>
              <p:nvPr/>
            </p:nvCxnSpPr>
            <p:spPr>
              <a:xfrm flipH="1">
                <a:off x="6139800" y="6419880"/>
                <a:ext cx="921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590" name="Cube 367"/>
            <p:cNvSpPr/>
            <p:nvPr/>
          </p:nvSpPr>
          <p:spPr>
            <a:xfrm>
              <a:off x="5973840" y="55375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91" name="Cube 368"/>
            <p:cNvSpPr/>
            <p:nvPr/>
          </p:nvSpPr>
          <p:spPr>
            <a:xfrm>
              <a:off x="5275800" y="541908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592" name="Cube 369"/>
            <p:cNvSpPr/>
            <p:nvPr/>
          </p:nvSpPr>
          <p:spPr>
            <a:xfrm>
              <a:off x="5984640" y="48517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593" name="Group 370"/>
            <p:cNvGrpSpPr/>
            <p:nvPr/>
          </p:nvGrpSpPr>
          <p:grpSpPr>
            <a:xfrm>
              <a:off x="6918120" y="5390280"/>
              <a:ext cx="453960" cy="289800"/>
              <a:chOff x="6918120" y="5390280"/>
              <a:chExt cx="453960" cy="289800"/>
            </a:xfrm>
          </p:grpSpPr>
          <p:sp>
            <p:nvSpPr>
              <p:cNvPr id="594" name="Cube 388"/>
              <p:cNvSpPr/>
              <p:nvPr/>
            </p:nvSpPr>
            <p:spPr>
              <a:xfrm>
                <a:off x="6918120" y="539028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595" name="Rectangle 389"/>
              <p:cNvSpPr/>
              <p:nvPr/>
            </p:nvSpPr>
            <p:spPr>
              <a:xfrm>
                <a:off x="7268400" y="539568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596" name="Straight Connector 390"/>
              <p:cNvCxnSpPr/>
              <p:nvPr/>
            </p:nvCxnSpPr>
            <p:spPr>
              <a:xfrm>
                <a:off x="7350120" y="541476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97" name="Straight Connector 391"/>
              <p:cNvCxnSpPr/>
              <p:nvPr/>
            </p:nvCxnSpPr>
            <p:spPr>
              <a:xfrm>
                <a:off x="7265880" y="550008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98" name="Straight Connector 392"/>
              <p:cNvCxnSpPr/>
              <p:nvPr/>
            </p:nvCxnSpPr>
            <p:spPr>
              <a:xfrm>
                <a:off x="7026120" y="549648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599" name="Straight Connector 393"/>
              <p:cNvCxnSpPr/>
              <p:nvPr/>
            </p:nvCxnSpPr>
            <p:spPr>
              <a:xfrm>
                <a:off x="7111440" y="5414760"/>
                <a:ext cx="239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00" name="Straight Connector 394"/>
              <p:cNvCxnSpPr/>
              <p:nvPr/>
            </p:nvCxnSpPr>
            <p:spPr>
              <a:xfrm flipV="1">
                <a:off x="7026120" y="540648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01" name="Straight Connector 395"/>
              <p:cNvCxnSpPr/>
              <p:nvPr/>
            </p:nvCxnSpPr>
            <p:spPr>
              <a:xfrm>
                <a:off x="7270920" y="557496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602" name="Group 371"/>
            <p:cNvGrpSpPr/>
            <p:nvPr/>
          </p:nvGrpSpPr>
          <p:grpSpPr>
            <a:xfrm>
              <a:off x="5944320" y="4513320"/>
              <a:ext cx="289800" cy="453960"/>
              <a:chOff x="5944320" y="4513320"/>
              <a:chExt cx="289800" cy="453960"/>
            </a:xfrm>
          </p:grpSpPr>
          <p:sp>
            <p:nvSpPr>
              <p:cNvPr id="603" name="Cube 380"/>
              <p:cNvSpPr/>
              <p:nvPr/>
            </p:nvSpPr>
            <p:spPr>
              <a:xfrm flipH="1" rot="5400000">
                <a:off x="5861880" y="45954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604" name="Rectangle 381"/>
              <p:cNvSpPr/>
              <p:nvPr/>
            </p:nvSpPr>
            <p:spPr>
              <a:xfrm flipH="1" rot="5400000">
                <a:off x="6055200" y="444384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605" name="Straight Connector 382"/>
              <p:cNvCxnSpPr/>
              <p:nvPr/>
            </p:nvCxnSpPr>
            <p:spPr>
              <a:xfrm flipH="1">
                <a:off x="6049800" y="453528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06" name="Straight Connector 383"/>
              <p:cNvCxnSpPr/>
              <p:nvPr/>
            </p:nvCxnSpPr>
            <p:spPr>
              <a:xfrm flipH="1">
                <a:off x="5964120" y="4619520"/>
                <a:ext cx="1609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07" name="Straight Connector 384"/>
              <p:cNvCxnSpPr/>
              <p:nvPr/>
            </p:nvCxnSpPr>
            <p:spPr>
              <a:xfrm flipV="1">
                <a:off x="6128280" y="462060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08" name="Straight Connector 385"/>
              <p:cNvCxnSpPr/>
              <p:nvPr/>
            </p:nvCxnSpPr>
            <p:spPr>
              <a:xfrm flipV="1">
                <a:off x="6210000" y="453528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09" name="Straight Connector 386"/>
              <p:cNvCxnSpPr/>
              <p:nvPr/>
            </p:nvCxnSpPr>
            <p:spPr>
              <a:xfrm flipV="1">
                <a:off x="6123600" y="476964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610" name="Straight Connector 387"/>
              <p:cNvCxnSpPr/>
              <p:nvPr/>
            </p:nvCxnSpPr>
            <p:spPr>
              <a:xfrm flipV="1">
                <a:off x="6049800" y="453672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cxnSp>
          <p:nvCxnSpPr>
            <p:cNvPr id="611" name="Straight Connector 372"/>
            <p:cNvCxnSpPr/>
            <p:nvPr/>
          </p:nvCxnSpPr>
          <p:spPr>
            <a:xfrm>
              <a:off x="4819680" y="5817240"/>
              <a:ext cx="981360" cy="360"/>
            </a:xfrm>
            <a:prstGeom prst="straightConnector1">
              <a:avLst/>
            </a:prstGeom>
            <a:ln w="12700">
              <a:solidFill>
                <a:srgbClr val="000000"/>
              </a:solidFill>
            </a:ln>
          </p:spPr>
        </p:cxnSp>
        <p:cxnSp>
          <p:nvCxnSpPr>
            <p:cNvPr id="612" name="Straight Connector 373"/>
            <p:cNvCxnSpPr/>
            <p:nvPr/>
          </p:nvCxnSpPr>
          <p:spPr>
            <a:xfrm>
              <a:off x="6283080" y="5806440"/>
              <a:ext cx="981720" cy="360"/>
            </a:xfrm>
            <a:prstGeom prst="straightConnector1">
              <a:avLst/>
            </a:prstGeom>
            <a:ln w="12700">
              <a:solidFill>
                <a:srgbClr val="000000"/>
              </a:solidFill>
            </a:ln>
          </p:spPr>
        </p:cxnSp>
        <p:cxnSp>
          <p:nvCxnSpPr>
            <p:cNvPr id="613" name="Straight Connector 374"/>
            <p:cNvCxnSpPr/>
            <p:nvPr/>
          </p:nvCxnSpPr>
          <p:spPr>
            <a:xfrm>
              <a:off x="5886720" y="5680440"/>
              <a:ext cx="360" cy="860760"/>
            </a:xfrm>
            <a:prstGeom prst="straightConnector1">
              <a:avLst/>
            </a:prstGeom>
            <a:ln w="12700">
              <a:solidFill>
                <a:srgbClr val="000000"/>
              </a:solidFill>
            </a:ln>
          </p:spPr>
        </p:cxnSp>
        <p:cxnSp>
          <p:nvCxnSpPr>
            <p:cNvPr id="614" name="Straight Connector 375"/>
            <p:cNvCxnSpPr/>
            <p:nvPr/>
          </p:nvCxnSpPr>
          <p:spPr>
            <a:xfrm>
              <a:off x="5882400" y="4500360"/>
              <a:ext cx="360" cy="860760"/>
            </a:xfrm>
            <a:prstGeom prst="straightConnector1">
              <a:avLst/>
            </a:prstGeom>
            <a:ln w="12700">
              <a:solidFill>
                <a:srgbClr val="000000"/>
              </a:solidFill>
            </a:ln>
          </p:spPr>
        </p:cxnSp>
        <p:sp>
          <p:nvSpPr>
            <p:cNvPr id="615" name="TextBox 376"/>
            <p:cNvSpPr/>
            <p:nvPr/>
          </p:nvSpPr>
          <p:spPr>
            <a:xfrm>
              <a:off x="5050440" y="5713560"/>
              <a:ext cx="557640" cy="2721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d-ID" sz="1200" spc="-1" strike="noStrike">
                  <a:solidFill>
                    <a:srgbClr val="000000"/>
                  </a:solidFill>
                  <a:latin typeface="Calibri"/>
                </a:rPr>
                <a:t>40 cm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6" name="TextBox 377"/>
            <p:cNvSpPr/>
            <p:nvPr/>
          </p:nvSpPr>
          <p:spPr>
            <a:xfrm>
              <a:off x="6472440" y="5710680"/>
              <a:ext cx="557640" cy="2721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d-ID" sz="1200" spc="-1" strike="noStrike">
                  <a:solidFill>
                    <a:srgbClr val="000000"/>
                  </a:solidFill>
                  <a:latin typeface="Calibri"/>
                </a:rPr>
                <a:t>40 cm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7" name="TextBox 378"/>
            <p:cNvSpPr/>
            <p:nvPr/>
          </p:nvSpPr>
          <p:spPr>
            <a:xfrm>
              <a:off x="5370120" y="6006240"/>
              <a:ext cx="557640" cy="2721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d-ID" sz="1200" spc="-1" strike="noStrike">
                  <a:solidFill>
                    <a:srgbClr val="000000"/>
                  </a:solidFill>
                  <a:latin typeface="Calibri"/>
                </a:rPr>
                <a:t>40 cm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8" name="TextBox 379"/>
            <p:cNvSpPr/>
            <p:nvPr/>
          </p:nvSpPr>
          <p:spPr>
            <a:xfrm>
              <a:off x="5367960" y="5009400"/>
              <a:ext cx="557640" cy="2721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id-ID" sz="1200" spc="-1" strike="noStrike">
                  <a:solidFill>
                    <a:srgbClr val="000000"/>
                  </a:solidFill>
                  <a:latin typeface="Calibri"/>
                </a:rPr>
                <a:t>40 cm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619" name="Straight Arrow Connector 26"/>
          <p:cNvCxnSpPr>
            <a:stCxn id="511" idx="3"/>
            <a:endCxn id="620" idx="0"/>
          </p:cNvCxnSpPr>
          <p:nvPr/>
        </p:nvCxnSpPr>
        <p:spPr>
          <a:xfrm>
            <a:off x="1909440" y="4154040"/>
            <a:ext cx="1074240" cy="17895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21" name="Straight Arrow Connector 408"/>
          <p:cNvCxnSpPr>
            <a:stCxn id="502" idx="2"/>
            <a:endCxn id="620" idx="0"/>
          </p:cNvCxnSpPr>
          <p:nvPr/>
        </p:nvCxnSpPr>
        <p:spPr>
          <a:xfrm>
            <a:off x="1003320" y="4500720"/>
            <a:ext cx="1980360" cy="14428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20" name="TextBox 409"/>
          <p:cNvSpPr/>
          <p:nvPr/>
        </p:nvSpPr>
        <p:spPr>
          <a:xfrm>
            <a:off x="2766960" y="5943240"/>
            <a:ext cx="43272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UTP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2" name="Straight Arrow Connector 410"/>
          <p:cNvCxnSpPr>
            <a:stCxn id="503" idx="3"/>
            <a:endCxn id="620" idx="0"/>
          </p:cNvCxnSpPr>
          <p:nvPr/>
        </p:nvCxnSpPr>
        <p:spPr>
          <a:xfrm>
            <a:off x="1321920" y="4560480"/>
            <a:ext cx="1661760" cy="13831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23" name="Straight Arrow Connector 411"/>
          <p:cNvCxnSpPr>
            <a:stCxn id="504" idx="2"/>
            <a:endCxn id="620" idx="0"/>
          </p:cNvCxnSpPr>
          <p:nvPr/>
        </p:nvCxnSpPr>
        <p:spPr>
          <a:xfrm>
            <a:off x="1715040" y="4501800"/>
            <a:ext cx="1268640" cy="14418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24" name="Straight Arrow Connector 412"/>
          <p:cNvCxnSpPr>
            <a:stCxn id="512" idx="1"/>
            <a:endCxn id="625" idx="0"/>
          </p:cNvCxnSpPr>
          <p:nvPr/>
        </p:nvCxnSpPr>
        <p:spPr>
          <a:xfrm>
            <a:off x="772920" y="4930560"/>
            <a:ext cx="2264760" cy="1530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25" name="TextBox 413"/>
          <p:cNvSpPr/>
          <p:nvPr/>
        </p:nvSpPr>
        <p:spPr>
          <a:xfrm>
            <a:off x="2612520" y="6460920"/>
            <a:ext cx="84996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Patch Cord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6" name="Straight Arrow Connector 414"/>
          <p:cNvCxnSpPr>
            <a:stCxn id="513" idx="2"/>
            <a:endCxn id="625" idx="0"/>
          </p:cNvCxnSpPr>
          <p:nvPr/>
        </p:nvCxnSpPr>
        <p:spPr>
          <a:xfrm>
            <a:off x="981720" y="4918680"/>
            <a:ext cx="2055960" cy="15422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27" name="Straight Arrow Connector 415"/>
          <p:cNvCxnSpPr>
            <a:stCxn id="514" idx="2"/>
            <a:endCxn id="625" idx="0"/>
          </p:cNvCxnSpPr>
          <p:nvPr/>
        </p:nvCxnSpPr>
        <p:spPr>
          <a:xfrm>
            <a:off x="1182960" y="4922640"/>
            <a:ext cx="1854720" cy="1538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28" name="Straight Arrow Connector 416"/>
          <p:cNvCxnSpPr>
            <a:endCxn id="629" idx="2"/>
          </p:cNvCxnSpPr>
          <p:nvPr/>
        </p:nvCxnSpPr>
        <p:spPr>
          <a:xfrm flipV="1">
            <a:off x="5253840" y="2079000"/>
            <a:ext cx="959400" cy="6897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29" name="TextBox 417"/>
          <p:cNvSpPr/>
          <p:nvPr/>
        </p:nvSpPr>
        <p:spPr>
          <a:xfrm>
            <a:off x="5630400" y="1802160"/>
            <a:ext cx="116424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6 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30" name="Straight Arrow Connector 418"/>
          <p:cNvCxnSpPr>
            <a:endCxn id="629" idx="2"/>
          </p:cNvCxnSpPr>
          <p:nvPr/>
        </p:nvCxnSpPr>
        <p:spPr>
          <a:xfrm flipH="1" flipV="1">
            <a:off x="6212880" y="2079000"/>
            <a:ext cx="929520" cy="6087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31" name="Straight Arrow Connector 419"/>
          <p:cNvCxnSpPr>
            <a:stCxn id="531" idx="2"/>
            <a:endCxn id="632" idx="0"/>
          </p:cNvCxnSpPr>
          <p:nvPr/>
        </p:nvCxnSpPr>
        <p:spPr>
          <a:xfrm flipH="1">
            <a:off x="8411760" y="2768760"/>
            <a:ext cx="625680" cy="27190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32" name="TextBox 420"/>
          <p:cNvSpPr/>
          <p:nvPr/>
        </p:nvSpPr>
        <p:spPr>
          <a:xfrm>
            <a:off x="7742160" y="5487480"/>
            <a:ext cx="13392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Drop Wired 2 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33" name="Straight Arrow Connector 421"/>
          <p:cNvCxnSpPr>
            <a:stCxn id="532" idx="2"/>
            <a:endCxn id="632" idx="0"/>
          </p:cNvCxnSpPr>
          <p:nvPr/>
        </p:nvCxnSpPr>
        <p:spPr>
          <a:xfrm flipH="1">
            <a:off x="8411760" y="3247560"/>
            <a:ext cx="647640" cy="2240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34" name="Straight Arrow Connector 422"/>
          <p:cNvCxnSpPr>
            <a:stCxn id="533" idx="2"/>
            <a:endCxn id="632" idx="0"/>
          </p:cNvCxnSpPr>
          <p:nvPr/>
        </p:nvCxnSpPr>
        <p:spPr>
          <a:xfrm flipH="1">
            <a:off x="8411760" y="3541680"/>
            <a:ext cx="712800" cy="19461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35" name="Straight Arrow Connector 423"/>
          <p:cNvCxnSpPr>
            <a:stCxn id="542" idx="2"/>
            <a:endCxn id="636" idx="0"/>
          </p:cNvCxnSpPr>
          <p:nvPr/>
        </p:nvCxnSpPr>
        <p:spPr>
          <a:xfrm flipH="1">
            <a:off x="10014840" y="2399760"/>
            <a:ext cx="174600" cy="34336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36" name="TextBox 425"/>
          <p:cNvSpPr/>
          <p:nvPr/>
        </p:nvSpPr>
        <p:spPr>
          <a:xfrm>
            <a:off x="9589680" y="5833080"/>
            <a:ext cx="84996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Patch Cord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37" name="Straight Arrow Connector 426"/>
          <p:cNvCxnSpPr>
            <a:stCxn id="553" idx="0"/>
            <a:endCxn id="636" idx="0"/>
          </p:cNvCxnSpPr>
          <p:nvPr/>
        </p:nvCxnSpPr>
        <p:spPr>
          <a:xfrm flipH="1">
            <a:off x="10014840" y="3142080"/>
            <a:ext cx="364680" cy="2691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38" name="Straight Arrow Connector 427"/>
          <p:cNvCxnSpPr>
            <a:stCxn id="566" idx="0"/>
            <a:endCxn id="636" idx="0"/>
          </p:cNvCxnSpPr>
          <p:nvPr/>
        </p:nvCxnSpPr>
        <p:spPr>
          <a:xfrm flipH="1">
            <a:off x="10014840" y="3492720"/>
            <a:ext cx="564120" cy="23407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pic>
        <p:nvPicPr>
          <p:cNvPr id="639" name="Picture 354" descr=""/>
          <p:cNvPicPr/>
          <p:nvPr/>
        </p:nvPicPr>
        <p:blipFill>
          <a:blip r:embed="rId3"/>
          <a:srcRect l="21635" t="6446" r="6783" b="16628"/>
          <a:stretch/>
        </p:blipFill>
        <p:spPr>
          <a:xfrm flipH="1" rot="21143400">
            <a:off x="10740240" y="398088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640" name="TextBox 428"/>
          <p:cNvSpPr/>
          <p:nvPr/>
        </p:nvSpPr>
        <p:spPr>
          <a:xfrm>
            <a:off x="10400400" y="6183360"/>
            <a:ext cx="43272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UTP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41" name="Straight Arrow Connector 429"/>
          <p:cNvCxnSpPr>
            <a:stCxn id="567" idx="1"/>
            <a:endCxn id="640" idx="0"/>
          </p:cNvCxnSpPr>
          <p:nvPr/>
        </p:nvCxnSpPr>
        <p:spPr>
          <a:xfrm>
            <a:off x="9965520" y="4009320"/>
            <a:ext cx="651600" cy="21744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42" name="Straight Arrow Connector 430"/>
          <p:cNvCxnSpPr>
            <a:stCxn id="572" idx="1"/>
            <a:endCxn id="640" idx="0"/>
          </p:cNvCxnSpPr>
          <p:nvPr/>
        </p:nvCxnSpPr>
        <p:spPr>
          <a:xfrm>
            <a:off x="10573200" y="3996720"/>
            <a:ext cx="43920" cy="21870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43" name="Straight Arrow Connector 431"/>
          <p:cNvCxnSpPr>
            <a:stCxn id="574" idx="3"/>
            <a:endCxn id="640" idx="0"/>
          </p:cNvCxnSpPr>
          <p:nvPr/>
        </p:nvCxnSpPr>
        <p:spPr>
          <a:xfrm flipH="1">
            <a:off x="10616760" y="3995280"/>
            <a:ext cx="516600" cy="21884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44" name="Straight Arrow Connector 432"/>
          <p:cNvCxnSpPr>
            <a:stCxn id="376" idx="0"/>
            <a:endCxn id="645" idx="2"/>
          </p:cNvCxnSpPr>
          <p:nvPr/>
        </p:nvCxnSpPr>
        <p:spPr>
          <a:xfrm flipV="1">
            <a:off x="2252160" y="1832040"/>
            <a:ext cx="408960" cy="3369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46" name="Straight Arrow Connector 433"/>
          <p:cNvCxnSpPr>
            <a:stCxn id="389" idx="1"/>
            <a:endCxn id="645" idx="2"/>
          </p:cNvCxnSpPr>
          <p:nvPr/>
        </p:nvCxnSpPr>
        <p:spPr>
          <a:xfrm flipV="1">
            <a:off x="2084400" y="1832040"/>
            <a:ext cx="576720" cy="12085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45" name="TextBox 434"/>
          <p:cNvSpPr/>
          <p:nvPr/>
        </p:nvSpPr>
        <p:spPr>
          <a:xfrm>
            <a:off x="2170080" y="1555560"/>
            <a:ext cx="98136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Besi Rak Siku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47" name="Straight Arrow Connector 435"/>
          <p:cNvCxnSpPr>
            <a:stCxn id="389" idx="1"/>
            <a:endCxn id="645" idx="2"/>
          </p:cNvCxnSpPr>
          <p:nvPr/>
        </p:nvCxnSpPr>
        <p:spPr>
          <a:xfrm flipV="1">
            <a:off x="2250000" y="1832040"/>
            <a:ext cx="411120" cy="27266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48" name="Straight Arrow Connector 436"/>
          <p:cNvCxnSpPr>
            <a:stCxn id="381" idx="1"/>
            <a:endCxn id="645" idx="2"/>
          </p:cNvCxnSpPr>
          <p:nvPr/>
        </p:nvCxnSpPr>
        <p:spPr>
          <a:xfrm flipH="1" flipV="1">
            <a:off x="2660760" y="1832040"/>
            <a:ext cx="362160" cy="19515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49" name="Straight Arrow Connector 437"/>
          <p:cNvCxnSpPr>
            <a:endCxn id="650" idx="2"/>
          </p:cNvCxnSpPr>
          <p:nvPr/>
        </p:nvCxnSpPr>
        <p:spPr>
          <a:xfrm flipV="1">
            <a:off x="4772160" y="4018320"/>
            <a:ext cx="1141560" cy="8661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50" name="TextBox 438"/>
          <p:cNvSpPr/>
          <p:nvPr/>
        </p:nvSpPr>
        <p:spPr>
          <a:xfrm>
            <a:off x="5456520" y="3741480"/>
            <a:ext cx="9140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Besi Pipa 4”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1" name="Straight Arrow Connector 439"/>
          <p:cNvCxnSpPr>
            <a:endCxn id="650" idx="2"/>
          </p:cNvCxnSpPr>
          <p:nvPr/>
        </p:nvCxnSpPr>
        <p:spPr>
          <a:xfrm flipH="1" flipV="1">
            <a:off x="5913360" y="4018320"/>
            <a:ext cx="1599480" cy="8020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52" name="Straight Arrow Connector 440"/>
          <p:cNvCxnSpPr>
            <a:stCxn id="590" idx="1"/>
            <a:endCxn id="653" idx="0"/>
          </p:cNvCxnSpPr>
          <p:nvPr/>
        </p:nvCxnSpPr>
        <p:spPr>
          <a:xfrm>
            <a:off x="6112440" y="5917680"/>
            <a:ext cx="784800" cy="4165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54" name="Straight Arrow Connector 441"/>
          <p:cNvCxnSpPr>
            <a:stCxn id="592" idx="1"/>
            <a:endCxn id="653" idx="0"/>
          </p:cNvCxnSpPr>
          <p:nvPr/>
        </p:nvCxnSpPr>
        <p:spPr>
          <a:xfrm>
            <a:off x="6123600" y="5231520"/>
            <a:ext cx="773640" cy="11026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53" name="TextBox 442"/>
          <p:cNvSpPr/>
          <p:nvPr/>
        </p:nvSpPr>
        <p:spPr>
          <a:xfrm>
            <a:off x="6543360" y="6334200"/>
            <a:ext cx="707040" cy="272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Besi plat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5" name="Straight Arrow Connector 443"/>
          <p:cNvCxnSpPr>
            <a:endCxn id="653" idx="0"/>
          </p:cNvCxnSpPr>
          <p:nvPr/>
        </p:nvCxnSpPr>
        <p:spPr>
          <a:xfrm>
            <a:off x="6737040" y="5625720"/>
            <a:ext cx="160200" cy="7084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656" name="TextBox 444"/>
          <p:cNvSpPr/>
          <p:nvPr/>
        </p:nvSpPr>
        <p:spPr>
          <a:xfrm>
            <a:off x="8133120" y="6216840"/>
            <a:ext cx="91260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Block board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7" name="Straight Arrow Connector 445"/>
          <p:cNvCxnSpPr>
            <a:endCxn id="656" idx="0"/>
          </p:cNvCxnSpPr>
          <p:nvPr/>
        </p:nvCxnSpPr>
        <p:spPr>
          <a:xfrm flipH="1">
            <a:off x="8589240" y="3822480"/>
            <a:ext cx="658800" cy="2394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658" name="Straight Arrow Connector 446"/>
          <p:cNvCxnSpPr>
            <a:stCxn id="369" idx="2"/>
            <a:endCxn id="656" idx="0"/>
          </p:cNvCxnSpPr>
          <p:nvPr/>
        </p:nvCxnSpPr>
        <p:spPr>
          <a:xfrm flipH="1">
            <a:off x="8589240" y="5020560"/>
            <a:ext cx="263520" cy="1196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Cube 467"/>
          <p:cNvSpPr/>
          <p:nvPr/>
        </p:nvSpPr>
        <p:spPr>
          <a:xfrm>
            <a:off x="3335760" y="5283720"/>
            <a:ext cx="2760480" cy="815040"/>
          </a:xfrm>
          <a:prstGeom prst="cube">
            <a:avLst>
              <a:gd name="adj" fmla="val 94617"/>
            </a:avLst>
          </a:prstGeom>
          <a:solidFill>
            <a:srgbClr val="5b9bd5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" bIns="-108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60" name="Group 27"/>
          <p:cNvGrpSpPr/>
          <p:nvPr/>
        </p:nvGrpSpPr>
        <p:grpSpPr>
          <a:xfrm>
            <a:off x="3089160" y="3506400"/>
            <a:ext cx="2212200" cy="1089360"/>
            <a:chOff x="3089160" y="3506400"/>
            <a:chExt cx="2212200" cy="1089360"/>
          </a:xfrm>
        </p:grpSpPr>
        <p:sp>
          <p:nvSpPr>
            <p:cNvPr id="661" name="Cube 463"/>
            <p:cNvSpPr/>
            <p:nvPr/>
          </p:nvSpPr>
          <p:spPr>
            <a:xfrm>
              <a:off x="3089160" y="3506400"/>
              <a:ext cx="2212200" cy="1089360"/>
            </a:xfrm>
            <a:prstGeom prst="cube">
              <a:avLst>
                <a:gd name="adj" fmla="val 80956"/>
              </a:avLst>
            </a:prstGeom>
            <a:solidFill>
              <a:srgbClr val="5b9bd5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d-ID" sz="1200" spc="-1" strike="noStrike">
                  <a:solidFill>
                    <a:schemeClr val="lt1"/>
                  </a:solidFill>
                  <a:latin typeface="Calibri"/>
                </a:rPr>
                <a:t>OTB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Rectangle 464"/>
            <p:cNvSpPr/>
            <p:nvPr/>
          </p:nvSpPr>
          <p:spPr>
            <a:xfrm>
              <a:off x="3144600" y="446436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3" name="Rectangle 465"/>
            <p:cNvSpPr/>
            <p:nvPr/>
          </p:nvSpPr>
          <p:spPr>
            <a:xfrm>
              <a:off x="3233160" y="446436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4" name="Rectangle 466"/>
            <p:cNvSpPr/>
            <p:nvPr/>
          </p:nvSpPr>
          <p:spPr>
            <a:xfrm>
              <a:off x="3318840" y="446436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665" name="Group 13"/>
          <p:cNvGrpSpPr/>
          <p:nvPr/>
        </p:nvGrpSpPr>
        <p:grpSpPr>
          <a:xfrm>
            <a:off x="3095640" y="2540880"/>
            <a:ext cx="2212200" cy="1089360"/>
            <a:chOff x="3095640" y="2540880"/>
            <a:chExt cx="2212200" cy="1089360"/>
          </a:xfrm>
        </p:grpSpPr>
        <p:sp>
          <p:nvSpPr>
            <p:cNvPr id="666" name="Cube 447"/>
            <p:cNvSpPr/>
            <p:nvPr/>
          </p:nvSpPr>
          <p:spPr>
            <a:xfrm>
              <a:off x="3095640" y="2540880"/>
              <a:ext cx="2212200" cy="1089360"/>
            </a:xfrm>
            <a:prstGeom prst="cube">
              <a:avLst>
                <a:gd name="adj" fmla="val 80956"/>
              </a:avLst>
            </a:prstGeom>
            <a:solidFill>
              <a:schemeClr val="bg1">
                <a:lumMod val="75000"/>
              </a:schemeClr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d-ID" sz="1200" spc="-1" strike="noStrike">
                  <a:solidFill>
                    <a:srgbClr val="000000"/>
                  </a:solidFill>
                  <a:latin typeface="Calibri"/>
                </a:rPr>
                <a:t>switch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7" name="Rectangle 448"/>
            <p:cNvSpPr/>
            <p:nvPr/>
          </p:nvSpPr>
          <p:spPr>
            <a:xfrm>
              <a:off x="4007520" y="352404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8" name="Rectangle 449"/>
            <p:cNvSpPr/>
            <p:nvPr/>
          </p:nvSpPr>
          <p:spPr>
            <a:xfrm>
              <a:off x="4096440" y="352404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69" name="Rectangle 450"/>
            <p:cNvSpPr/>
            <p:nvPr/>
          </p:nvSpPr>
          <p:spPr>
            <a:xfrm>
              <a:off x="4185000" y="352404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670" name="Rectangle 451"/>
            <p:cNvSpPr/>
            <p:nvPr/>
          </p:nvSpPr>
          <p:spPr>
            <a:xfrm>
              <a:off x="4273920" y="352404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Panduan.....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2" name="Cube 94"/>
          <p:cNvSpPr/>
          <p:nvPr/>
        </p:nvSpPr>
        <p:spPr>
          <a:xfrm>
            <a:off x="1052640" y="207864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3" name="Cube 99"/>
          <p:cNvSpPr/>
          <p:nvPr/>
        </p:nvSpPr>
        <p:spPr>
          <a:xfrm>
            <a:off x="281520" y="5097960"/>
            <a:ext cx="912240" cy="92952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4" name="Cube 107"/>
          <p:cNvSpPr/>
          <p:nvPr/>
        </p:nvSpPr>
        <p:spPr>
          <a:xfrm>
            <a:off x="1190880" y="500364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5" name="Cube 65"/>
          <p:cNvSpPr/>
          <p:nvPr/>
        </p:nvSpPr>
        <p:spPr>
          <a:xfrm>
            <a:off x="272160" y="285408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6" name="Cube 111"/>
          <p:cNvSpPr/>
          <p:nvPr/>
        </p:nvSpPr>
        <p:spPr>
          <a:xfrm>
            <a:off x="420120" y="4060800"/>
            <a:ext cx="2212200" cy="1089360"/>
          </a:xfrm>
          <a:prstGeom prst="cube">
            <a:avLst>
              <a:gd name="adj" fmla="val 80956"/>
            </a:avLst>
          </a:prstGeom>
          <a:solidFill>
            <a:srgbClr val="5b9bd5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chemeClr val="lt1"/>
                </a:solidFill>
                <a:latin typeface="Calibri"/>
              </a:rPr>
              <a:t>OTB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7" name="Cube 106"/>
          <p:cNvSpPr/>
          <p:nvPr/>
        </p:nvSpPr>
        <p:spPr>
          <a:xfrm>
            <a:off x="1190880" y="207864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8" name="Cube 104"/>
          <p:cNvSpPr/>
          <p:nvPr/>
        </p:nvSpPr>
        <p:spPr>
          <a:xfrm>
            <a:off x="420120" y="3253680"/>
            <a:ext cx="2212200" cy="1089360"/>
          </a:xfrm>
          <a:prstGeom prst="cube">
            <a:avLst>
              <a:gd name="adj" fmla="val 80956"/>
            </a:avLst>
          </a:prstGeom>
          <a:solidFill>
            <a:schemeClr val="bg1">
              <a:lumMod val="75000"/>
            </a:schemeClr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switch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Cube 87"/>
          <p:cNvSpPr/>
          <p:nvPr/>
        </p:nvSpPr>
        <p:spPr>
          <a:xfrm>
            <a:off x="419400" y="2859480"/>
            <a:ext cx="2212200" cy="1089360"/>
          </a:xfrm>
          <a:prstGeom prst="cube">
            <a:avLst>
              <a:gd name="adj" fmla="val 80956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router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Cube 40"/>
          <p:cNvSpPr/>
          <p:nvPr/>
        </p:nvSpPr>
        <p:spPr>
          <a:xfrm>
            <a:off x="278280" y="2171880"/>
            <a:ext cx="912240" cy="91224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1" name="Cube 100"/>
          <p:cNvSpPr/>
          <p:nvPr/>
        </p:nvSpPr>
        <p:spPr>
          <a:xfrm>
            <a:off x="2498400" y="207864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2" name="Cube 101"/>
          <p:cNvSpPr/>
          <p:nvPr/>
        </p:nvSpPr>
        <p:spPr>
          <a:xfrm>
            <a:off x="1727280" y="2171880"/>
            <a:ext cx="912240" cy="92952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3" name="Cube 102"/>
          <p:cNvSpPr/>
          <p:nvPr/>
        </p:nvSpPr>
        <p:spPr>
          <a:xfrm>
            <a:off x="1724760" y="5097960"/>
            <a:ext cx="912240" cy="929520"/>
          </a:xfrm>
          <a:prstGeom prst="cube">
            <a:avLst>
              <a:gd name="adj" fmla="val 85403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4" name="Cube 108"/>
          <p:cNvSpPr/>
          <p:nvPr/>
        </p:nvSpPr>
        <p:spPr>
          <a:xfrm>
            <a:off x="420480" y="577368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5" name="Cube 109"/>
          <p:cNvSpPr/>
          <p:nvPr/>
        </p:nvSpPr>
        <p:spPr>
          <a:xfrm>
            <a:off x="402840" y="2862360"/>
            <a:ext cx="1447200" cy="215280"/>
          </a:xfrm>
          <a:prstGeom prst="cube">
            <a:avLst>
              <a:gd name="adj" fmla="val 44812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6" name="Cube 115"/>
          <p:cNvSpPr/>
          <p:nvPr/>
        </p:nvSpPr>
        <p:spPr>
          <a:xfrm>
            <a:off x="414720" y="447264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Cube 117"/>
          <p:cNvSpPr/>
          <p:nvPr/>
        </p:nvSpPr>
        <p:spPr>
          <a:xfrm>
            <a:off x="874440" y="447264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Cube 116"/>
          <p:cNvSpPr/>
          <p:nvPr/>
        </p:nvSpPr>
        <p:spPr>
          <a:xfrm>
            <a:off x="1319400" y="447264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Cube 103"/>
          <p:cNvSpPr/>
          <p:nvPr/>
        </p:nvSpPr>
        <p:spPr>
          <a:xfrm>
            <a:off x="1725480" y="2854080"/>
            <a:ext cx="234720" cy="3324600"/>
          </a:xfrm>
          <a:prstGeom prst="cube">
            <a:avLst>
              <a:gd name="adj" fmla="val 40855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0" name="Rectangle 306"/>
          <p:cNvSpPr/>
          <p:nvPr/>
        </p:nvSpPr>
        <p:spPr>
          <a:xfrm>
            <a:off x="1332000" y="4236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1" name="Rectangle 307"/>
          <p:cNvSpPr/>
          <p:nvPr/>
        </p:nvSpPr>
        <p:spPr>
          <a:xfrm>
            <a:off x="1420920" y="4236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2" name="Rectangle 308"/>
          <p:cNvSpPr/>
          <p:nvPr/>
        </p:nvSpPr>
        <p:spPr>
          <a:xfrm>
            <a:off x="1509840" y="4236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3" name="Rectangle 309"/>
          <p:cNvSpPr/>
          <p:nvPr/>
        </p:nvSpPr>
        <p:spPr>
          <a:xfrm>
            <a:off x="1598760" y="4236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4" name="Rectangle 310"/>
          <p:cNvSpPr/>
          <p:nvPr/>
        </p:nvSpPr>
        <p:spPr>
          <a:xfrm>
            <a:off x="1340640" y="4632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5" name="Rectangle 311"/>
          <p:cNvSpPr/>
          <p:nvPr/>
        </p:nvSpPr>
        <p:spPr>
          <a:xfrm>
            <a:off x="1342440" y="4704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6" name="Rectangle 312"/>
          <p:cNvSpPr/>
          <p:nvPr/>
        </p:nvSpPr>
        <p:spPr>
          <a:xfrm>
            <a:off x="896760" y="46306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7" name="Rectangle 313"/>
          <p:cNvSpPr/>
          <p:nvPr/>
        </p:nvSpPr>
        <p:spPr>
          <a:xfrm>
            <a:off x="898560" y="47023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8" name="Rectangle 314"/>
          <p:cNvSpPr/>
          <p:nvPr/>
        </p:nvSpPr>
        <p:spPr>
          <a:xfrm>
            <a:off x="440640" y="46310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9" name="Rectangle 315"/>
          <p:cNvSpPr/>
          <p:nvPr/>
        </p:nvSpPr>
        <p:spPr>
          <a:xfrm>
            <a:off x="442440" y="47026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0" name="Freeform 316"/>
          <p:cNvSpPr/>
          <p:nvPr/>
        </p:nvSpPr>
        <p:spPr>
          <a:xfrm>
            <a:off x="473040" y="4272120"/>
            <a:ext cx="893520" cy="387360"/>
          </a:xfrm>
          <a:custGeom>
            <a:avLst/>
            <a:gdLst>
              <a:gd name="textAreaLeft" fmla="*/ 0 w 893520"/>
              <a:gd name="textAreaRight" fmla="*/ 893880 w 893520"/>
              <a:gd name="textAreaTop" fmla="*/ 0 h 387360"/>
              <a:gd name="textAreaBottom" fmla="*/ 387720 h 38736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1" name="Freeform 318"/>
          <p:cNvSpPr/>
          <p:nvPr/>
        </p:nvSpPr>
        <p:spPr>
          <a:xfrm>
            <a:off x="933480" y="4270320"/>
            <a:ext cx="518760" cy="387360"/>
          </a:xfrm>
          <a:custGeom>
            <a:avLst/>
            <a:gdLst>
              <a:gd name="textAreaLeft" fmla="*/ 0 w 518760"/>
              <a:gd name="textAreaRight" fmla="*/ 519120 w 518760"/>
              <a:gd name="textAreaTop" fmla="*/ 0 h 387360"/>
              <a:gd name="textAreaBottom" fmla="*/ 387720 h 38736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2" name="Freeform 319"/>
          <p:cNvSpPr/>
          <p:nvPr/>
        </p:nvSpPr>
        <p:spPr>
          <a:xfrm>
            <a:off x="1382040" y="4270320"/>
            <a:ext cx="162720" cy="395280"/>
          </a:xfrm>
          <a:custGeom>
            <a:avLst/>
            <a:gdLst>
              <a:gd name="textAreaLeft" fmla="*/ 0 w 162720"/>
              <a:gd name="textAreaRight" fmla="*/ 163080 w 162720"/>
              <a:gd name="textAreaTop" fmla="*/ 0 h 395280"/>
              <a:gd name="textAreaBottom" fmla="*/ 395640 h 39528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3" name="Rectangle 320"/>
          <p:cNvSpPr/>
          <p:nvPr/>
        </p:nvSpPr>
        <p:spPr>
          <a:xfrm>
            <a:off x="475920" y="5019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4" name="Rectangle 321"/>
          <p:cNvSpPr/>
          <p:nvPr/>
        </p:nvSpPr>
        <p:spPr>
          <a:xfrm>
            <a:off x="564120" y="5019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5" name="Rectangle 322"/>
          <p:cNvSpPr/>
          <p:nvPr/>
        </p:nvSpPr>
        <p:spPr>
          <a:xfrm>
            <a:off x="649800" y="50191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6" name="Rectangle 323"/>
          <p:cNvSpPr/>
          <p:nvPr/>
        </p:nvSpPr>
        <p:spPr>
          <a:xfrm>
            <a:off x="1338480" y="38156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7" name="Rectangle 324"/>
          <p:cNvSpPr/>
          <p:nvPr/>
        </p:nvSpPr>
        <p:spPr>
          <a:xfrm>
            <a:off x="1430640" y="38156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8" name="Rectangle 325"/>
          <p:cNvSpPr/>
          <p:nvPr/>
        </p:nvSpPr>
        <p:spPr>
          <a:xfrm>
            <a:off x="1518120" y="38167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9" name="Freeform 326"/>
          <p:cNvSpPr/>
          <p:nvPr/>
        </p:nvSpPr>
        <p:spPr>
          <a:xfrm flipH="1">
            <a:off x="1563480" y="3844080"/>
            <a:ext cx="68760" cy="425520"/>
          </a:xfrm>
          <a:custGeom>
            <a:avLst/>
            <a:gdLst>
              <a:gd name="textAreaLeft" fmla="*/ -360 w 68760"/>
              <a:gd name="textAreaRight" fmla="*/ 68760 w 68760"/>
              <a:gd name="textAreaTop" fmla="*/ 0 h 425520"/>
              <a:gd name="textAreaBottom" fmla="*/ 425880 h 42552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0" name="Freeform 327"/>
          <p:cNvSpPr/>
          <p:nvPr/>
        </p:nvSpPr>
        <p:spPr>
          <a:xfrm flipV="1">
            <a:off x="475920" y="4726080"/>
            <a:ext cx="45360" cy="329760"/>
          </a:xfrm>
          <a:custGeom>
            <a:avLst/>
            <a:gdLst>
              <a:gd name="textAreaLeft" fmla="*/ 0 w 45360"/>
              <a:gd name="textAreaRight" fmla="*/ 45720 w 45360"/>
              <a:gd name="textAreaTop" fmla="*/ 360 h 329760"/>
              <a:gd name="textAreaBottom" fmla="*/ 330480 h 329760"/>
            </a:gdLst>
            <a:ahLst/>
            <a:rect l="textAreaLeft" t="textAreaTop" r="textAreaRight" b="textAreaBottom"/>
            <a:pathLst>
              <a:path w="893990" h="387803">
                <a:moveTo>
                  <a:pt x="893990" y="0"/>
                </a:moveTo>
                <a:cubicBezTo>
                  <a:pt x="711654" y="17009"/>
                  <a:pt x="529318" y="34018"/>
                  <a:pt x="420461" y="57150"/>
                </a:cubicBezTo>
                <a:cubicBezTo>
                  <a:pt x="311604" y="80282"/>
                  <a:pt x="282349" y="114981"/>
                  <a:pt x="240847" y="138793"/>
                </a:cubicBezTo>
                <a:cubicBezTo>
                  <a:pt x="199345" y="162605"/>
                  <a:pt x="185737" y="180975"/>
                  <a:pt x="171450" y="200025"/>
                </a:cubicBezTo>
                <a:cubicBezTo>
                  <a:pt x="157162" y="219075"/>
                  <a:pt x="183697" y="221797"/>
                  <a:pt x="155122" y="253093"/>
                </a:cubicBezTo>
                <a:cubicBezTo>
                  <a:pt x="126547" y="284389"/>
                  <a:pt x="63273" y="336096"/>
                  <a:pt x="0" y="387803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1" name="Freeform 329"/>
          <p:cNvSpPr/>
          <p:nvPr/>
        </p:nvSpPr>
        <p:spPr>
          <a:xfrm>
            <a:off x="594360" y="4730040"/>
            <a:ext cx="339480" cy="313920"/>
          </a:xfrm>
          <a:custGeom>
            <a:avLst/>
            <a:gdLst>
              <a:gd name="textAreaLeft" fmla="*/ 0 w 339480"/>
              <a:gd name="textAreaRight" fmla="*/ 339840 w 339480"/>
              <a:gd name="textAreaTop" fmla="*/ 0 h 313920"/>
              <a:gd name="textAreaBottom" fmla="*/ 314280 h 313920"/>
            </a:gdLst>
            <a:ahLst/>
            <a:rect l="textAreaLeft" t="textAreaTop" r="textAreaRight" b="textAreaBottom"/>
            <a:pathLst>
              <a:path w="339791" h="314325">
                <a:moveTo>
                  <a:pt x="66" y="314325"/>
                </a:moveTo>
                <a:cubicBezTo>
                  <a:pt x="-199" y="260879"/>
                  <a:pt x="-463" y="207433"/>
                  <a:pt x="15941" y="171450"/>
                </a:cubicBezTo>
                <a:cubicBezTo>
                  <a:pt x="32345" y="135467"/>
                  <a:pt x="44516" y="127000"/>
                  <a:pt x="98491" y="98425"/>
                </a:cubicBezTo>
                <a:cubicBezTo>
                  <a:pt x="152466" y="69850"/>
                  <a:pt x="303279" y="14287"/>
                  <a:pt x="339791" y="0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2" name="Freeform 330"/>
          <p:cNvSpPr/>
          <p:nvPr/>
        </p:nvSpPr>
        <p:spPr>
          <a:xfrm>
            <a:off x="689760" y="4736160"/>
            <a:ext cx="703800" cy="308160"/>
          </a:xfrm>
          <a:custGeom>
            <a:avLst/>
            <a:gdLst>
              <a:gd name="textAreaLeft" fmla="*/ 0 w 703800"/>
              <a:gd name="textAreaRight" fmla="*/ 704160 w 703800"/>
              <a:gd name="textAreaTop" fmla="*/ 0 h 308160"/>
              <a:gd name="textAreaBottom" fmla="*/ 308520 h 308160"/>
            </a:gdLst>
            <a:ahLst/>
            <a:rect l="textAreaLeft" t="textAreaTop" r="textAreaRight" b="textAreaBottom"/>
            <a:pathLst>
              <a:path w="339791" h="314325">
                <a:moveTo>
                  <a:pt x="66" y="314325"/>
                </a:moveTo>
                <a:cubicBezTo>
                  <a:pt x="-199" y="260879"/>
                  <a:pt x="-463" y="207433"/>
                  <a:pt x="15941" y="171450"/>
                </a:cubicBezTo>
                <a:cubicBezTo>
                  <a:pt x="32345" y="135467"/>
                  <a:pt x="44516" y="127000"/>
                  <a:pt x="98491" y="98425"/>
                </a:cubicBezTo>
                <a:cubicBezTo>
                  <a:pt x="152466" y="69850"/>
                  <a:pt x="303279" y="14287"/>
                  <a:pt x="339791" y="0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13" name="Oval 12"/>
          <p:cNvSpPr/>
          <p:nvPr/>
        </p:nvSpPr>
        <p:spPr>
          <a:xfrm>
            <a:off x="272160" y="15516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4" name="Group 14"/>
          <p:cNvGrpSpPr/>
          <p:nvPr/>
        </p:nvGrpSpPr>
        <p:grpSpPr>
          <a:xfrm>
            <a:off x="3089880" y="1908000"/>
            <a:ext cx="2212200" cy="1089360"/>
            <a:chOff x="3089880" y="1908000"/>
            <a:chExt cx="2212200" cy="1089360"/>
          </a:xfrm>
        </p:grpSpPr>
        <p:sp>
          <p:nvSpPr>
            <p:cNvPr id="715" name="Cube 348"/>
            <p:cNvSpPr/>
            <p:nvPr/>
          </p:nvSpPr>
          <p:spPr>
            <a:xfrm>
              <a:off x="3089880" y="1908000"/>
              <a:ext cx="2212200" cy="1089360"/>
            </a:xfrm>
            <a:prstGeom prst="cube">
              <a:avLst>
                <a:gd name="adj" fmla="val 80956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id-ID" sz="1200" spc="-1" strike="noStrike">
                  <a:solidFill>
                    <a:srgbClr val="000000"/>
                  </a:solidFill>
                  <a:latin typeface="Calibri"/>
                </a:rPr>
                <a:t>router</a:t>
              </a:r>
              <a:endParaRPr b="0" lang="id-ID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Rectangle 350"/>
            <p:cNvSpPr/>
            <p:nvPr/>
          </p:nvSpPr>
          <p:spPr>
            <a:xfrm>
              <a:off x="4008960" y="286416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17" name="Rectangle 363"/>
            <p:cNvSpPr/>
            <p:nvPr/>
          </p:nvSpPr>
          <p:spPr>
            <a:xfrm>
              <a:off x="4101120" y="286416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18" name="Rectangle 424"/>
            <p:cNvSpPr/>
            <p:nvPr/>
          </p:nvSpPr>
          <p:spPr>
            <a:xfrm>
              <a:off x="4188600" y="2865240"/>
              <a:ext cx="69480" cy="543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9720" bIns="972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719" name="TextBox 453"/>
          <p:cNvSpPr/>
          <p:nvPr/>
        </p:nvSpPr>
        <p:spPr>
          <a:xfrm>
            <a:off x="6095880" y="1902600"/>
            <a:ext cx="5043240" cy="252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Hubungkan router ke switch menggunakan kabel UTP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Setting VLAN di salah satu port ethernet pada router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Setting trunk di salah satu port pada switch manageable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Setting access port di beberapa port switch sesuai dengan VLAN yang sudah dibuat di router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Hubungkan beberapa access port pada  switch dengan media converter FO menggunakan kabel UTP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Hubungkan media converter FO dengan OTB menggunakan patch cord FO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0" name="Cube 454"/>
          <p:cNvSpPr/>
          <p:nvPr/>
        </p:nvSpPr>
        <p:spPr>
          <a:xfrm>
            <a:off x="3098880" y="375660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Rectangle 455"/>
          <p:cNvSpPr/>
          <p:nvPr/>
        </p:nvSpPr>
        <p:spPr>
          <a:xfrm>
            <a:off x="3119760" y="39164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2" name="Rectangle 456"/>
          <p:cNvSpPr/>
          <p:nvPr/>
        </p:nvSpPr>
        <p:spPr>
          <a:xfrm>
            <a:off x="3121560" y="39880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3" name="Cube 457"/>
          <p:cNvSpPr/>
          <p:nvPr/>
        </p:nvSpPr>
        <p:spPr>
          <a:xfrm>
            <a:off x="3612960" y="375300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Rectangle 458"/>
          <p:cNvSpPr/>
          <p:nvPr/>
        </p:nvSpPr>
        <p:spPr>
          <a:xfrm>
            <a:off x="3634200" y="39128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5" name="Rectangle 459"/>
          <p:cNvSpPr/>
          <p:nvPr/>
        </p:nvSpPr>
        <p:spPr>
          <a:xfrm>
            <a:off x="3636000" y="39844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6" name="Cube 460"/>
          <p:cNvSpPr/>
          <p:nvPr/>
        </p:nvSpPr>
        <p:spPr>
          <a:xfrm>
            <a:off x="4132080" y="374940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Rectangle 461"/>
          <p:cNvSpPr/>
          <p:nvPr/>
        </p:nvSpPr>
        <p:spPr>
          <a:xfrm>
            <a:off x="4152960" y="39092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8" name="Rectangle 462"/>
          <p:cNvSpPr/>
          <p:nvPr/>
        </p:nvSpPr>
        <p:spPr>
          <a:xfrm>
            <a:off x="4155120" y="398124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29" name="Freeform 20"/>
          <p:cNvSpPr/>
          <p:nvPr/>
        </p:nvSpPr>
        <p:spPr>
          <a:xfrm>
            <a:off x="3146400" y="3552840"/>
            <a:ext cx="901440" cy="393480"/>
          </a:xfrm>
          <a:custGeom>
            <a:avLst/>
            <a:gdLst>
              <a:gd name="textAreaLeft" fmla="*/ 0 w 901440"/>
              <a:gd name="textAreaRight" fmla="*/ 901800 w 901440"/>
              <a:gd name="textAreaTop" fmla="*/ 0 h 393480"/>
              <a:gd name="textAreaBottom" fmla="*/ 393840 h 393480"/>
            </a:gdLst>
            <a:ahLst/>
            <a:rect l="textAreaLeft" t="textAreaTop" r="textAreaRight" b="textAreaBottom"/>
            <a:pathLst>
              <a:path w="901700" h="393700">
                <a:moveTo>
                  <a:pt x="901700" y="0"/>
                </a:moveTo>
                <a:cubicBezTo>
                  <a:pt x="724429" y="29104"/>
                  <a:pt x="547158" y="58208"/>
                  <a:pt x="396875" y="123825"/>
                </a:cubicBezTo>
                <a:cubicBezTo>
                  <a:pt x="246592" y="189442"/>
                  <a:pt x="58208" y="345546"/>
                  <a:pt x="0" y="393700"/>
                </a:cubicBezTo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0" name="Freeform 23"/>
          <p:cNvSpPr/>
          <p:nvPr/>
        </p:nvSpPr>
        <p:spPr>
          <a:xfrm>
            <a:off x="3664080" y="3549600"/>
            <a:ext cx="466200" cy="393480"/>
          </a:xfrm>
          <a:custGeom>
            <a:avLst/>
            <a:gdLst>
              <a:gd name="textAreaLeft" fmla="*/ 0 w 466200"/>
              <a:gd name="textAreaRight" fmla="*/ 466560 w 466200"/>
              <a:gd name="textAreaTop" fmla="*/ 0 h 393480"/>
              <a:gd name="textAreaBottom" fmla="*/ 393840 h 393480"/>
            </a:gdLst>
            <a:ahLst/>
            <a:rect l="textAreaLeft" t="textAreaTop" r="textAreaRight" b="textAreaBottom"/>
            <a:pathLst>
              <a:path w="466725" h="393700">
                <a:moveTo>
                  <a:pt x="466725" y="0"/>
                </a:moveTo>
                <a:cubicBezTo>
                  <a:pt x="383381" y="19579"/>
                  <a:pt x="300037" y="39158"/>
                  <a:pt x="222250" y="104775"/>
                </a:cubicBezTo>
                <a:cubicBezTo>
                  <a:pt x="144462" y="170392"/>
                  <a:pt x="72231" y="282046"/>
                  <a:pt x="0" y="393700"/>
                </a:cubicBezTo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1" name="Freeform 24"/>
          <p:cNvSpPr/>
          <p:nvPr/>
        </p:nvSpPr>
        <p:spPr>
          <a:xfrm>
            <a:off x="4172760" y="3552840"/>
            <a:ext cx="49680" cy="387000"/>
          </a:xfrm>
          <a:custGeom>
            <a:avLst/>
            <a:gdLst>
              <a:gd name="textAreaLeft" fmla="*/ 0 w 49680"/>
              <a:gd name="textAreaRight" fmla="*/ 50040 w 49680"/>
              <a:gd name="textAreaTop" fmla="*/ 0 h 387000"/>
              <a:gd name="textAreaBottom" fmla="*/ 387360 h 387000"/>
            </a:gdLst>
            <a:ahLst/>
            <a:rect l="textAreaLeft" t="textAreaTop" r="textAreaRight" b="textAreaBottom"/>
            <a:pathLst>
              <a:path w="49932" h="387350">
                <a:moveTo>
                  <a:pt x="49932" y="0"/>
                </a:moveTo>
                <a:cubicBezTo>
                  <a:pt x="29294" y="16933"/>
                  <a:pt x="8657" y="33867"/>
                  <a:pt x="2307" y="98425"/>
                </a:cubicBezTo>
                <a:cubicBezTo>
                  <a:pt x="-4043" y="162983"/>
                  <a:pt x="3894" y="275166"/>
                  <a:pt x="11832" y="387350"/>
                </a:cubicBezTo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2" name="Freeform 25"/>
          <p:cNvSpPr/>
          <p:nvPr/>
        </p:nvSpPr>
        <p:spPr>
          <a:xfrm>
            <a:off x="4176000" y="2883240"/>
            <a:ext cx="131040" cy="664920"/>
          </a:xfrm>
          <a:custGeom>
            <a:avLst/>
            <a:gdLst>
              <a:gd name="textAreaLeft" fmla="*/ 0 w 131040"/>
              <a:gd name="textAreaRight" fmla="*/ 131400 w 131040"/>
              <a:gd name="textAreaTop" fmla="*/ 0 h 664920"/>
              <a:gd name="textAreaBottom" fmla="*/ 665280 h 664920"/>
            </a:gdLst>
            <a:ahLst/>
            <a:rect l="textAreaLeft" t="textAreaTop" r="textAreaRight" b="textAreaBottom"/>
            <a:pathLst>
              <a:path w="131378" h="665372">
                <a:moveTo>
                  <a:pt x="53556" y="0"/>
                </a:moveTo>
                <a:cubicBezTo>
                  <a:pt x="21779" y="72958"/>
                  <a:pt x="-9997" y="145916"/>
                  <a:pt x="2973" y="256811"/>
                </a:cubicBezTo>
                <a:cubicBezTo>
                  <a:pt x="15943" y="367706"/>
                  <a:pt x="73660" y="516539"/>
                  <a:pt x="131378" y="665372"/>
                </a:cubicBezTo>
              </a:path>
            </a:pathLst>
          </a:cu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3" name="Freeform 29"/>
          <p:cNvSpPr/>
          <p:nvPr/>
        </p:nvSpPr>
        <p:spPr>
          <a:xfrm>
            <a:off x="3089880" y="4009680"/>
            <a:ext cx="89280" cy="483120"/>
          </a:xfrm>
          <a:custGeom>
            <a:avLst/>
            <a:gdLst>
              <a:gd name="textAreaLeft" fmla="*/ 0 w 89280"/>
              <a:gd name="textAreaRight" fmla="*/ 89640 w 89280"/>
              <a:gd name="textAreaTop" fmla="*/ 0 h 483120"/>
              <a:gd name="textAreaBottom" fmla="*/ 483480 h 483120"/>
            </a:gdLst>
            <a:ahLst/>
            <a:rect l="textAreaLeft" t="textAreaTop" r="textAreaRight" b="textAreaBottom"/>
            <a:pathLst>
              <a:path w="89466" h="483475">
                <a:moveTo>
                  <a:pt x="73701" y="0"/>
                </a:moveTo>
                <a:cubicBezTo>
                  <a:pt x="35601" y="56931"/>
                  <a:pt x="-2499" y="113862"/>
                  <a:pt x="128" y="194441"/>
                </a:cubicBezTo>
                <a:cubicBezTo>
                  <a:pt x="2755" y="275020"/>
                  <a:pt x="46110" y="379247"/>
                  <a:pt x="89466" y="483475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4" name="Freeform 30"/>
          <p:cNvSpPr/>
          <p:nvPr/>
        </p:nvSpPr>
        <p:spPr>
          <a:xfrm>
            <a:off x="3263400" y="4009680"/>
            <a:ext cx="409680" cy="477720"/>
          </a:xfrm>
          <a:custGeom>
            <a:avLst/>
            <a:gdLst>
              <a:gd name="textAreaLeft" fmla="*/ 0 w 409680"/>
              <a:gd name="textAreaRight" fmla="*/ 410040 w 409680"/>
              <a:gd name="textAreaTop" fmla="*/ 0 h 477720"/>
              <a:gd name="textAreaBottom" fmla="*/ 478080 h 477720"/>
            </a:gdLst>
            <a:ahLst/>
            <a:rect l="textAreaLeft" t="textAreaTop" r="textAreaRight" b="textAreaBottom"/>
            <a:pathLst>
              <a:path w="409904" h="478220">
                <a:moveTo>
                  <a:pt x="409904" y="0"/>
                </a:moveTo>
                <a:cubicBezTo>
                  <a:pt x="289034" y="15327"/>
                  <a:pt x="168165" y="30655"/>
                  <a:pt x="99848" y="110358"/>
                </a:cubicBezTo>
                <a:cubicBezTo>
                  <a:pt x="31531" y="190061"/>
                  <a:pt x="9634" y="400268"/>
                  <a:pt x="0" y="478220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5" name="Freeform 31"/>
          <p:cNvSpPr/>
          <p:nvPr/>
        </p:nvSpPr>
        <p:spPr>
          <a:xfrm>
            <a:off x="3352680" y="4004280"/>
            <a:ext cx="835200" cy="488520"/>
          </a:xfrm>
          <a:custGeom>
            <a:avLst/>
            <a:gdLst>
              <a:gd name="textAreaLeft" fmla="*/ 0 w 835200"/>
              <a:gd name="textAreaRight" fmla="*/ 835560 w 835200"/>
              <a:gd name="textAreaTop" fmla="*/ 0 h 488520"/>
              <a:gd name="textAreaBottom" fmla="*/ 488880 h 488520"/>
            </a:gdLst>
            <a:ahLst/>
            <a:rect l="textAreaLeft" t="textAreaTop" r="textAreaRight" b="textAreaBottom"/>
            <a:pathLst>
              <a:path w="835572" h="488731">
                <a:moveTo>
                  <a:pt x="835572" y="0"/>
                </a:moveTo>
                <a:cubicBezTo>
                  <a:pt x="734410" y="24962"/>
                  <a:pt x="633248" y="49925"/>
                  <a:pt x="493986" y="131380"/>
                </a:cubicBezTo>
                <a:cubicBezTo>
                  <a:pt x="354724" y="212835"/>
                  <a:pt x="177362" y="350783"/>
                  <a:pt x="0" y="488731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6" name="Cube 32"/>
          <p:cNvSpPr/>
          <p:nvPr/>
        </p:nvSpPr>
        <p:spPr>
          <a:xfrm>
            <a:off x="3332520" y="5797800"/>
            <a:ext cx="2034000" cy="295560"/>
          </a:xfrm>
          <a:prstGeom prst="cube">
            <a:avLst>
              <a:gd name="adj" fmla="val 14713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OTB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Rectangle 468"/>
          <p:cNvSpPr/>
          <p:nvPr/>
        </p:nvSpPr>
        <p:spPr>
          <a:xfrm>
            <a:off x="3409560" y="5916600"/>
            <a:ext cx="100800" cy="10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8" name="Rectangle 469"/>
          <p:cNvSpPr/>
          <p:nvPr/>
        </p:nvSpPr>
        <p:spPr>
          <a:xfrm>
            <a:off x="3534840" y="5916600"/>
            <a:ext cx="100800" cy="10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9" name="Rectangle 470"/>
          <p:cNvSpPr/>
          <p:nvPr/>
        </p:nvSpPr>
        <p:spPr>
          <a:xfrm>
            <a:off x="3660120" y="5919120"/>
            <a:ext cx="100800" cy="10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740" name="Picture 34" descr=""/>
          <p:cNvPicPr/>
          <p:nvPr/>
        </p:nvPicPr>
        <p:blipFill>
          <a:blip r:embed="rId1"/>
          <a:srcRect l="20256" t="7624" r="27118" b="17321"/>
          <a:stretch/>
        </p:blipFill>
        <p:spPr>
          <a:xfrm flipH="1" rot="21096000">
            <a:off x="3677400" y="5268240"/>
            <a:ext cx="399600" cy="366840"/>
          </a:xfrm>
          <a:prstGeom prst="rect">
            <a:avLst/>
          </a:prstGeom>
          <a:ln w="0">
            <a:noFill/>
          </a:ln>
        </p:spPr>
      </p:pic>
      <p:cxnSp>
        <p:nvCxnSpPr>
          <p:cNvPr id="741" name="Curved Connector 36"/>
          <p:cNvCxnSpPr>
            <a:stCxn id="740" idx="3"/>
            <a:endCxn id="737" idx="1"/>
          </p:cNvCxnSpPr>
          <p:nvPr/>
        </p:nvCxnSpPr>
        <p:spPr>
          <a:xfrm flipV="1" rot="10800000">
            <a:off x="3409200" y="5481000"/>
            <a:ext cx="270000" cy="489960"/>
          </a:xfrm>
          <a:prstGeom prst="curvedConnector2">
            <a:avLst/>
          </a:prstGeom>
          <a:ln w="19050">
            <a:solidFill>
              <a:srgbClr val="000000"/>
            </a:solidFill>
            <a:tailEnd len="med" type="triangle" w="med"/>
          </a:ln>
        </p:spPr>
      </p:cxnSp>
      <p:sp>
        <p:nvSpPr>
          <p:cNvPr id="742" name="TextBox 471"/>
          <p:cNvSpPr/>
          <p:nvPr/>
        </p:nvSpPr>
        <p:spPr>
          <a:xfrm>
            <a:off x="6148440" y="5071680"/>
            <a:ext cx="5043240" cy="5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*) Pasang adapter SC UPC jika di OTB belum terdapat adapter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Rectangle 39"/>
          <p:cNvSpPr/>
          <p:nvPr/>
        </p:nvSpPr>
        <p:spPr>
          <a:xfrm>
            <a:off x="3144600" y="5003640"/>
            <a:ext cx="8138880" cy="1293120"/>
          </a:xfrm>
          <a:prstGeom prst="rect">
            <a:avLst/>
          </a:prstGeom>
          <a:noFill/>
          <a:ln>
            <a:solidFill>
              <a:srgbClr val="43729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4" name="Oval 472"/>
          <p:cNvSpPr/>
          <p:nvPr/>
        </p:nvSpPr>
        <p:spPr>
          <a:xfrm>
            <a:off x="2972520" y="4842360"/>
            <a:ext cx="523080" cy="483120"/>
          </a:xfrm>
          <a:prstGeom prst="ellipse">
            <a:avLst/>
          </a:prstGeom>
          <a:solidFill>
            <a:srgbClr val="ffff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rgbClr val="000000"/>
                </a:solidFill>
                <a:latin typeface="Calibri"/>
              </a:rPr>
              <a:t>!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5" name="Straight Arrow Connector 584"/>
          <p:cNvCxnSpPr>
            <a:stCxn id="746" idx="2"/>
          </p:cNvCxnSpPr>
          <p:nvPr/>
        </p:nvCxnSpPr>
        <p:spPr>
          <a:xfrm>
            <a:off x="8136360" y="4263120"/>
            <a:ext cx="13680" cy="10335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747" name="Cube 424"/>
          <p:cNvSpPr/>
          <p:nvPr/>
        </p:nvSpPr>
        <p:spPr>
          <a:xfrm>
            <a:off x="288360" y="4032000"/>
            <a:ext cx="2760480" cy="815040"/>
          </a:xfrm>
          <a:prstGeom prst="cube">
            <a:avLst>
              <a:gd name="adj" fmla="val 94617"/>
            </a:avLst>
          </a:prstGeom>
          <a:solidFill>
            <a:srgbClr val="5b9bd5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080" bIns="-108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8" name="Freeform 29"/>
          <p:cNvSpPr/>
          <p:nvPr/>
        </p:nvSpPr>
        <p:spPr>
          <a:xfrm>
            <a:off x="485640" y="4128480"/>
            <a:ext cx="1688760" cy="447480"/>
          </a:xfrm>
          <a:custGeom>
            <a:avLst/>
            <a:gdLst>
              <a:gd name="textAreaLeft" fmla="*/ 0 w 1688760"/>
              <a:gd name="textAreaRight" fmla="*/ 1689120 w 1688760"/>
              <a:gd name="textAreaTop" fmla="*/ 0 h 447480"/>
              <a:gd name="textAreaBottom" fmla="*/ 447840 h 447480"/>
            </a:gdLst>
            <a:ahLst/>
            <a:rect l="textAreaLeft" t="textAreaTop" r="textAreaRight" b="textAreaBottom"/>
            <a:pathLst>
              <a:path w="1689100" h="447705">
                <a:moveTo>
                  <a:pt x="1689100" y="54005"/>
                </a:moveTo>
                <a:cubicBezTo>
                  <a:pt x="1547812" y="27546"/>
                  <a:pt x="1406525" y="1088"/>
                  <a:pt x="1276350" y="30"/>
                </a:cubicBezTo>
                <a:cubicBezTo>
                  <a:pt x="1146175" y="-1028"/>
                  <a:pt x="1017587" y="25959"/>
                  <a:pt x="908050" y="47655"/>
                </a:cubicBezTo>
                <a:cubicBezTo>
                  <a:pt x="798513" y="69351"/>
                  <a:pt x="724958" y="87872"/>
                  <a:pt x="619125" y="130205"/>
                </a:cubicBezTo>
                <a:cubicBezTo>
                  <a:pt x="513292" y="172538"/>
                  <a:pt x="376237" y="248738"/>
                  <a:pt x="273050" y="301655"/>
                </a:cubicBezTo>
                <a:cubicBezTo>
                  <a:pt x="169863" y="354572"/>
                  <a:pt x="84931" y="401138"/>
                  <a:pt x="0" y="44770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9" name="Freeform 30"/>
          <p:cNvSpPr/>
          <p:nvPr/>
        </p:nvSpPr>
        <p:spPr>
          <a:xfrm>
            <a:off x="546120" y="4151160"/>
            <a:ext cx="1622160" cy="417240"/>
          </a:xfrm>
          <a:custGeom>
            <a:avLst/>
            <a:gdLst>
              <a:gd name="textAreaLeft" fmla="*/ 0 w 1622160"/>
              <a:gd name="textAreaRight" fmla="*/ 1622520 w 1622160"/>
              <a:gd name="textAreaTop" fmla="*/ 0 h 417240"/>
              <a:gd name="textAreaBottom" fmla="*/ 417600 h 417240"/>
            </a:gdLst>
            <a:ahLst/>
            <a:rect l="textAreaLeft" t="textAreaTop" r="textAreaRight" b="textAreaBottom"/>
            <a:pathLst>
              <a:path w="1622425" h="417615">
                <a:moveTo>
                  <a:pt x="1622425" y="46140"/>
                </a:moveTo>
                <a:cubicBezTo>
                  <a:pt x="1496483" y="26561"/>
                  <a:pt x="1370542" y="6982"/>
                  <a:pt x="1282700" y="1690"/>
                </a:cubicBezTo>
                <a:cubicBezTo>
                  <a:pt x="1194858" y="-3602"/>
                  <a:pt x="1177396" y="4336"/>
                  <a:pt x="1095375" y="14390"/>
                </a:cubicBezTo>
                <a:cubicBezTo>
                  <a:pt x="1013354" y="24444"/>
                  <a:pt x="880004" y="41907"/>
                  <a:pt x="790575" y="62015"/>
                </a:cubicBezTo>
                <a:cubicBezTo>
                  <a:pt x="701146" y="82123"/>
                  <a:pt x="690562" y="75773"/>
                  <a:pt x="558800" y="135040"/>
                </a:cubicBezTo>
                <a:cubicBezTo>
                  <a:pt x="427038" y="194307"/>
                  <a:pt x="213519" y="305961"/>
                  <a:pt x="0" y="41761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50" name="Freeform 31"/>
          <p:cNvSpPr/>
          <p:nvPr/>
        </p:nvSpPr>
        <p:spPr>
          <a:xfrm>
            <a:off x="656640" y="4187160"/>
            <a:ext cx="1511640" cy="403560"/>
          </a:xfrm>
          <a:custGeom>
            <a:avLst/>
            <a:gdLst>
              <a:gd name="textAreaLeft" fmla="*/ 0 w 1511640"/>
              <a:gd name="textAreaRight" fmla="*/ 1512000 w 1511640"/>
              <a:gd name="textAreaTop" fmla="*/ 0 h 403560"/>
              <a:gd name="textAreaBottom" fmla="*/ 403920 h 403560"/>
            </a:gdLst>
            <a:ahLst/>
            <a:rect l="textAreaLeft" t="textAreaTop" r="textAreaRight" b="textAreaBottom"/>
            <a:pathLst>
              <a:path w="1511827" h="403760">
                <a:moveTo>
                  <a:pt x="1511827" y="29110"/>
                </a:moveTo>
                <a:cubicBezTo>
                  <a:pt x="1390383" y="12970"/>
                  <a:pt x="1268939" y="-3169"/>
                  <a:pt x="1146702" y="535"/>
                </a:cubicBezTo>
                <a:cubicBezTo>
                  <a:pt x="1024465" y="4239"/>
                  <a:pt x="880002" y="33873"/>
                  <a:pt x="778402" y="51335"/>
                </a:cubicBezTo>
                <a:cubicBezTo>
                  <a:pt x="676802" y="68797"/>
                  <a:pt x="652460" y="60860"/>
                  <a:pt x="537102" y="105310"/>
                </a:cubicBezTo>
                <a:cubicBezTo>
                  <a:pt x="421744" y="149760"/>
                  <a:pt x="175681" y="268293"/>
                  <a:pt x="86252" y="318035"/>
                </a:cubicBezTo>
                <a:cubicBezTo>
                  <a:pt x="-3177" y="367777"/>
                  <a:pt x="-1325" y="385768"/>
                  <a:pt x="527" y="403760"/>
                </a:cubicBezTo>
              </a:path>
            </a:pathLst>
          </a:cu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51" name="Arc 299"/>
          <p:cNvSpPr/>
          <p:nvPr/>
        </p:nvSpPr>
        <p:spPr>
          <a:xfrm flipV="1">
            <a:off x="1109520" y="2604600"/>
            <a:ext cx="2171160" cy="1587240"/>
          </a:xfrm>
          <a:prstGeom prst="arc">
            <a:avLst>
              <a:gd name="adj1" fmla="val 15623807"/>
              <a:gd name="adj2" fmla="val 2134025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Panduan.....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753" name="Group 237"/>
          <p:cNvGrpSpPr/>
          <p:nvPr/>
        </p:nvGrpSpPr>
        <p:grpSpPr>
          <a:xfrm>
            <a:off x="3080160" y="2007720"/>
            <a:ext cx="2433960" cy="4260960"/>
            <a:chOff x="3080160" y="2007720"/>
            <a:chExt cx="2433960" cy="4260960"/>
          </a:xfrm>
        </p:grpSpPr>
        <p:grpSp>
          <p:nvGrpSpPr>
            <p:cNvPr id="754" name="Group 238"/>
            <p:cNvGrpSpPr/>
            <p:nvPr/>
          </p:nvGrpSpPr>
          <p:grpSpPr>
            <a:xfrm>
              <a:off x="3080160" y="3190320"/>
              <a:ext cx="453960" cy="289800"/>
              <a:chOff x="3080160" y="3190320"/>
              <a:chExt cx="453960" cy="289800"/>
            </a:xfrm>
          </p:grpSpPr>
          <p:sp>
            <p:nvSpPr>
              <p:cNvPr id="755" name="Cube 270"/>
              <p:cNvSpPr/>
              <p:nvPr/>
            </p:nvSpPr>
            <p:spPr>
              <a:xfrm>
                <a:off x="3080160" y="31903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756" name="Straight Connector 271"/>
              <p:cNvCxnSpPr/>
              <p:nvPr/>
            </p:nvCxnSpPr>
            <p:spPr>
              <a:xfrm flipV="1">
                <a:off x="3105360" y="320292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757" name="Straight Connector 272"/>
              <p:cNvCxnSpPr/>
              <p:nvPr/>
            </p:nvCxnSpPr>
            <p:spPr>
              <a:xfrm>
                <a:off x="3105360" y="329436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58" name="Straight Connector 273"/>
              <p:cNvCxnSpPr/>
              <p:nvPr/>
            </p:nvCxnSpPr>
            <p:spPr>
              <a:xfrm>
                <a:off x="3197520" y="3202920"/>
                <a:ext cx="239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59" name="Straight Connector 274"/>
              <p:cNvCxnSpPr/>
              <p:nvPr/>
            </p:nvCxnSpPr>
            <p:spPr>
              <a:xfrm flipV="1">
                <a:off x="3343680" y="320292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60" name="Straight Connector 275"/>
              <p:cNvCxnSpPr/>
              <p:nvPr/>
            </p:nvCxnSpPr>
            <p:spPr>
              <a:xfrm>
                <a:off x="3200760" y="3202920"/>
                <a:ext cx="360" cy="9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761" name="Can 239"/>
            <p:cNvSpPr/>
            <p:nvPr/>
          </p:nvSpPr>
          <p:spPr>
            <a:xfrm>
              <a:off x="4154040" y="2007720"/>
              <a:ext cx="337680" cy="4260960"/>
            </a:xfrm>
            <a:prstGeom prst="can">
              <a:avLst>
                <a:gd name="adj" fmla="val 545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762" name="Group 240"/>
            <p:cNvGrpSpPr/>
            <p:nvPr/>
          </p:nvGrpSpPr>
          <p:grpSpPr>
            <a:xfrm>
              <a:off x="4096440" y="3895560"/>
              <a:ext cx="289800" cy="453960"/>
              <a:chOff x="4096440" y="3895560"/>
              <a:chExt cx="289800" cy="453960"/>
            </a:xfrm>
          </p:grpSpPr>
          <p:sp>
            <p:nvSpPr>
              <p:cNvPr id="763" name="Cube 264"/>
              <p:cNvSpPr/>
              <p:nvPr/>
            </p:nvSpPr>
            <p:spPr>
              <a:xfrm flipV="1" rot="16200000">
                <a:off x="4014360" y="397728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764" name="Straight Connector 265"/>
              <p:cNvCxnSpPr/>
              <p:nvPr/>
            </p:nvCxnSpPr>
            <p:spPr>
              <a:xfrm flipV="1">
                <a:off x="4278960" y="4235400"/>
                <a:ext cx="95040" cy="896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765" name="Straight Connector 266"/>
              <p:cNvCxnSpPr/>
              <p:nvPr/>
            </p:nvCxnSpPr>
            <p:spPr>
              <a:xfrm flipV="1">
                <a:off x="4281840" y="408600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66" name="Straight Connector 267"/>
              <p:cNvCxnSpPr/>
              <p:nvPr/>
            </p:nvCxnSpPr>
            <p:spPr>
              <a:xfrm flipV="1">
                <a:off x="4373640" y="399384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67" name="Straight Connector 268"/>
              <p:cNvCxnSpPr/>
              <p:nvPr/>
            </p:nvCxnSpPr>
            <p:spPr>
              <a:xfrm flipV="1">
                <a:off x="4278960" y="3997080"/>
                <a:ext cx="95040" cy="892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68" name="Straight Connector 269"/>
              <p:cNvCxnSpPr/>
              <p:nvPr/>
            </p:nvCxnSpPr>
            <p:spPr>
              <a:xfrm flipH="1">
                <a:off x="4281840" y="4228920"/>
                <a:ext cx="921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769" name="Cube 241"/>
            <p:cNvSpPr/>
            <p:nvPr/>
          </p:nvSpPr>
          <p:spPr>
            <a:xfrm>
              <a:off x="4115880" y="33469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70" name="Cube 242"/>
            <p:cNvSpPr/>
            <p:nvPr/>
          </p:nvSpPr>
          <p:spPr>
            <a:xfrm>
              <a:off x="3417840" y="322812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71" name="Cube 243"/>
            <p:cNvSpPr/>
            <p:nvPr/>
          </p:nvSpPr>
          <p:spPr>
            <a:xfrm>
              <a:off x="4126680" y="266112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772" name="Group 244"/>
            <p:cNvGrpSpPr/>
            <p:nvPr/>
          </p:nvGrpSpPr>
          <p:grpSpPr>
            <a:xfrm>
              <a:off x="5060160" y="3199320"/>
              <a:ext cx="453960" cy="289800"/>
              <a:chOff x="5060160" y="3199320"/>
              <a:chExt cx="453960" cy="289800"/>
            </a:xfrm>
          </p:grpSpPr>
          <p:sp>
            <p:nvSpPr>
              <p:cNvPr id="773" name="Cube 256"/>
              <p:cNvSpPr/>
              <p:nvPr/>
            </p:nvSpPr>
            <p:spPr>
              <a:xfrm>
                <a:off x="5060160" y="31993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774" name="Rectangle 257"/>
              <p:cNvSpPr/>
              <p:nvPr/>
            </p:nvSpPr>
            <p:spPr>
              <a:xfrm>
                <a:off x="5410440" y="320472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775" name="Straight Connector 258"/>
              <p:cNvCxnSpPr/>
              <p:nvPr/>
            </p:nvCxnSpPr>
            <p:spPr>
              <a:xfrm>
                <a:off x="5492160" y="322380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76" name="Straight Connector 259"/>
              <p:cNvCxnSpPr/>
              <p:nvPr/>
            </p:nvCxnSpPr>
            <p:spPr>
              <a:xfrm>
                <a:off x="5407920" y="330948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77" name="Straight Connector 260"/>
              <p:cNvCxnSpPr/>
              <p:nvPr/>
            </p:nvCxnSpPr>
            <p:spPr>
              <a:xfrm>
                <a:off x="5168160" y="33055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78" name="Straight Connector 261"/>
              <p:cNvCxnSpPr/>
              <p:nvPr/>
            </p:nvCxnSpPr>
            <p:spPr>
              <a:xfrm>
                <a:off x="5253480" y="3223800"/>
                <a:ext cx="239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79" name="Straight Connector 262"/>
              <p:cNvCxnSpPr/>
              <p:nvPr/>
            </p:nvCxnSpPr>
            <p:spPr>
              <a:xfrm flipV="1">
                <a:off x="5168160" y="321588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80" name="Straight Connector 263"/>
              <p:cNvCxnSpPr/>
              <p:nvPr/>
            </p:nvCxnSpPr>
            <p:spPr>
              <a:xfrm>
                <a:off x="5412960" y="338436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781" name="Group 245"/>
            <p:cNvGrpSpPr/>
            <p:nvPr/>
          </p:nvGrpSpPr>
          <p:grpSpPr>
            <a:xfrm>
              <a:off x="4086360" y="2322360"/>
              <a:ext cx="289800" cy="453960"/>
              <a:chOff x="4086360" y="2322360"/>
              <a:chExt cx="289800" cy="453960"/>
            </a:xfrm>
          </p:grpSpPr>
          <p:sp>
            <p:nvSpPr>
              <p:cNvPr id="782" name="Cube 248"/>
              <p:cNvSpPr/>
              <p:nvPr/>
            </p:nvSpPr>
            <p:spPr>
              <a:xfrm flipH="1" rot="5400000">
                <a:off x="4003920" y="240444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783" name="Rectangle 249"/>
              <p:cNvSpPr/>
              <p:nvPr/>
            </p:nvSpPr>
            <p:spPr>
              <a:xfrm flipH="1" rot="5400000">
                <a:off x="4197240" y="225324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784" name="Straight Connector 250"/>
              <p:cNvCxnSpPr/>
              <p:nvPr/>
            </p:nvCxnSpPr>
            <p:spPr>
              <a:xfrm flipH="1">
                <a:off x="4191840" y="234432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85" name="Straight Connector 251"/>
              <p:cNvCxnSpPr/>
              <p:nvPr/>
            </p:nvCxnSpPr>
            <p:spPr>
              <a:xfrm flipH="1">
                <a:off x="4106160" y="2428560"/>
                <a:ext cx="1609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86" name="Straight Connector 252"/>
              <p:cNvCxnSpPr/>
              <p:nvPr/>
            </p:nvCxnSpPr>
            <p:spPr>
              <a:xfrm flipV="1">
                <a:off x="4270320" y="243000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87" name="Straight Connector 253"/>
              <p:cNvCxnSpPr/>
              <p:nvPr/>
            </p:nvCxnSpPr>
            <p:spPr>
              <a:xfrm flipV="1">
                <a:off x="4352040" y="234432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88" name="Straight Connector 254"/>
              <p:cNvCxnSpPr/>
              <p:nvPr/>
            </p:nvCxnSpPr>
            <p:spPr>
              <a:xfrm flipV="1">
                <a:off x="4265640" y="257868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789" name="Straight Connector 255"/>
              <p:cNvCxnSpPr/>
              <p:nvPr/>
            </p:nvCxnSpPr>
            <p:spPr>
              <a:xfrm flipV="1">
                <a:off x="4191840" y="234576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790" name="Rectangle 246"/>
            <p:cNvSpPr/>
            <p:nvPr/>
          </p:nvSpPr>
          <p:spPr>
            <a:xfrm>
              <a:off x="4159080" y="2344320"/>
              <a:ext cx="45360" cy="78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791" name="Rectangle 247"/>
            <p:cNvSpPr/>
            <p:nvPr/>
          </p:nvSpPr>
          <p:spPr>
            <a:xfrm>
              <a:off x="4284360" y="4229280"/>
              <a:ext cx="116280" cy="142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792" name="Can 123"/>
          <p:cNvSpPr/>
          <p:nvPr/>
        </p:nvSpPr>
        <p:spPr>
          <a:xfrm>
            <a:off x="3971160" y="3486600"/>
            <a:ext cx="334800" cy="29484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3" name="Can 122"/>
          <p:cNvSpPr/>
          <p:nvPr/>
        </p:nvSpPr>
        <p:spPr>
          <a:xfrm>
            <a:off x="3887640" y="3445200"/>
            <a:ext cx="501840" cy="222840"/>
          </a:xfrm>
          <a:prstGeom prst="can">
            <a:avLst>
              <a:gd name="adj" fmla="val 50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0800" bIns="108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4" name="Can 121"/>
          <p:cNvSpPr/>
          <p:nvPr/>
        </p:nvSpPr>
        <p:spPr>
          <a:xfrm>
            <a:off x="3971160" y="2913480"/>
            <a:ext cx="334800" cy="59868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chemeClr val="lt1"/>
                </a:solidFill>
                <a:latin typeface="Calibri"/>
              </a:rPr>
              <a:t>JB</a:t>
            </a:r>
            <a:endParaRPr b="0" lang="id-ID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5" name="Arc 278"/>
          <p:cNvSpPr/>
          <p:nvPr/>
        </p:nvSpPr>
        <p:spPr>
          <a:xfrm>
            <a:off x="3331080" y="2619720"/>
            <a:ext cx="1905480" cy="1599840"/>
          </a:xfrm>
          <a:prstGeom prst="arc">
            <a:avLst>
              <a:gd name="adj1" fmla="val 16130306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6" name="Arc 279"/>
          <p:cNvSpPr/>
          <p:nvPr/>
        </p:nvSpPr>
        <p:spPr>
          <a:xfrm flipH="1">
            <a:off x="3316680" y="2613240"/>
            <a:ext cx="1905480" cy="1599840"/>
          </a:xfrm>
          <a:prstGeom prst="arc">
            <a:avLst>
              <a:gd name="adj1" fmla="val 16994111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7" name="Arc 280"/>
          <p:cNvSpPr/>
          <p:nvPr/>
        </p:nvSpPr>
        <p:spPr>
          <a:xfrm flipV="1">
            <a:off x="3324960" y="2571840"/>
            <a:ext cx="1905480" cy="1599840"/>
          </a:xfrm>
          <a:prstGeom prst="arc">
            <a:avLst>
              <a:gd name="adj1" fmla="val 16232788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" name="Arc 281"/>
          <p:cNvSpPr/>
          <p:nvPr/>
        </p:nvSpPr>
        <p:spPr>
          <a:xfrm flipH="1" flipV="1">
            <a:off x="3301560" y="2557800"/>
            <a:ext cx="1905480" cy="1599840"/>
          </a:xfrm>
          <a:prstGeom prst="arc">
            <a:avLst>
              <a:gd name="adj1" fmla="val 16881051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9" name="Arc 282"/>
          <p:cNvSpPr/>
          <p:nvPr/>
        </p:nvSpPr>
        <p:spPr>
          <a:xfrm flipH="1">
            <a:off x="3263760" y="2568240"/>
            <a:ext cx="1905480" cy="1599840"/>
          </a:xfrm>
          <a:prstGeom prst="arc">
            <a:avLst>
              <a:gd name="adj1" fmla="val 16710563"/>
              <a:gd name="adj2" fmla="val 2134636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0" name="Arc 283"/>
          <p:cNvSpPr/>
          <p:nvPr/>
        </p:nvSpPr>
        <p:spPr>
          <a:xfrm>
            <a:off x="3324960" y="2550600"/>
            <a:ext cx="1905480" cy="1599840"/>
          </a:xfrm>
          <a:prstGeom prst="arc">
            <a:avLst>
              <a:gd name="adj1" fmla="val 16130306"/>
              <a:gd name="adj2" fmla="val 21461223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1" name="Arc 284"/>
          <p:cNvSpPr/>
          <p:nvPr/>
        </p:nvSpPr>
        <p:spPr>
          <a:xfrm flipV="1">
            <a:off x="3320280" y="2508840"/>
            <a:ext cx="1905480" cy="1599840"/>
          </a:xfrm>
          <a:prstGeom prst="arc">
            <a:avLst>
              <a:gd name="adj1" fmla="val 16232788"/>
              <a:gd name="adj2" fmla="val 20915503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2" name="Arc 285"/>
          <p:cNvSpPr/>
          <p:nvPr/>
        </p:nvSpPr>
        <p:spPr>
          <a:xfrm flipH="1" flipV="1">
            <a:off x="3240360" y="2559600"/>
            <a:ext cx="1905480" cy="1599840"/>
          </a:xfrm>
          <a:prstGeom prst="arc">
            <a:avLst>
              <a:gd name="adj1" fmla="val 16677792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3" name="Arc 287"/>
          <p:cNvSpPr/>
          <p:nvPr/>
        </p:nvSpPr>
        <p:spPr>
          <a:xfrm flipH="1" flipV="1">
            <a:off x="3968640" y="3843000"/>
            <a:ext cx="388080" cy="255960"/>
          </a:xfrm>
          <a:prstGeom prst="arc">
            <a:avLst>
              <a:gd name="adj1" fmla="val 17863299"/>
              <a:gd name="adj2" fmla="val 208241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4" name="Arc 288"/>
          <p:cNvSpPr/>
          <p:nvPr/>
        </p:nvSpPr>
        <p:spPr>
          <a:xfrm flipH="1" flipV="1">
            <a:off x="4176000" y="2777760"/>
            <a:ext cx="2268000" cy="1599840"/>
          </a:xfrm>
          <a:prstGeom prst="arc">
            <a:avLst>
              <a:gd name="adj1" fmla="val 13433582"/>
              <a:gd name="adj2" fmla="val 2100102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5" name="Freeform 289"/>
          <p:cNvSpPr/>
          <p:nvPr/>
        </p:nvSpPr>
        <p:spPr>
          <a:xfrm>
            <a:off x="3967200" y="3755520"/>
            <a:ext cx="119520" cy="262080"/>
          </a:xfrm>
          <a:custGeom>
            <a:avLst/>
            <a:gdLst>
              <a:gd name="textAreaLeft" fmla="*/ 0 w 119520"/>
              <a:gd name="textAreaRight" fmla="*/ 119880 w 119520"/>
              <a:gd name="textAreaTop" fmla="*/ 0 h 262080"/>
              <a:gd name="textAreaBottom" fmla="*/ 262440 h 262080"/>
            </a:gdLst>
            <a:ahLst/>
            <a:rect l="textAreaLeft" t="textAreaTop" r="textAreaRight" b="textAreaBottom"/>
            <a:pathLst>
              <a:path w="119728" h="262393">
                <a:moveTo>
                  <a:pt x="16361" y="262393"/>
                </a:moveTo>
                <a:cubicBezTo>
                  <a:pt x="3771" y="240527"/>
                  <a:pt x="-8818" y="218661"/>
                  <a:pt x="8410" y="174929"/>
                </a:cubicBezTo>
                <a:cubicBezTo>
                  <a:pt x="25638" y="131197"/>
                  <a:pt x="72683" y="65598"/>
                  <a:pt x="119728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6" name="Cube 447"/>
          <p:cNvSpPr/>
          <p:nvPr/>
        </p:nvSpPr>
        <p:spPr>
          <a:xfrm>
            <a:off x="259920" y="330444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7" name="Rectangle 448"/>
          <p:cNvSpPr/>
          <p:nvPr/>
        </p:nvSpPr>
        <p:spPr>
          <a:xfrm>
            <a:off x="280800" y="34642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8" name="Rectangle 449"/>
          <p:cNvSpPr/>
          <p:nvPr/>
        </p:nvSpPr>
        <p:spPr>
          <a:xfrm>
            <a:off x="282600" y="35359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9" name="Cube 450"/>
          <p:cNvSpPr/>
          <p:nvPr/>
        </p:nvSpPr>
        <p:spPr>
          <a:xfrm>
            <a:off x="288360" y="4549320"/>
            <a:ext cx="2034000" cy="295560"/>
          </a:xfrm>
          <a:prstGeom prst="cube">
            <a:avLst>
              <a:gd name="adj" fmla="val 14713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OTB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0" name="Rectangle 451"/>
          <p:cNvSpPr/>
          <p:nvPr/>
        </p:nvSpPr>
        <p:spPr>
          <a:xfrm>
            <a:off x="362520" y="4664880"/>
            <a:ext cx="100800" cy="10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1" name="Rectangle 452"/>
          <p:cNvSpPr/>
          <p:nvPr/>
        </p:nvSpPr>
        <p:spPr>
          <a:xfrm>
            <a:off x="487440" y="4664880"/>
            <a:ext cx="100800" cy="10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2" name="Rectangle 453"/>
          <p:cNvSpPr/>
          <p:nvPr/>
        </p:nvSpPr>
        <p:spPr>
          <a:xfrm>
            <a:off x="612720" y="4667400"/>
            <a:ext cx="100800" cy="10800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3" name="Cube 456"/>
          <p:cNvSpPr/>
          <p:nvPr/>
        </p:nvSpPr>
        <p:spPr>
          <a:xfrm>
            <a:off x="707040" y="330696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4" name="Rectangle 457"/>
          <p:cNvSpPr/>
          <p:nvPr/>
        </p:nvSpPr>
        <p:spPr>
          <a:xfrm>
            <a:off x="728280" y="346716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5" name="Rectangle 458"/>
          <p:cNvSpPr/>
          <p:nvPr/>
        </p:nvSpPr>
        <p:spPr>
          <a:xfrm>
            <a:off x="730080" y="353880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6" name="Cube 459"/>
          <p:cNvSpPr/>
          <p:nvPr/>
        </p:nvSpPr>
        <p:spPr>
          <a:xfrm>
            <a:off x="1144080" y="3304440"/>
            <a:ext cx="542880" cy="301320"/>
          </a:xfrm>
          <a:prstGeom prst="cube">
            <a:avLst>
              <a:gd name="adj" fmla="val 45689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7" name="Rectangle 460"/>
          <p:cNvSpPr/>
          <p:nvPr/>
        </p:nvSpPr>
        <p:spPr>
          <a:xfrm>
            <a:off x="1164960" y="346428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8" name="Rectangle 461"/>
          <p:cNvSpPr/>
          <p:nvPr/>
        </p:nvSpPr>
        <p:spPr>
          <a:xfrm>
            <a:off x="1166760" y="3535920"/>
            <a:ext cx="69480" cy="5436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720" bIns="9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9" name="Oval 462"/>
          <p:cNvSpPr/>
          <p:nvPr/>
        </p:nvSpPr>
        <p:spPr>
          <a:xfrm>
            <a:off x="272160" y="15516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0" name="Freeform 25"/>
          <p:cNvSpPr/>
          <p:nvPr/>
        </p:nvSpPr>
        <p:spPr>
          <a:xfrm>
            <a:off x="166320" y="3566160"/>
            <a:ext cx="404280" cy="1149120"/>
          </a:xfrm>
          <a:custGeom>
            <a:avLst/>
            <a:gdLst>
              <a:gd name="textAreaLeft" fmla="*/ 0 w 404280"/>
              <a:gd name="textAreaRight" fmla="*/ 404640 w 404280"/>
              <a:gd name="textAreaTop" fmla="*/ 0 h 1149120"/>
              <a:gd name="textAreaBottom" fmla="*/ 1149480 h 1149120"/>
            </a:gdLst>
            <a:ahLst/>
            <a:rect l="textAreaLeft" t="textAreaTop" r="textAreaRight" b="textAreaBottom"/>
            <a:pathLst>
              <a:path w="404733" h="1149531">
                <a:moveTo>
                  <a:pt x="147306" y="0"/>
                </a:moveTo>
                <a:cubicBezTo>
                  <a:pt x="286643" y="127362"/>
                  <a:pt x="425980" y="254725"/>
                  <a:pt x="402031" y="418011"/>
                </a:cubicBezTo>
                <a:cubicBezTo>
                  <a:pt x="378082" y="581297"/>
                  <a:pt x="30828" y="857794"/>
                  <a:pt x="3614" y="979714"/>
                </a:cubicBezTo>
                <a:cubicBezTo>
                  <a:pt x="-23600" y="1101634"/>
                  <a:pt x="107573" y="1125582"/>
                  <a:pt x="238746" y="1149531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1" name="Freeform 27"/>
          <p:cNvSpPr/>
          <p:nvPr/>
        </p:nvSpPr>
        <p:spPr>
          <a:xfrm>
            <a:off x="277920" y="3572640"/>
            <a:ext cx="604440" cy="1142640"/>
          </a:xfrm>
          <a:custGeom>
            <a:avLst/>
            <a:gdLst>
              <a:gd name="textAreaLeft" fmla="*/ 0 w 604440"/>
              <a:gd name="textAreaRight" fmla="*/ 604800 w 604440"/>
              <a:gd name="textAreaTop" fmla="*/ 0 h 1142640"/>
              <a:gd name="textAreaBottom" fmla="*/ 1143000 h 1142640"/>
            </a:gdLst>
            <a:ahLst/>
            <a:rect l="textAreaLeft" t="textAreaTop" r="textAreaRight" b="textAreaBottom"/>
            <a:pathLst>
              <a:path w="604873" h="1143000">
                <a:moveTo>
                  <a:pt x="492875" y="0"/>
                </a:moveTo>
                <a:cubicBezTo>
                  <a:pt x="572340" y="0"/>
                  <a:pt x="651806" y="0"/>
                  <a:pt x="571252" y="150223"/>
                </a:cubicBezTo>
                <a:cubicBezTo>
                  <a:pt x="490698" y="300446"/>
                  <a:pt x="59623" y="735875"/>
                  <a:pt x="9549" y="901338"/>
                </a:cubicBezTo>
                <a:cubicBezTo>
                  <a:pt x="-40525" y="1066801"/>
                  <a:pt x="115140" y="1104900"/>
                  <a:pt x="270806" y="1143000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2" name="Freeform 28"/>
          <p:cNvSpPr/>
          <p:nvPr/>
        </p:nvSpPr>
        <p:spPr>
          <a:xfrm>
            <a:off x="387360" y="3559680"/>
            <a:ext cx="820440" cy="1155600"/>
          </a:xfrm>
          <a:custGeom>
            <a:avLst/>
            <a:gdLst>
              <a:gd name="textAreaLeft" fmla="*/ 0 w 820440"/>
              <a:gd name="textAreaRight" fmla="*/ 820800 w 820440"/>
              <a:gd name="textAreaTop" fmla="*/ 0 h 1155600"/>
              <a:gd name="textAreaBottom" fmla="*/ 1155960 h 1155600"/>
            </a:gdLst>
            <a:ahLst/>
            <a:rect l="textAreaLeft" t="textAreaTop" r="textAreaRight" b="textAreaBottom"/>
            <a:pathLst>
              <a:path w="820890" h="1156062">
                <a:moveTo>
                  <a:pt x="820890" y="0"/>
                </a:moveTo>
                <a:cubicBezTo>
                  <a:pt x="467104" y="328204"/>
                  <a:pt x="113319" y="656408"/>
                  <a:pt x="24056" y="849085"/>
                </a:cubicBezTo>
                <a:cubicBezTo>
                  <a:pt x="-65207" y="1041762"/>
                  <a:pt x="110053" y="1098912"/>
                  <a:pt x="285313" y="1156062"/>
                </a:cubicBezTo>
              </a:path>
            </a:pathLst>
          </a:cu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3" name="TextBox 513"/>
          <p:cNvSpPr/>
          <p:nvPr/>
        </p:nvSpPr>
        <p:spPr>
          <a:xfrm>
            <a:off x="6095880" y="1668600"/>
            <a:ext cx="504324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Hubungkan OTB (</a:t>
            </a:r>
            <a:r>
              <a:rPr b="0" i="1" lang="id-ID" sz="1600" spc="-1" strike="noStrike">
                <a:solidFill>
                  <a:srgbClr val="000000"/>
                </a:solidFill>
                <a:latin typeface="Calibri"/>
              </a:rPr>
              <a:t>optical termination box)</a:t>
            </a: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 dengan JB </a:t>
            </a:r>
            <a:r>
              <a:rPr b="0" i="1" lang="id-ID" sz="1600" spc="-1" strike="noStrike">
                <a:solidFill>
                  <a:srgbClr val="000000"/>
                </a:solidFill>
                <a:latin typeface="Calibri"/>
              </a:rPr>
              <a:t>(Joint Box/Joint Closure)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Untuk menghubungkan OTB dan JB dapat dilakukan dengan terminasi pada ujung kabel fiber optic dari JB dan disambungkan pada adapter yang terdapat di OTB 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Freeform 555"/>
          <p:cNvSpPr/>
          <p:nvPr/>
        </p:nvSpPr>
        <p:spPr>
          <a:xfrm>
            <a:off x="6462000" y="3683160"/>
            <a:ext cx="332640" cy="203400"/>
          </a:xfrm>
          <a:custGeom>
            <a:avLst/>
            <a:gdLst>
              <a:gd name="textAreaLeft" fmla="*/ 0 w 332640"/>
              <a:gd name="textAreaRight" fmla="*/ 333000 w 332640"/>
              <a:gd name="textAreaTop" fmla="*/ 0 h 203400"/>
              <a:gd name="textAreaBottom" fmla="*/ 203760 h 203400"/>
            </a:gdLst>
            <a:ahLst/>
            <a:rect l="textAreaLeft" t="textAreaTop" r="textAreaRight" b="textAreaBottom"/>
            <a:pathLst>
              <a:path w="332857" h="203761">
                <a:moveTo>
                  <a:pt x="332857" y="202774"/>
                </a:moveTo>
                <a:cubicBezTo>
                  <a:pt x="311176" y="204687"/>
                  <a:pt x="289496" y="206600"/>
                  <a:pt x="256338" y="179819"/>
                </a:cubicBezTo>
                <a:cubicBezTo>
                  <a:pt x="223180" y="153038"/>
                  <a:pt x="176631" y="72055"/>
                  <a:pt x="133908" y="42085"/>
                </a:cubicBezTo>
                <a:cubicBezTo>
                  <a:pt x="91185" y="12115"/>
                  <a:pt x="45592" y="6057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5" name="Rectangle 556"/>
          <p:cNvSpPr/>
          <p:nvPr/>
        </p:nvSpPr>
        <p:spPr>
          <a:xfrm>
            <a:off x="7445520" y="3822120"/>
            <a:ext cx="275400" cy="1425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6" name="Rectangle 557"/>
          <p:cNvSpPr/>
          <p:nvPr/>
        </p:nvSpPr>
        <p:spPr>
          <a:xfrm>
            <a:off x="7016400" y="3822840"/>
            <a:ext cx="275400" cy="14256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7" name="Rectangle 558"/>
          <p:cNvSpPr/>
          <p:nvPr/>
        </p:nvSpPr>
        <p:spPr>
          <a:xfrm>
            <a:off x="7201800" y="3805200"/>
            <a:ext cx="328680" cy="171720"/>
          </a:xfrm>
          <a:prstGeom prst="rect">
            <a:avLst/>
          </a:prstGeom>
          <a:solidFill>
            <a:srgbClr val="0070c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828" name="Picture 559" descr=""/>
          <p:cNvPicPr/>
          <p:nvPr/>
        </p:nvPicPr>
        <p:blipFill>
          <a:blip r:embed="rId1"/>
          <a:srcRect l="11387" t="17202" r="0" b="36766"/>
          <a:stretch/>
        </p:blipFill>
        <p:spPr>
          <a:xfrm rot="21136800">
            <a:off x="9137520" y="4215960"/>
            <a:ext cx="1052640" cy="546480"/>
          </a:xfrm>
          <a:prstGeom prst="rect">
            <a:avLst/>
          </a:prstGeom>
          <a:ln w="0">
            <a:noFill/>
          </a:ln>
        </p:spPr>
      </p:pic>
      <p:pic>
        <p:nvPicPr>
          <p:cNvPr id="829" name="Picture 560" descr=""/>
          <p:cNvPicPr/>
          <p:nvPr/>
        </p:nvPicPr>
        <p:blipFill>
          <a:blip r:embed="rId2"/>
          <a:srcRect l="41876" t="68327" r="0" b="0"/>
          <a:stretch/>
        </p:blipFill>
        <p:spPr>
          <a:xfrm rot="20677800">
            <a:off x="8169840" y="4403880"/>
            <a:ext cx="819000" cy="365400"/>
          </a:xfrm>
          <a:prstGeom prst="rect">
            <a:avLst/>
          </a:prstGeom>
          <a:ln w="0">
            <a:noFill/>
          </a:ln>
        </p:spPr>
      </p:pic>
      <p:pic>
        <p:nvPicPr>
          <p:cNvPr id="830" name="Picture 561" descr=""/>
          <p:cNvPicPr/>
          <p:nvPr/>
        </p:nvPicPr>
        <p:blipFill>
          <a:blip r:embed="rId3"/>
          <a:srcRect l="19352" t="16078" r="16717" b="17218"/>
          <a:stretch/>
        </p:blipFill>
        <p:spPr>
          <a:xfrm rot="406800">
            <a:off x="7237800" y="4429080"/>
            <a:ext cx="453240" cy="421200"/>
          </a:xfrm>
          <a:prstGeom prst="rect">
            <a:avLst/>
          </a:prstGeom>
          <a:ln w="0">
            <a:noFill/>
          </a:ln>
        </p:spPr>
      </p:pic>
      <p:sp>
        <p:nvSpPr>
          <p:cNvPr id="831" name="Rectangle 562"/>
          <p:cNvSpPr/>
          <p:nvPr/>
        </p:nvSpPr>
        <p:spPr>
          <a:xfrm>
            <a:off x="7304400" y="3675240"/>
            <a:ext cx="123120" cy="5004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2" name="Rectangle 563"/>
          <p:cNvSpPr/>
          <p:nvPr/>
        </p:nvSpPr>
        <p:spPr>
          <a:xfrm>
            <a:off x="7417800" y="4102200"/>
            <a:ext cx="1491120" cy="7344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8800" bIns="288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3" name="Trapezoid 564"/>
          <p:cNvSpPr/>
          <p:nvPr/>
        </p:nvSpPr>
        <p:spPr>
          <a:xfrm rot="16200000">
            <a:off x="6858360" y="3778200"/>
            <a:ext cx="89640" cy="230400"/>
          </a:xfrm>
          <a:prstGeom prst="trapezoid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4" name="Freeform 565"/>
          <p:cNvSpPr/>
          <p:nvPr/>
        </p:nvSpPr>
        <p:spPr>
          <a:xfrm>
            <a:off x="7908120" y="3893400"/>
            <a:ext cx="493920" cy="142560"/>
          </a:xfrm>
          <a:custGeom>
            <a:avLst/>
            <a:gdLst>
              <a:gd name="textAreaLeft" fmla="*/ 0 w 493920"/>
              <a:gd name="textAreaRight" fmla="*/ 494280 w 493920"/>
              <a:gd name="textAreaTop" fmla="*/ 0 h 142560"/>
              <a:gd name="textAreaBottom" fmla="*/ 142920 h 142560"/>
            </a:gdLst>
            <a:ahLst/>
            <a:rect l="textAreaLeft" t="textAreaTop" r="textAreaRight" b="textAreaBottom"/>
            <a:pathLst>
              <a:path w="332857" h="203761">
                <a:moveTo>
                  <a:pt x="332857" y="202774"/>
                </a:moveTo>
                <a:cubicBezTo>
                  <a:pt x="311176" y="204687"/>
                  <a:pt x="289496" y="206600"/>
                  <a:pt x="256338" y="179819"/>
                </a:cubicBezTo>
                <a:cubicBezTo>
                  <a:pt x="223180" y="153038"/>
                  <a:pt x="176631" y="72055"/>
                  <a:pt x="133908" y="42085"/>
                </a:cubicBezTo>
                <a:cubicBezTo>
                  <a:pt x="91185" y="12115"/>
                  <a:pt x="45592" y="6057"/>
                  <a:pt x="0" y="0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5" name="Trapezoid 566"/>
          <p:cNvSpPr/>
          <p:nvPr/>
        </p:nvSpPr>
        <p:spPr>
          <a:xfrm flipH="1" rot="5400000">
            <a:off x="7788960" y="3782880"/>
            <a:ext cx="89640" cy="230400"/>
          </a:xfrm>
          <a:prstGeom prst="trapezoid">
            <a:avLst>
              <a:gd name="adj" fmla="val 25000"/>
            </a:avLst>
          </a:prstGeom>
          <a:solidFill>
            <a:schemeClr val="bg1">
              <a:lumMod val="85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6" name="TextBox 567"/>
          <p:cNvSpPr/>
          <p:nvPr/>
        </p:nvSpPr>
        <p:spPr>
          <a:xfrm>
            <a:off x="6569640" y="3600360"/>
            <a:ext cx="7430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Dari 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37" name="Straight Arrow Connector 568"/>
          <p:cNvCxnSpPr/>
          <p:nvPr/>
        </p:nvCxnSpPr>
        <p:spPr>
          <a:xfrm flipH="1">
            <a:off x="7360200" y="3890880"/>
            <a:ext cx="114840" cy="5947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838" name="Straight Arrow Connector 569"/>
          <p:cNvCxnSpPr/>
          <p:nvPr/>
        </p:nvCxnSpPr>
        <p:spPr>
          <a:xfrm>
            <a:off x="7875000" y="3899160"/>
            <a:ext cx="607320" cy="6242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839" name="Straight Arrow Connector 570"/>
          <p:cNvCxnSpPr/>
          <p:nvPr/>
        </p:nvCxnSpPr>
        <p:spPr>
          <a:xfrm>
            <a:off x="7879320" y="3901320"/>
            <a:ext cx="1574280" cy="5331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840" name="TextBox 571"/>
          <p:cNvSpPr/>
          <p:nvPr/>
        </p:nvSpPr>
        <p:spPr>
          <a:xfrm>
            <a:off x="7491240" y="3593160"/>
            <a:ext cx="7430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Ke JB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Freeform 572"/>
          <p:cNvSpPr/>
          <p:nvPr/>
        </p:nvSpPr>
        <p:spPr>
          <a:xfrm flipV="1">
            <a:off x="8393040" y="3989520"/>
            <a:ext cx="336600" cy="45360"/>
          </a:xfrm>
          <a:custGeom>
            <a:avLst/>
            <a:gdLst>
              <a:gd name="textAreaLeft" fmla="*/ 0 w 336600"/>
              <a:gd name="textAreaRight" fmla="*/ 336960 w 336600"/>
              <a:gd name="textAreaTop" fmla="*/ 360 h 45360"/>
              <a:gd name="textAreaBottom" fmla="*/ 46080 h 45360"/>
            </a:gdLst>
            <a:ahLst/>
            <a:rect l="textAreaLeft" t="textAreaTop" r="textAreaRight" b="textAreaBottom"/>
            <a:pathLst>
              <a:path w="332857" h="203761">
                <a:moveTo>
                  <a:pt x="332857" y="202774"/>
                </a:moveTo>
                <a:cubicBezTo>
                  <a:pt x="311176" y="204687"/>
                  <a:pt x="289496" y="206600"/>
                  <a:pt x="256338" y="179819"/>
                </a:cubicBezTo>
                <a:cubicBezTo>
                  <a:pt x="223180" y="153038"/>
                  <a:pt x="176631" y="72055"/>
                  <a:pt x="133908" y="42085"/>
                </a:cubicBezTo>
                <a:cubicBezTo>
                  <a:pt x="91185" y="12115"/>
                  <a:pt x="45592" y="6057"/>
                  <a:pt x="0" y="0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720" bIns="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2" name="Arc 573"/>
          <p:cNvSpPr/>
          <p:nvPr/>
        </p:nvSpPr>
        <p:spPr>
          <a:xfrm flipV="1">
            <a:off x="7768800" y="2402640"/>
            <a:ext cx="2171160" cy="1587240"/>
          </a:xfrm>
          <a:prstGeom prst="arc">
            <a:avLst>
              <a:gd name="adj1" fmla="val 15623807"/>
              <a:gd name="adj2" fmla="val 19125465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43" name="Picture 574" descr=""/>
          <p:cNvPicPr/>
          <p:nvPr/>
        </p:nvPicPr>
        <p:blipFill>
          <a:blip r:embed="rId4"/>
          <a:stretch/>
        </p:blipFill>
        <p:spPr>
          <a:xfrm>
            <a:off x="6471000" y="4249800"/>
            <a:ext cx="569880" cy="569880"/>
          </a:xfrm>
          <a:prstGeom prst="rect">
            <a:avLst/>
          </a:prstGeom>
          <a:ln w="0">
            <a:noFill/>
          </a:ln>
        </p:spPr>
      </p:pic>
      <p:cxnSp>
        <p:nvCxnSpPr>
          <p:cNvPr id="844" name="Straight Arrow Connector 575"/>
          <p:cNvCxnSpPr>
            <a:stCxn id="833" idx="0"/>
            <a:endCxn id="843" idx="0"/>
          </p:cNvCxnSpPr>
          <p:nvPr/>
        </p:nvCxnSpPr>
        <p:spPr>
          <a:xfrm flipH="1">
            <a:off x="6755760" y="3893400"/>
            <a:ext cx="32760" cy="3567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845" name="TextBox 576"/>
          <p:cNvSpPr/>
          <p:nvPr/>
        </p:nvSpPr>
        <p:spPr>
          <a:xfrm>
            <a:off x="7164720" y="4827240"/>
            <a:ext cx="707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Adapter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TextBox 577"/>
          <p:cNvSpPr/>
          <p:nvPr/>
        </p:nvSpPr>
        <p:spPr>
          <a:xfrm>
            <a:off x="8143200" y="4820400"/>
            <a:ext cx="9550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Fast Conn**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TextBox 578"/>
          <p:cNvSpPr/>
          <p:nvPr/>
        </p:nvSpPr>
        <p:spPr>
          <a:xfrm>
            <a:off x="9098280" y="4817880"/>
            <a:ext cx="794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Pigtail*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48" name="Straight Arrow Connector 579"/>
          <p:cNvCxnSpPr/>
          <p:nvPr/>
        </p:nvCxnSpPr>
        <p:spPr>
          <a:xfrm flipV="1">
            <a:off x="8859600" y="3488760"/>
            <a:ext cx="570240" cy="5000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849" name="TextBox 580"/>
          <p:cNvSpPr/>
          <p:nvPr/>
        </p:nvSpPr>
        <p:spPr>
          <a:xfrm>
            <a:off x="8900640" y="3235320"/>
            <a:ext cx="1552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6 Core Ke JB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50" name="Straight Arrow Connector 581"/>
          <p:cNvCxnSpPr>
            <a:stCxn id="841" idx="3"/>
          </p:cNvCxnSpPr>
          <p:nvPr/>
        </p:nvCxnSpPr>
        <p:spPr>
          <a:xfrm flipH="1" flipV="1">
            <a:off x="8391960" y="3280320"/>
            <a:ext cx="1440" cy="755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851" name="TextBox 582"/>
          <p:cNvSpPr/>
          <p:nvPr/>
        </p:nvSpPr>
        <p:spPr>
          <a:xfrm>
            <a:off x="7857720" y="2997720"/>
            <a:ext cx="14122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Terminasi Kabel FO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TextBox 583"/>
          <p:cNvSpPr/>
          <p:nvPr/>
        </p:nvSpPr>
        <p:spPr>
          <a:xfrm>
            <a:off x="6323400" y="4824360"/>
            <a:ext cx="890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Patch Cord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Rectangle 84"/>
          <p:cNvSpPr/>
          <p:nvPr/>
        </p:nvSpPr>
        <p:spPr>
          <a:xfrm>
            <a:off x="7250400" y="3494520"/>
            <a:ext cx="1771920" cy="7682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3" name="TextBox 585"/>
          <p:cNvSpPr/>
          <p:nvPr/>
        </p:nvSpPr>
        <p:spPr>
          <a:xfrm>
            <a:off x="7111080" y="5265360"/>
            <a:ext cx="20638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OTB(Optical Termination Box)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TextBox 586"/>
          <p:cNvSpPr/>
          <p:nvPr/>
        </p:nvSpPr>
        <p:spPr>
          <a:xfrm>
            <a:off x="6095880" y="5635080"/>
            <a:ext cx="571464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Terminasi kabel FO dapat dilakukan dengan 2 cara yaitu menyambungkan kabel FO dan pigtail* menggunakan fusion splicer dan dengan cara manual menggunakan fast connector**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Cara terminasi sudah dijelaskan pada slide sebelumnya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TextBox 587"/>
          <p:cNvSpPr/>
          <p:nvPr/>
        </p:nvSpPr>
        <p:spPr>
          <a:xfrm>
            <a:off x="72000" y="5023800"/>
            <a:ext cx="3262320" cy="81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id-ID" sz="1600" spc="-1" strike="noStrike">
                <a:solidFill>
                  <a:srgbClr val="000000"/>
                </a:solidFill>
                <a:latin typeface="Calibri"/>
              </a:rPr>
              <a:t>*)Terminasi kabel fo adalah proses pemasangann konektor pada kabel fiber optic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Can 542"/>
          <p:cNvSpPr/>
          <p:nvPr/>
        </p:nvSpPr>
        <p:spPr>
          <a:xfrm>
            <a:off x="10744920" y="5740920"/>
            <a:ext cx="362880" cy="433800"/>
          </a:xfrm>
          <a:prstGeom prst="can">
            <a:avLst>
              <a:gd name="adj" fmla="val 41767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7" name="Can 541"/>
          <p:cNvSpPr/>
          <p:nvPr/>
        </p:nvSpPr>
        <p:spPr>
          <a:xfrm>
            <a:off x="7959240" y="5744880"/>
            <a:ext cx="362880" cy="433800"/>
          </a:xfrm>
          <a:prstGeom prst="can">
            <a:avLst>
              <a:gd name="adj" fmla="val 41767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8" name="Freeform 39"/>
          <p:cNvSpPr/>
          <p:nvPr/>
        </p:nvSpPr>
        <p:spPr>
          <a:xfrm>
            <a:off x="8008920" y="4238640"/>
            <a:ext cx="423360" cy="757080"/>
          </a:xfrm>
          <a:custGeom>
            <a:avLst/>
            <a:gdLst>
              <a:gd name="textAreaLeft" fmla="*/ 0 w 423360"/>
              <a:gd name="textAreaRight" fmla="*/ 423720 w 423360"/>
              <a:gd name="textAreaTop" fmla="*/ 0 h 757080"/>
              <a:gd name="textAreaBottom" fmla="*/ 757440 h 757080"/>
            </a:gdLst>
            <a:ahLst/>
            <a:rect l="textAreaLeft" t="textAreaTop" r="textAreaRight" b="textAreaBottom"/>
            <a:pathLst>
              <a:path w="423745" h="757492">
                <a:moveTo>
                  <a:pt x="61231" y="757492"/>
                </a:moveTo>
                <a:cubicBezTo>
                  <a:pt x="14790" y="525736"/>
                  <a:pt x="-31651" y="293980"/>
                  <a:pt x="28768" y="167731"/>
                </a:cubicBezTo>
                <a:cubicBezTo>
                  <a:pt x="89187" y="41482"/>
                  <a:pt x="256466" y="20741"/>
                  <a:pt x="423745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9" name="Freeform 524"/>
          <p:cNvSpPr/>
          <p:nvPr/>
        </p:nvSpPr>
        <p:spPr>
          <a:xfrm flipH="1">
            <a:off x="10717560" y="4250520"/>
            <a:ext cx="423360" cy="757080"/>
          </a:xfrm>
          <a:custGeom>
            <a:avLst/>
            <a:gdLst>
              <a:gd name="textAreaLeft" fmla="*/ 360 w 423360"/>
              <a:gd name="textAreaRight" fmla="*/ 424080 w 423360"/>
              <a:gd name="textAreaTop" fmla="*/ 0 h 757080"/>
              <a:gd name="textAreaBottom" fmla="*/ 757440 h 757080"/>
            </a:gdLst>
            <a:ahLst/>
            <a:rect l="textAreaLeft" t="textAreaTop" r="textAreaRight" b="textAreaBottom"/>
            <a:pathLst>
              <a:path w="423745" h="757492">
                <a:moveTo>
                  <a:pt x="61231" y="757492"/>
                </a:moveTo>
                <a:cubicBezTo>
                  <a:pt x="14790" y="525736"/>
                  <a:pt x="-31651" y="293980"/>
                  <a:pt x="28768" y="167731"/>
                </a:cubicBezTo>
                <a:cubicBezTo>
                  <a:pt x="89187" y="41482"/>
                  <a:pt x="256466" y="20741"/>
                  <a:pt x="423745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0" name="Can 448"/>
          <p:cNvSpPr/>
          <p:nvPr/>
        </p:nvSpPr>
        <p:spPr>
          <a:xfrm>
            <a:off x="6604200" y="5926680"/>
            <a:ext cx="187560" cy="78552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1" name="Can 447"/>
          <p:cNvSpPr/>
          <p:nvPr/>
        </p:nvSpPr>
        <p:spPr>
          <a:xfrm>
            <a:off x="6163920" y="5932080"/>
            <a:ext cx="187560" cy="78552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2" name="Can 363"/>
          <p:cNvSpPr/>
          <p:nvPr/>
        </p:nvSpPr>
        <p:spPr>
          <a:xfrm>
            <a:off x="6131880" y="5533200"/>
            <a:ext cx="675720" cy="486000"/>
          </a:xfrm>
          <a:prstGeom prst="can">
            <a:avLst>
              <a:gd name="adj" fmla="val 36247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3" name="Arc 299"/>
          <p:cNvSpPr/>
          <p:nvPr/>
        </p:nvSpPr>
        <p:spPr>
          <a:xfrm flipV="1">
            <a:off x="-1368000" y="2559600"/>
            <a:ext cx="2171160" cy="1587240"/>
          </a:xfrm>
          <a:prstGeom prst="arc">
            <a:avLst>
              <a:gd name="adj1" fmla="val 19631228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Panduan.....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865" name="Group 236"/>
          <p:cNvGrpSpPr/>
          <p:nvPr/>
        </p:nvGrpSpPr>
        <p:grpSpPr>
          <a:xfrm>
            <a:off x="3078000" y="1974240"/>
            <a:ext cx="2434320" cy="4260960"/>
            <a:chOff x="3078000" y="1974240"/>
            <a:chExt cx="2434320" cy="4260960"/>
          </a:xfrm>
        </p:grpSpPr>
        <p:grpSp>
          <p:nvGrpSpPr>
            <p:cNvPr id="866" name="Group 182"/>
            <p:cNvGrpSpPr/>
            <p:nvPr/>
          </p:nvGrpSpPr>
          <p:grpSpPr>
            <a:xfrm>
              <a:off x="3078000" y="3156840"/>
              <a:ext cx="453960" cy="289800"/>
              <a:chOff x="3078000" y="3156840"/>
              <a:chExt cx="453960" cy="289800"/>
            </a:xfrm>
          </p:grpSpPr>
          <p:sp>
            <p:nvSpPr>
              <p:cNvPr id="867" name="Cube 183"/>
              <p:cNvSpPr/>
              <p:nvPr/>
            </p:nvSpPr>
            <p:spPr>
              <a:xfrm>
                <a:off x="3078000" y="315684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868" name="Straight Connector 184"/>
              <p:cNvCxnSpPr/>
              <p:nvPr/>
            </p:nvCxnSpPr>
            <p:spPr>
              <a:xfrm flipV="1">
                <a:off x="3103200" y="316944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869" name="Straight Connector 185"/>
              <p:cNvCxnSpPr/>
              <p:nvPr/>
            </p:nvCxnSpPr>
            <p:spPr>
              <a:xfrm>
                <a:off x="3103200" y="326088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70" name="Straight Connector 186"/>
              <p:cNvCxnSpPr/>
              <p:nvPr/>
            </p:nvCxnSpPr>
            <p:spPr>
              <a:xfrm>
                <a:off x="3195720" y="316944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71" name="Straight Connector 187"/>
              <p:cNvCxnSpPr/>
              <p:nvPr/>
            </p:nvCxnSpPr>
            <p:spPr>
              <a:xfrm flipV="1">
                <a:off x="3341520" y="316944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72" name="Straight Connector 188"/>
              <p:cNvCxnSpPr/>
              <p:nvPr/>
            </p:nvCxnSpPr>
            <p:spPr>
              <a:xfrm>
                <a:off x="3198600" y="3169440"/>
                <a:ext cx="360" cy="9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873" name="Can 126"/>
            <p:cNvSpPr/>
            <p:nvPr/>
          </p:nvSpPr>
          <p:spPr>
            <a:xfrm>
              <a:off x="4151880" y="1974240"/>
              <a:ext cx="337680" cy="4260960"/>
            </a:xfrm>
            <a:prstGeom prst="can">
              <a:avLst>
                <a:gd name="adj" fmla="val 545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874" name="Group 226"/>
            <p:cNvGrpSpPr/>
            <p:nvPr/>
          </p:nvGrpSpPr>
          <p:grpSpPr>
            <a:xfrm>
              <a:off x="4094640" y="3862080"/>
              <a:ext cx="289800" cy="453960"/>
              <a:chOff x="4094640" y="3862080"/>
              <a:chExt cx="289800" cy="453960"/>
            </a:xfrm>
          </p:grpSpPr>
          <p:sp>
            <p:nvSpPr>
              <p:cNvPr id="875" name="Cube 227"/>
              <p:cNvSpPr/>
              <p:nvPr/>
            </p:nvSpPr>
            <p:spPr>
              <a:xfrm flipV="1" rot="16200000">
                <a:off x="4012560" y="39438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876" name="Straight Connector 228"/>
              <p:cNvCxnSpPr/>
              <p:nvPr/>
            </p:nvCxnSpPr>
            <p:spPr>
              <a:xfrm flipV="1">
                <a:off x="4276800" y="4201920"/>
                <a:ext cx="95040" cy="896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877" name="Straight Connector 229"/>
              <p:cNvCxnSpPr/>
              <p:nvPr/>
            </p:nvCxnSpPr>
            <p:spPr>
              <a:xfrm flipV="1">
                <a:off x="4280040" y="405252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78" name="Straight Connector 230"/>
              <p:cNvCxnSpPr/>
              <p:nvPr/>
            </p:nvCxnSpPr>
            <p:spPr>
              <a:xfrm flipV="1">
                <a:off x="4371480" y="396036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79" name="Straight Connector 231"/>
              <p:cNvCxnSpPr/>
              <p:nvPr/>
            </p:nvCxnSpPr>
            <p:spPr>
              <a:xfrm flipV="1">
                <a:off x="4276800" y="3963600"/>
                <a:ext cx="95040" cy="892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80" name="Straight Connector 232"/>
              <p:cNvCxnSpPr/>
              <p:nvPr/>
            </p:nvCxnSpPr>
            <p:spPr>
              <a:xfrm flipH="1">
                <a:off x="4280040" y="4195440"/>
                <a:ext cx="9180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881" name="Cube 127"/>
            <p:cNvSpPr/>
            <p:nvPr/>
          </p:nvSpPr>
          <p:spPr>
            <a:xfrm>
              <a:off x="4113720" y="331344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82" name="Cube 128"/>
            <p:cNvSpPr/>
            <p:nvPr/>
          </p:nvSpPr>
          <p:spPr>
            <a:xfrm>
              <a:off x="3415680" y="319464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883" name="Cube 129"/>
            <p:cNvSpPr/>
            <p:nvPr/>
          </p:nvSpPr>
          <p:spPr>
            <a:xfrm>
              <a:off x="4124520" y="262764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884" name="Group 207"/>
            <p:cNvGrpSpPr/>
            <p:nvPr/>
          </p:nvGrpSpPr>
          <p:grpSpPr>
            <a:xfrm>
              <a:off x="5058360" y="3166200"/>
              <a:ext cx="453960" cy="289800"/>
              <a:chOff x="5058360" y="3166200"/>
              <a:chExt cx="453960" cy="289800"/>
            </a:xfrm>
          </p:grpSpPr>
          <p:sp>
            <p:nvSpPr>
              <p:cNvPr id="885" name="Cube 208"/>
              <p:cNvSpPr/>
              <p:nvPr/>
            </p:nvSpPr>
            <p:spPr>
              <a:xfrm>
                <a:off x="5058360" y="31662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886" name="Rectangle 209"/>
              <p:cNvSpPr/>
              <p:nvPr/>
            </p:nvSpPr>
            <p:spPr>
              <a:xfrm>
                <a:off x="5408280" y="317124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887" name="Straight Connector 210"/>
              <p:cNvCxnSpPr/>
              <p:nvPr/>
            </p:nvCxnSpPr>
            <p:spPr>
              <a:xfrm>
                <a:off x="5490000" y="319032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88" name="Straight Connector 211"/>
              <p:cNvCxnSpPr/>
              <p:nvPr/>
            </p:nvCxnSpPr>
            <p:spPr>
              <a:xfrm>
                <a:off x="5405760" y="327600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89" name="Straight Connector 212"/>
              <p:cNvCxnSpPr/>
              <p:nvPr/>
            </p:nvCxnSpPr>
            <p:spPr>
              <a:xfrm>
                <a:off x="5166000" y="327204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90" name="Straight Connector 213"/>
              <p:cNvCxnSpPr/>
              <p:nvPr/>
            </p:nvCxnSpPr>
            <p:spPr>
              <a:xfrm>
                <a:off x="5251680" y="31903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91" name="Straight Connector 214"/>
              <p:cNvCxnSpPr/>
              <p:nvPr/>
            </p:nvCxnSpPr>
            <p:spPr>
              <a:xfrm flipV="1">
                <a:off x="5166360" y="3182400"/>
                <a:ext cx="8928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92" name="Straight Connector 215"/>
              <p:cNvCxnSpPr/>
              <p:nvPr/>
            </p:nvCxnSpPr>
            <p:spPr>
              <a:xfrm>
                <a:off x="5410800" y="335088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893" name="Group 233"/>
            <p:cNvGrpSpPr/>
            <p:nvPr/>
          </p:nvGrpSpPr>
          <p:grpSpPr>
            <a:xfrm>
              <a:off x="4084200" y="2288880"/>
              <a:ext cx="289800" cy="453960"/>
              <a:chOff x="4084200" y="2288880"/>
              <a:chExt cx="289800" cy="453960"/>
            </a:xfrm>
          </p:grpSpPr>
          <p:sp>
            <p:nvSpPr>
              <p:cNvPr id="894" name="Cube 218"/>
              <p:cNvSpPr/>
              <p:nvPr/>
            </p:nvSpPr>
            <p:spPr>
              <a:xfrm flipH="1" rot="5400000">
                <a:off x="4001760" y="237096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895" name="Rectangle 219"/>
              <p:cNvSpPr/>
              <p:nvPr/>
            </p:nvSpPr>
            <p:spPr>
              <a:xfrm flipH="1" rot="5400000">
                <a:off x="4195080" y="221976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896" name="Straight Connector 220"/>
              <p:cNvCxnSpPr/>
              <p:nvPr/>
            </p:nvCxnSpPr>
            <p:spPr>
              <a:xfrm flipH="1">
                <a:off x="4189680" y="231084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97" name="Straight Connector 221"/>
              <p:cNvCxnSpPr/>
              <p:nvPr/>
            </p:nvCxnSpPr>
            <p:spPr>
              <a:xfrm flipH="1">
                <a:off x="4104360" y="239508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98" name="Straight Connector 222"/>
              <p:cNvCxnSpPr/>
              <p:nvPr/>
            </p:nvCxnSpPr>
            <p:spPr>
              <a:xfrm flipV="1">
                <a:off x="4268160" y="239652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899" name="Straight Connector 223"/>
              <p:cNvCxnSpPr/>
              <p:nvPr/>
            </p:nvCxnSpPr>
            <p:spPr>
              <a:xfrm flipV="1">
                <a:off x="4349880" y="231084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00" name="Straight Connector 224"/>
              <p:cNvCxnSpPr/>
              <p:nvPr/>
            </p:nvCxnSpPr>
            <p:spPr>
              <a:xfrm flipV="1">
                <a:off x="4263480" y="254520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01" name="Straight Connector 225"/>
              <p:cNvCxnSpPr/>
              <p:nvPr/>
            </p:nvCxnSpPr>
            <p:spPr>
              <a:xfrm flipV="1">
                <a:off x="4189680" y="231228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902" name="Rectangle 234"/>
            <p:cNvSpPr/>
            <p:nvPr/>
          </p:nvSpPr>
          <p:spPr>
            <a:xfrm>
              <a:off x="4156920" y="2311200"/>
              <a:ext cx="45360" cy="78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03" name="Rectangle 235"/>
            <p:cNvSpPr/>
            <p:nvPr/>
          </p:nvSpPr>
          <p:spPr>
            <a:xfrm>
              <a:off x="4282200" y="4195800"/>
              <a:ext cx="116280" cy="142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904" name="Group 237"/>
          <p:cNvGrpSpPr/>
          <p:nvPr/>
        </p:nvGrpSpPr>
        <p:grpSpPr>
          <a:xfrm>
            <a:off x="616320" y="1974240"/>
            <a:ext cx="2434320" cy="4260960"/>
            <a:chOff x="616320" y="1974240"/>
            <a:chExt cx="2434320" cy="4260960"/>
          </a:xfrm>
        </p:grpSpPr>
        <p:grpSp>
          <p:nvGrpSpPr>
            <p:cNvPr id="905" name="Group 238"/>
            <p:cNvGrpSpPr/>
            <p:nvPr/>
          </p:nvGrpSpPr>
          <p:grpSpPr>
            <a:xfrm>
              <a:off x="616320" y="3156840"/>
              <a:ext cx="453960" cy="289800"/>
              <a:chOff x="616320" y="3156840"/>
              <a:chExt cx="453960" cy="289800"/>
            </a:xfrm>
          </p:grpSpPr>
          <p:sp>
            <p:nvSpPr>
              <p:cNvPr id="906" name="Cube 270"/>
              <p:cNvSpPr/>
              <p:nvPr/>
            </p:nvSpPr>
            <p:spPr>
              <a:xfrm>
                <a:off x="616320" y="315684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907" name="Straight Connector 271"/>
              <p:cNvCxnSpPr/>
              <p:nvPr/>
            </p:nvCxnSpPr>
            <p:spPr>
              <a:xfrm flipV="1">
                <a:off x="641520" y="316944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908" name="Straight Connector 272"/>
              <p:cNvCxnSpPr/>
              <p:nvPr/>
            </p:nvCxnSpPr>
            <p:spPr>
              <a:xfrm>
                <a:off x="641520" y="3260880"/>
                <a:ext cx="239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09" name="Straight Connector 273"/>
              <p:cNvCxnSpPr/>
              <p:nvPr/>
            </p:nvCxnSpPr>
            <p:spPr>
              <a:xfrm>
                <a:off x="734040" y="316944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10" name="Straight Connector 274"/>
              <p:cNvCxnSpPr/>
              <p:nvPr/>
            </p:nvCxnSpPr>
            <p:spPr>
              <a:xfrm flipV="1">
                <a:off x="880200" y="3169440"/>
                <a:ext cx="8928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11" name="Straight Connector 275"/>
              <p:cNvCxnSpPr/>
              <p:nvPr/>
            </p:nvCxnSpPr>
            <p:spPr>
              <a:xfrm>
                <a:off x="737280" y="3169440"/>
                <a:ext cx="360" cy="9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912" name="Can 239"/>
            <p:cNvSpPr/>
            <p:nvPr/>
          </p:nvSpPr>
          <p:spPr>
            <a:xfrm>
              <a:off x="1690200" y="1974240"/>
              <a:ext cx="337680" cy="4260960"/>
            </a:xfrm>
            <a:prstGeom prst="can">
              <a:avLst>
                <a:gd name="adj" fmla="val 545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913" name="Group 240"/>
            <p:cNvGrpSpPr/>
            <p:nvPr/>
          </p:nvGrpSpPr>
          <p:grpSpPr>
            <a:xfrm>
              <a:off x="1632960" y="3862080"/>
              <a:ext cx="289800" cy="453960"/>
              <a:chOff x="1632960" y="3862080"/>
              <a:chExt cx="289800" cy="453960"/>
            </a:xfrm>
          </p:grpSpPr>
          <p:sp>
            <p:nvSpPr>
              <p:cNvPr id="914" name="Cube 264"/>
              <p:cNvSpPr/>
              <p:nvPr/>
            </p:nvSpPr>
            <p:spPr>
              <a:xfrm flipV="1" rot="16200000">
                <a:off x="1550880" y="39438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915" name="Straight Connector 265"/>
              <p:cNvCxnSpPr/>
              <p:nvPr/>
            </p:nvCxnSpPr>
            <p:spPr>
              <a:xfrm flipV="1">
                <a:off x="1815120" y="4201920"/>
                <a:ext cx="95040" cy="896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916" name="Straight Connector 266"/>
              <p:cNvCxnSpPr/>
              <p:nvPr/>
            </p:nvCxnSpPr>
            <p:spPr>
              <a:xfrm flipV="1">
                <a:off x="1818360" y="405252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17" name="Straight Connector 267"/>
              <p:cNvCxnSpPr/>
              <p:nvPr/>
            </p:nvCxnSpPr>
            <p:spPr>
              <a:xfrm flipV="1">
                <a:off x="1909800" y="396036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18" name="Straight Connector 268"/>
              <p:cNvCxnSpPr/>
              <p:nvPr/>
            </p:nvCxnSpPr>
            <p:spPr>
              <a:xfrm flipV="1">
                <a:off x="1815120" y="3963600"/>
                <a:ext cx="95040" cy="892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19" name="Straight Connector 269"/>
              <p:cNvCxnSpPr/>
              <p:nvPr/>
            </p:nvCxnSpPr>
            <p:spPr>
              <a:xfrm flipH="1">
                <a:off x="1818360" y="4195440"/>
                <a:ext cx="9180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920" name="Cube 241"/>
            <p:cNvSpPr/>
            <p:nvPr/>
          </p:nvSpPr>
          <p:spPr>
            <a:xfrm>
              <a:off x="1652040" y="331344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21" name="Cube 242"/>
            <p:cNvSpPr/>
            <p:nvPr/>
          </p:nvSpPr>
          <p:spPr>
            <a:xfrm>
              <a:off x="954000" y="319464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22" name="Cube 243"/>
            <p:cNvSpPr/>
            <p:nvPr/>
          </p:nvSpPr>
          <p:spPr>
            <a:xfrm>
              <a:off x="1663200" y="262764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923" name="Group 244"/>
            <p:cNvGrpSpPr/>
            <p:nvPr/>
          </p:nvGrpSpPr>
          <p:grpSpPr>
            <a:xfrm>
              <a:off x="2596680" y="3166200"/>
              <a:ext cx="453960" cy="289800"/>
              <a:chOff x="2596680" y="3166200"/>
              <a:chExt cx="453960" cy="289800"/>
            </a:xfrm>
          </p:grpSpPr>
          <p:sp>
            <p:nvSpPr>
              <p:cNvPr id="924" name="Cube 256"/>
              <p:cNvSpPr/>
              <p:nvPr/>
            </p:nvSpPr>
            <p:spPr>
              <a:xfrm>
                <a:off x="2596680" y="31662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925" name="Rectangle 257"/>
              <p:cNvSpPr/>
              <p:nvPr/>
            </p:nvSpPr>
            <p:spPr>
              <a:xfrm>
                <a:off x="2946600" y="317124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926" name="Straight Connector 258"/>
              <p:cNvCxnSpPr/>
              <p:nvPr/>
            </p:nvCxnSpPr>
            <p:spPr>
              <a:xfrm>
                <a:off x="3028320" y="319032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27" name="Straight Connector 259"/>
              <p:cNvCxnSpPr/>
              <p:nvPr/>
            </p:nvCxnSpPr>
            <p:spPr>
              <a:xfrm>
                <a:off x="2944080" y="327600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28" name="Straight Connector 260"/>
              <p:cNvCxnSpPr/>
              <p:nvPr/>
            </p:nvCxnSpPr>
            <p:spPr>
              <a:xfrm>
                <a:off x="2704320" y="327204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29" name="Straight Connector 261"/>
              <p:cNvCxnSpPr/>
              <p:nvPr/>
            </p:nvCxnSpPr>
            <p:spPr>
              <a:xfrm>
                <a:off x="2790000" y="319032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30" name="Straight Connector 262"/>
              <p:cNvCxnSpPr/>
              <p:nvPr/>
            </p:nvCxnSpPr>
            <p:spPr>
              <a:xfrm flipV="1">
                <a:off x="2704680" y="3182400"/>
                <a:ext cx="8964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31" name="Straight Connector 263"/>
              <p:cNvCxnSpPr/>
              <p:nvPr/>
            </p:nvCxnSpPr>
            <p:spPr>
              <a:xfrm>
                <a:off x="2949120" y="335088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932" name="Group 245"/>
            <p:cNvGrpSpPr/>
            <p:nvPr/>
          </p:nvGrpSpPr>
          <p:grpSpPr>
            <a:xfrm>
              <a:off x="1622520" y="2288880"/>
              <a:ext cx="289800" cy="453960"/>
              <a:chOff x="1622520" y="2288880"/>
              <a:chExt cx="289800" cy="453960"/>
            </a:xfrm>
          </p:grpSpPr>
          <p:sp>
            <p:nvSpPr>
              <p:cNvPr id="933" name="Cube 248"/>
              <p:cNvSpPr/>
              <p:nvPr/>
            </p:nvSpPr>
            <p:spPr>
              <a:xfrm flipH="1" rot="5400000">
                <a:off x="1540080" y="237096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934" name="Rectangle 249"/>
              <p:cNvSpPr/>
              <p:nvPr/>
            </p:nvSpPr>
            <p:spPr>
              <a:xfrm flipH="1" rot="5400000">
                <a:off x="1733400" y="221976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935" name="Straight Connector 250"/>
              <p:cNvCxnSpPr/>
              <p:nvPr/>
            </p:nvCxnSpPr>
            <p:spPr>
              <a:xfrm flipH="1">
                <a:off x="1728000" y="2310840"/>
                <a:ext cx="1609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36" name="Straight Connector 251"/>
              <p:cNvCxnSpPr/>
              <p:nvPr/>
            </p:nvCxnSpPr>
            <p:spPr>
              <a:xfrm flipH="1">
                <a:off x="1642680" y="239508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37" name="Straight Connector 252"/>
              <p:cNvCxnSpPr/>
              <p:nvPr/>
            </p:nvCxnSpPr>
            <p:spPr>
              <a:xfrm flipV="1">
                <a:off x="1806840" y="239652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38" name="Straight Connector 253"/>
              <p:cNvCxnSpPr/>
              <p:nvPr/>
            </p:nvCxnSpPr>
            <p:spPr>
              <a:xfrm flipV="1">
                <a:off x="1888560" y="231084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39" name="Straight Connector 254"/>
              <p:cNvCxnSpPr/>
              <p:nvPr/>
            </p:nvCxnSpPr>
            <p:spPr>
              <a:xfrm flipV="1">
                <a:off x="1801800" y="254520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940" name="Straight Connector 255"/>
              <p:cNvCxnSpPr/>
              <p:nvPr/>
            </p:nvCxnSpPr>
            <p:spPr>
              <a:xfrm flipV="1">
                <a:off x="1728000" y="231228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941" name="Rectangle 246"/>
            <p:cNvSpPr/>
            <p:nvPr/>
          </p:nvSpPr>
          <p:spPr>
            <a:xfrm>
              <a:off x="1695240" y="2311200"/>
              <a:ext cx="45360" cy="78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942" name="Rectangle 247"/>
            <p:cNvSpPr/>
            <p:nvPr/>
          </p:nvSpPr>
          <p:spPr>
            <a:xfrm>
              <a:off x="1820520" y="4195800"/>
              <a:ext cx="116280" cy="142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943" name="Can 123"/>
          <p:cNvSpPr/>
          <p:nvPr/>
        </p:nvSpPr>
        <p:spPr>
          <a:xfrm>
            <a:off x="1507680" y="3453120"/>
            <a:ext cx="334800" cy="29484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44" name="Can 122"/>
          <p:cNvSpPr/>
          <p:nvPr/>
        </p:nvSpPr>
        <p:spPr>
          <a:xfrm>
            <a:off x="1424160" y="3411720"/>
            <a:ext cx="501840" cy="222840"/>
          </a:xfrm>
          <a:prstGeom prst="can">
            <a:avLst>
              <a:gd name="adj" fmla="val 50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0800" bIns="108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45" name="Can 121"/>
          <p:cNvSpPr/>
          <p:nvPr/>
        </p:nvSpPr>
        <p:spPr>
          <a:xfrm>
            <a:off x="1507680" y="2880000"/>
            <a:ext cx="334800" cy="598680"/>
          </a:xfrm>
          <a:prstGeom prst="can">
            <a:avLst>
              <a:gd name="adj" fmla="val 2500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chemeClr val="lt1"/>
                </a:solidFill>
                <a:latin typeface="Calibri"/>
              </a:rPr>
              <a:t>JB</a:t>
            </a:r>
            <a:endParaRPr b="0" lang="id-ID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6" name="Arc 278"/>
          <p:cNvSpPr/>
          <p:nvPr/>
        </p:nvSpPr>
        <p:spPr>
          <a:xfrm>
            <a:off x="867600" y="2586240"/>
            <a:ext cx="1905480" cy="1599840"/>
          </a:xfrm>
          <a:prstGeom prst="arc">
            <a:avLst>
              <a:gd name="adj1" fmla="val 16130306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7" name="Arc 279"/>
          <p:cNvSpPr/>
          <p:nvPr/>
        </p:nvSpPr>
        <p:spPr>
          <a:xfrm flipH="1">
            <a:off x="853200" y="2579760"/>
            <a:ext cx="1905480" cy="1599840"/>
          </a:xfrm>
          <a:prstGeom prst="arc">
            <a:avLst>
              <a:gd name="adj1" fmla="val 16994111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8" name="Arc 280"/>
          <p:cNvSpPr/>
          <p:nvPr/>
        </p:nvSpPr>
        <p:spPr>
          <a:xfrm flipV="1">
            <a:off x="861480" y="2538360"/>
            <a:ext cx="1905480" cy="1599840"/>
          </a:xfrm>
          <a:prstGeom prst="arc">
            <a:avLst>
              <a:gd name="adj1" fmla="val 16232788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9" name="Arc 281"/>
          <p:cNvSpPr/>
          <p:nvPr/>
        </p:nvSpPr>
        <p:spPr>
          <a:xfrm flipH="1" flipV="1">
            <a:off x="837720" y="2524680"/>
            <a:ext cx="1905480" cy="1599840"/>
          </a:xfrm>
          <a:prstGeom prst="arc">
            <a:avLst>
              <a:gd name="adj1" fmla="val 16881051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0" name="Arc 282"/>
          <p:cNvSpPr/>
          <p:nvPr/>
        </p:nvSpPr>
        <p:spPr>
          <a:xfrm flipH="1">
            <a:off x="799920" y="2534760"/>
            <a:ext cx="1905480" cy="1599840"/>
          </a:xfrm>
          <a:prstGeom prst="arc">
            <a:avLst>
              <a:gd name="adj1" fmla="val 16710563"/>
              <a:gd name="adj2" fmla="val 2134636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1" name="Arc 283"/>
          <p:cNvSpPr/>
          <p:nvPr/>
        </p:nvSpPr>
        <p:spPr>
          <a:xfrm>
            <a:off x="861480" y="2517120"/>
            <a:ext cx="1905480" cy="1599840"/>
          </a:xfrm>
          <a:prstGeom prst="arc">
            <a:avLst>
              <a:gd name="adj1" fmla="val 16130306"/>
              <a:gd name="adj2" fmla="val 21461223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2" name="Arc 284"/>
          <p:cNvSpPr/>
          <p:nvPr/>
        </p:nvSpPr>
        <p:spPr>
          <a:xfrm flipV="1">
            <a:off x="856440" y="2475360"/>
            <a:ext cx="1905480" cy="1599840"/>
          </a:xfrm>
          <a:prstGeom prst="arc">
            <a:avLst>
              <a:gd name="adj1" fmla="val 16232788"/>
              <a:gd name="adj2" fmla="val 20915503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3" name="Arc 285"/>
          <p:cNvSpPr/>
          <p:nvPr/>
        </p:nvSpPr>
        <p:spPr>
          <a:xfrm flipH="1" flipV="1">
            <a:off x="776520" y="2526120"/>
            <a:ext cx="1905480" cy="1599840"/>
          </a:xfrm>
          <a:prstGeom prst="arc">
            <a:avLst>
              <a:gd name="adj1" fmla="val 16677792"/>
              <a:gd name="adj2" fmla="val 21169858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4" name="Arc 287"/>
          <p:cNvSpPr/>
          <p:nvPr/>
        </p:nvSpPr>
        <p:spPr>
          <a:xfrm flipH="1" flipV="1">
            <a:off x="1505160" y="3809520"/>
            <a:ext cx="388080" cy="255960"/>
          </a:xfrm>
          <a:prstGeom prst="arc">
            <a:avLst>
              <a:gd name="adj1" fmla="val 17863299"/>
              <a:gd name="adj2" fmla="val 208241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5" name="Arc 288"/>
          <p:cNvSpPr/>
          <p:nvPr/>
        </p:nvSpPr>
        <p:spPr>
          <a:xfrm flipH="1" flipV="1">
            <a:off x="1606680" y="2744280"/>
            <a:ext cx="1770120" cy="1599840"/>
          </a:xfrm>
          <a:prstGeom prst="arc">
            <a:avLst>
              <a:gd name="adj1" fmla="val 10501458"/>
              <a:gd name="adj2" fmla="val 2100102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6" name="Freeform 289"/>
          <p:cNvSpPr/>
          <p:nvPr/>
        </p:nvSpPr>
        <p:spPr>
          <a:xfrm>
            <a:off x="1503720" y="3722040"/>
            <a:ext cx="119520" cy="262080"/>
          </a:xfrm>
          <a:custGeom>
            <a:avLst/>
            <a:gdLst>
              <a:gd name="textAreaLeft" fmla="*/ 0 w 119520"/>
              <a:gd name="textAreaRight" fmla="*/ 119880 w 119520"/>
              <a:gd name="textAreaTop" fmla="*/ 0 h 262080"/>
              <a:gd name="textAreaBottom" fmla="*/ 262440 h 262080"/>
            </a:gdLst>
            <a:ahLst/>
            <a:rect l="textAreaLeft" t="textAreaTop" r="textAreaRight" b="textAreaBottom"/>
            <a:pathLst>
              <a:path w="119728" h="262393">
                <a:moveTo>
                  <a:pt x="16361" y="262393"/>
                </a:moveTo>
                <a:cubicBezTo>
                  <a:pt x="3771" y="240527"/>
                  <a:pt x="-8818" y="218661"/>
                  <a:pt x="8410" y="174929"/>
                </a:cubicBezTo>
                <a:cubicBezTo>
                  <a:pt x="25638" y="131197"/>
                  <a:pt x="72683" y="65598"/>
                  <a:pt x="119728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57" name="Arc 290"/>
          <p:cNvSpPr/>
          <p:nvPr/>
        </p:nvSpPr>
        <p:spPr>
          <a:xfrm flipH="1">
            <a:off x="3334680" y="2534760"/>
            <a:ext cx="1905480" cy="1599840"/>
          </a:xfrm>
          <a:prstGeom prst="arc">
            <a:avLst>
              <a:gd name="adj1" fmla="val 17075072"/>
              <a:gd name="adj2" fmla="val 2134636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8" name="Arc 291"/>
          <p:cNvSpPr/>
          <p:nvPr/>
        </p:nvSpPr>
        <p:spPr>
          <a:xfrm>
            <a:off x="3328560" y="2548440"/>
            <a:ext cx="1905480" cy="1599840"/>
          </a:xfrm>
          <a:prstGeom prst="arc">
            <a:avLst>
              <a:gd name="adj1" fmla="val 16130306"/>
              <a:gd name="adj2" fmla="val 213108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9" name="Arc 292"/>
          <p:cNvSpPr/>
          <p:nvPr/>
        </p:nvSpPr>
        <p:spPr>
          <a:xfrm flipV="1">
            <a:off x="3344400" y="2547720"/>
            <a:ext cx="1905480" cy="1599840"/>
          </a:xfrm>
          <a:prstGeom prst="arc">
            <a:avLst>
              <a:gd name="adj1" fmla="val 16132331"/>
              <a:gd name="adj2" fmla="val 2119999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0" name="Arc 293"/>
          <p:cNvSpPr/>
          <p:nvPr/>
        </p:nvSpPr>
        <p:spPr>
          <a:xfrm flipH="1" flipV="1">
            <a:off x="3353040" y="2468160"/>
            <a:ext cx="1860840" cy="1682640"/>
          </a:xfrm>
          <a:prstGeom prst="arc">
            <a:avLst>
              <a:gd name="adj1" fmla="val 16992328"/>
              <a:gd name="adj2" fmla="val 2112181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1" name="Arc 294"/>
          <p:cNvSpPr/>
          <p:nvPr/>
        </p:nvSpPr>
        <p:spPr>
          <a:xfrm flipH="1">
            <a:off x="3334680" y="2601360"/>
            <a:ext cx="1905480" cy="1542600"/>
          </a:xfrm>
          <a:prstGeom prst="arc">
            <a:avLst>
              <a:gd name="adj1" fmla="val 17075072"/>
              <a:gd name="adj2" fmla="val 2118219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2" name="Arc 295"/>
          <p:cNvSpPr/>
          <p:nvPr/>
        </p:nvSpPr>
        <p:spPr>
          <a:xfrm>
            <a:off x="3328560" y="2615760"/>
            <a:ext cx="1905480" cy="1599840"/>
          </a:xfrm>
          <a:prstGeom prst="arc">
            <a:avLst>
              <a:gd name="adj1" fmla="val 16130306"/>
              <a:gd name="adj2" fmla="val 2103190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3" name="Arc 296"/>
          <p:cNvSpPr/>
          <p:nvPr/>
        </p:nvSpPr>
        <p:spPr>
          <a:xfrm flipV="1">
            <a:off x="3391920" y="2754000"/>
            <a:ext cx="1906920" cy="1314360"/>
          </a:xfrm>
          <a:prstGeom prst="arc">
            <a:avLst>
              <a:gd name="adj1" fmla="val 15869361"/>
              <a:gd name="adj2" fmla="val 21443200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4" name="Arc 297"/>
          <p:cNvSpPr/>
          <p:nvPr/>
        </p:nvSpPr>
        <p:spPr>
          <a:xfrm flipH="1" flipV="1">
            <a:off x="3968280" y="3788280"/>
            <a:ext cx="388080" cy="255960"/>
          </a:xfrm>
          <a:prstGeom prst="arc">
            <a:avLst>
              <a:gd name="adj1" fmla="val 17863299"/>
              <a:gd name="adj2" fmla="val 208241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5" name="Freeform 298"/>
          <p:cNvSpPr/>
          <p:nvPr/>
        </p:nvSpPr>
        <p:spPr>
          <a:xfrm>
            <a:off x="3958920" y="3634920"/>
            <a:ext cx="171360" cy="334440"/>
          </a:xfrm>
          <a:custGeom>
            <a:avLst/>
            <a:gdLst>
              <a:gd name="textAreaLeft" fmla="*/ 0 w 171360"/>
              <a:gd name="textAreaRight" fmla="*/ 171720 w 171360"/>
              <a:gd name="textAreaTop" fmla="*/ 0 h 334440"/>
              <a:gd name="textAreaBottom" fmla="*/ 334800 h 334440"/>
            </a:gdLst>
            <a:ahLst/>
            <a:rect l="textAreaLeft" t="textAreaTop" r="textAreaRight" b="textAreaBottom"/>
            <a:pathLst>
              <a:path w="119728" h="262393">
                <a:moveTo>
                  <a:pt x="16361" y="262393"/>
                </a:moveTo>
                <a:cubicBezTo>
                  <a:pt x="3771" y="240527"/>
                  <a:pt x="-8818" y="218661"/>
                  <a:pt x="8410" y="174929"/>
                </a:cubicBezTo>
                <a:cubicBezTo>
                  <a:pt x="25638" y="131197"/>
                  <a:pt x="72683" y="65598"/>
                  <a:pt x="119728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6" name="Cube 134"/>
          <p:cNvSpPr/>
          <p:nvPr/>
        </p:nvSpPr>
        <p:spPr>
          <a:xfrm>
            <a:off x="3880800" y="3015000"/>
            <a:ext cx="577800" cy="634680"/>
          </a:xfrm>
          <a:prstGeom prst="cube">
            <a:avLst>
              <a:gd name="adj" fmla="val 1566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7" name="Freeform 5"/>
          <p:cNvSpPr/>
          <p:nvPr/>
        </p:nvSpPr>
        <p:spPr>
          <a:xfrm>
            <a:off x="4185000" y="2408760"/>
            <a:ext cx="1962000" cy="1853280"/>
          </a:xfrm>
          <a:custGeom>
            <a:avLst/>
            <a:gdLst>
              <a:gd name="textAreaLeft" fmla="*/ 0 w 1962000"/>
              <a:gd name="textAreaRight" fmla="*/ 1962360 w 1962000"/>
              <a:gd name="textAreaTop" fmla="*/ 0 h 1853280"/>
              <a:gd name="textAreaBottom" fmla="*/ 1853640 h 1853280"/>
            </a:gdLst>
            <a:ahLst/>
            <a:rect l="textAreaLeft" t="textAreaTop" r="textAreaRight" b="textAreaBottom"/>
            <a:pathLst>
              <a:path w="1926771" h="1853472">
                <a:moveTo>
                  <a:pt x="0" y="1240971"/>
                </a:moveTo>
                <a:cubicBezTo>
                  <a:pt x="278492" y="1605642"/>
                  <a:pt x="556985" y="1970314"/>
                  <a:pt x="816428" y="1817914"/>
                </a:cubicBezTo>
                <a:cubicBezTo>
                  <a:pt x="1075871" y="1665514"/>
                  <a:pt x="1371600" y="629557"/>
                  <a:pt x="1556657" y="326571"/>
                </a:cubicBezTo>
                <a:cubicBezTo>
                  <a:pt x="1741714" y="23585"/>
                  <a:pt x="1834242" y="11792"/>
                  <a:pt x="1926771" y="0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8" name="Freeform 6"/>
          <p:cNvSpPr/>
          <p:nvPr/>
        </p:nvSpPr>
        <p:spPr>
          <a:xfrm>
            <a:off x="4173840" y="2953080"/>
            <a:ext cx="1937160" cy="1585800"/>
          </a:xfrm>
          <a:custGeom>
            <a:avLst/>
            <a:gdLst>
              <a:gd name="textAreaLeft" fmla="*/ 0 w 1937160"/>
              <a:gd name="textAreaRight" fmla="*/ 1937520 w 1937160"/>
              <a:gd name="textAreaTop" fmla="*/ 0 h 1585800"/>
              <a:gd name="textAreaBottom" fmla="*/ 1586160 h 1585800"/>
            </a:gdLst>
            <a:ahLst/>
            <a:rect l="textAreaLeft" t="textAreaTop" r="textAreaRight" b="textAreaBottom"/>
            <a:pathLst>
              <a:path w="1937657" h="1586303">
                <a:moveTo>
                  <a:pt x="0" y="707678"/>
                </a:moveTo>
                <a:cubicBezTo>
                  <a:pt x="188685" y="1180299"/>
                  <a:pt x="377371" y="1652921"/>
                  <a:pt x="642257" y="1578535"/>
                </a:cubicBezTo>
                <a:cubicBezTo>
                  <a:pt x="907143" y="1504149"/>
                  <a:pt x="1373414" y="524435"/>
                  <a:pt x="1589314" y="261364"/>
                </a:cubicBezTo>
                <a:cubicBezTo>
                  <a:pt x="1805214" y="-1708"/>
                  <a:pt x="1871435" y="-801"/>
                  <a:pt x="1937657" y="106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9" name="Freeform 7"/>
          <p:cNvSpPr/>
          <p:nvPr/>
        </p:nvSpPr>
        <p:spPr>
          <a:xfrm>
            <a:off x="4152240" y="3382200"/>
            <a:ext cx="1959120" cy="1236960"/>
          </a:xfrm>
          <a:custGeom>
            <a:avLst/>
            <a:gdLst>
              <a:gd name="textAreaLeft" fmla="*/ 0 w 1959120"/>
              <a:gd name="textAreaRight" fmla="*/ 1959480 w 1959120"/>
              <a:gd name="textAreaTop" fmla="*/ 0 h 1236960"/>
              <a:gd name="textAreaBottom" fmla="*/ 1237320 h 1236960"/>
            </a:gdLst>
            <a:ahLst/>
            <a:rect l="textAreaLeft" t="textAreaTop" r="textAreaRight" b="textAreaBottom"/>
            <a:pathLst>
              <a:path w="1959428" h="1237318">
                <a:moveTo>
                  <a:pt x="0" y="256918"/>
                </a:moveTo>
                <a:cubicBezTo>
                  <a:pt x="257628" y="757661"/>
                  <a:pt x="515257" y="1258404"/>
                  <a:pt x="794657" y="1236633"/>
                </a:cubicBezTo>
                <a:cubicBezTo>
                  <a:pt x="1074057" y="1214862"/>
                  <a:pt x="1482272" y="320419"/>
                  <a:pt x="1676400" y="126290"/>
                </a:cubicBezTo>
                <a:cubicBezTo>
                  <a:pt x="1870528" y="-67839"/>
                  <a:pt x="1914978" y="2011"/>
                  <a:pt x="1959428" y="71861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0" name="Oval 347"/>
          <p:cNvSpPr/>
          <p:nvPr/>
        </p:nvSpPr>
        <p:spPr>
          <a:xfrm>
            <a:off x="272160" y="15516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1" name="Can 2"/>
          <p:cNvSpPr/>
          <p:nvPr/>
        </p:nvSpPr>
        <p:spPr>
          <a:xfrm>
            <a:off x="5956920" y="5346360"/>
            <a:ext cx="1025640" cy="486000"/>
          </a:xfrm>
          <a:prstGeom prst="can">
            <a:avLst>
              <a:gd name="adj" fmla="val 4765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2" name="Can 348"/>
          <p:cNvSpPr/>
          <p:nvPr/>
        </p:nvSpPr>
        <p:spPr>
          <a:xfrm>
            <a:off x="6066720" y="5046840"/>
            <a:ext cx="806040" cy="486000"/>
          </a:xfrm>
          <a:prstGeom prst="can">
            <a:avLst>
              <a:gd name="adj" fmla="val 36247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3" name="Can 12"/>
          <p:cNvSpPr/>
          <p:nvPr/>
        </p:nvSpPr>
        <p:spPr>
          <a:xfrm>
            <a:off x="6172920" y="4989600"/>
            <a:ext cx="187560" cy="180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8160" bIns="3816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4" name="Can 449"/>
          <p:cNvSpPr/>
          <p:nvPr/>
        </p:nvSpPr>
        <p:spPr>
          <a:xfrm>
            <a:off x="6612840" y="4989240"/>
            <a:ext cx="187560" cy="180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8160" bIns="3816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5" name="Can 13"/>
          <p:cNvSpPr/>
          <p:nvPr/>
        </p:nvSpPr>
        <p:spPr>
          <a:xfrm>
            <a:off x="6211440" y="4799520"/>
            <a:ext cx="111600" cy="243000"/>
          </a:xfrm>
          <a:prstGeom prst="can">
            <a:avLst>
              <a:gd name="adj" fmla="val 3571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6" name="Can 450"/>
          <p:cNvSpPr/>
          <p:nvPr/>
        </p:nvSpPr>
        <p:spPr>
          <a:xfrm>
            <a:off x="6651000" y="4794840"/>
            <a:ext cx="111600" cy="243000"/>
          </a:xfrm>
          <a:prstGeom prst="can">
            <a:avLst>
              <a:gd name="adj" fmla="val 3571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7" name="Cube 451"/>
          <p:cNvSpPr/>
          <p:nvPr/>
        </p:nvSpPr>
        <p:spPr>
          <a:xfrm>
            <a:off x="6386760" y="4563360"/>
            <a:ext cx="187560" cy="564120"/>
          </a:xfrm>
          <a:prstGeom prst="cube">
            <a:avLst>
              <a:gd name="adj" fmla="val 107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8" name="Cube 457"/>
          <p:cNvSpPr/>
          <p:nvPr/>
        </p:nvSpPr>
        <p:spPr>
          <a:xfrm>
            <a:off x="6351840" y="4682520"/>
            <a:ext cx="260640" cy="188280"/>
          </a:xfrm>
          <a:prstGeom prst="cube">
            <a:avLst>
              <a:gd name="adj" fmla="val 547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9" name="Cube 14"/>
          <p:cNvSpPr/>
          <p:nvPr/>
        </p:nvSpPr>
        <p:spPr>
          <a:xfrm>
            <a:off x="6247800" y="4069440"/>
            <a:ext cx="479160" cy="673920"/>
          </a:xfrm>
          <a:prstGeom prst="cube">
            <a:avLst>
              <a:gd name="adj" fmla="val 547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0" name="Picture 468" descr=""/>
          <p:cNvPicPr/>
          <p:nvPr/>
        </p:nvPicPr>
        <p:blipFill>
          <a:blip r:embed="rId1"/>
          <a:srcRect l="11387" t="17202" r="0" b="36766"/>
          <a:stretch/>
        </p:blipFill>
        <p:spPr>
          <a:xfrm rot="21136800">
            <a:off x="9066600" y="5410080"/>
            <a:ext cx="1052640" cy="546480"/>
          </a:xfrm>
          <a:prstGeom prst="rect">
            <a:avLst/>
          </a:prstGeom>
          <a:ln w="0">
            <a:noFill/>
          </a:ln>
        </p:spPr>
      </p:pic>
      <p:pic>
        <p:nvPicPr>
          <p:cNvPr id="981" name="Picture 469" descr=""/>
          <p:cNvPicPr/>
          <p:nvPr/>
        </p:nvPicPr>
        <p:blipFill>
          <a:blip r:embed="rId2"/>
          <a:srcRect l="41876" t="68327" r="0" b="0"/>
          <a:stretch/>
        </p:blipFill>
        <p:spPr>
          <a:xfrm rot="20677800">
            <a:off x="9845640" y="4657320"/>
            <a:ext cx="819000" cy="365400"/>
          </a:xfrm>
          <a:prstGeom prst="rect">
            <a:avLst/>
          </a:prstGeom>
          <a:ln w="0">
            <a:noFill/>
          </a:ln>
        </p:spPr>
      </p:pic>
      <p:pic>
        <p:nvPicPr>
          <p:cNvPr id="982" name="Picture 470" descr=""/>
          <p:cNvPicPr/>
          <p:nvPr/>
        </p:nvPicPr>
        <p:blipFill>
          <a:blip r:embed="rId3"/>
          <a:srcRect l="19352" t="16078" r="16717" b="17218"/>
          <a:stretch/>
        </p:blipFill>
        <p:spPr>
          <a:xfrm rot="406800">
            <a:off x="8453520" y="4836240"/>
            <a:ext cx="453240" cy="421200"/>
          </a:xfrm>
          <a:prstGeom prst="rect">
            <a:avLst/>
          </a:prstGeom>
          <a:ln w="0">
            <a:noFill/>
          </a:ln>
        </p:spPr>
      </p:pic>
      <p:sp>
        <p:nvSpPr>
          <p:cNvPr id="983" name="TextBox 484"/>
          <p:cNvSpPr/>
          <p:nvPr/>
        </p:nvSpPr>
        <p:spPr>
          <a:xfrm>
            <a:off x="8566920" y="5216400"/>
            <a:ext cx="707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Adapter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4" name="TextBox 485"/>
          <p:cNvSpPr/>
          <p:nvPr/>
        </p:nvSpPr>
        <p:spPr>
          <a:xfrm>
            <a:off x="9991080" y="5004720"/>
            <a:ext cx="9795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Fast Conn**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5" name="TextBox 486"/>
          <p:cNvSpPr/>
          <p:nvPr/>
        </p:nvSpPr>
        <p:spPr>
          <a:xfrm>
            <a:off x="9268920" y="5855400"/>
            <a:ext cx="794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Pigtail*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6" name="Oval 494"/>
          <p:cNvSpPr/>
          <p:nvPr/>
        </p:nvSpPr>
        <p:spPr>
          <a:xfrm>
            <a:off x="61920" y="3801960"/>
            <a:ext cx="696240" cy="624960"/>
          </a:xfrm>
          <a:prstGeom prst="ellipse">
            <a:avLst/>
          </a:prstGeom>
          <a:solidFill>
            <a:schemeClr val="tx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1400" spc="-1" strike="noStrike">
                <a:solidFill>
                  <a:schemeClr val="lt1"/>
                </a:solidFill>
                <a:latin typeface="Calibri"/>
              </a:rPr>
              <a:t>OTB</a:t>
            </a:r>
            <a:endParaRPr b="0" lang="id-ID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7" name="Freeform 28"/>
          <p:cNvSpPr/>
          <p:nvPr/>
        </p:nvSpPr>
        <p:spPr>
          <a:xfrm>
            <a:off x="6104160" y="4219920"/>
            <a:ext cx="231840" cy="598320"/>
          </a:xfrm>
          <a:custGeom>
            <a:avLst/>
            <a:gdLst>
              <a:gd name="textAreaLeft" fmla="*/ 0 w 231840"/>
              <a:gd name="textAreaRight" fmla="*/ 232200 w 231840"/>
              <a:gd name="textAreaTop" fmla="*/ 0 h 598320"/>
              <a:gd name="textAreaBottom" fmla="*/ 598680 h 598320"/>
            </a:gdLst>
            <a:ahLst/>
            <a:rect l="textAreaLeft" t="textAreaTop" r="textAreaRight" b="textAreaBottom"/>
            <a:pathLst>
              <a:path w="232115" h="592216">
                <a:moveTo>
                  <a:pt x="127811" y="592216"/>
                </a:moveTo>
                <a:cubicBezTo>
                  <a:pt x="56536" y="385346"/>
                  <a:pt x="-14738" y="178476"/>
                  <a:pt x="2646" y="81125"/>
                </a:cubicBezTo>
                <a:cubicBezTo>
                  <a:pt x="20030" y="-16226"/>
                  <a:pt x="126072" y="-4057"/>
                  <a:pt x="232115" y="8112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88" name="Freeform 29"/>
          <p:cNvSpPr/>
          <p:nvPr/>
        </p:nvSpPr>
        <p:spPr>
          <a:xfrm>
            <a:off x="6157080" y="4381560"/>
            <a:ext cx="182520" cy="437040"/>
          </a:xfrm>
          <a:custGeom>
            <a:avLst/>
            <a:gdLst>
              <a:gd name="textAreaLeft" fmla="*/ 0 w 182520"/>
              <a:gd name="textAreaRight" fmla="*/ 182880 w 182520"/>
              <a:gd name="textAreaTop" fmla="*/ 0 h 437040"/>
              <a:gd name="textAreaBottom" fmla="*/ 437400 h 437040"/>
            </a:gdLst>
            <a:ahLst/>
            <a:rect l="textAreaLeft" t="textAreaTop" r="textAreaRight" b="textAreaBottom"/>
            <a:pathLst>
              <a:path w="182749" h="423663">
                <a:moveTo>
                  <a:pt x="102783" y="423663"/>
                </a:moveTo>
                <a:cubicBezTo>
                  <a:pt x="45705" y="277926"/>
                  <a:pt x="-11372" y="132190"/>
                  <a:pt x="1956" y="62075"/>
                </a:cubicBezTo>
                <a:cubicBezTo>
                  <a:pt x="15284" y="-8040"/>
                  <a:pt x="99016" y="-2535"/>
                  <a:pt x="182749" y="297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89" name="Freeform 30"/>
          <p:cNvSpPr/>
          <p:nvPr/>
        </p:nvSpPr>
        <p:spPr>
          <a:xfrm>
            <a:off x="6224400" y="4540680"/>
            <a:ext cx="104760" cy="281160"/>
          </a:xfrm>
          <a:custGeom>
            <a:avLst/>
            <a:gdLst>
              <a:gd name="textAreaLeft" fmla="*/ 0 w 104760"/>
              <a:gd name="textAreaRight" fmla="*/ 105120 w 10476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105199" h="267714">
                <a:moveTo>
                  <a:pt x="63477" y="267714"/>
                </a:moveTo>
                <a:cubicBezTo>
                  <a:pt x="28709" y="183981"/>
                  <a:pt x="-6059" y="100248"/>
                  <a:pt x="895" y="55629"/>
                </a:cubicBezTo>
                <a:cubicBezTo>
                  <a:pt x="7849" y="11010"/>
                  <a:pt x="56524" y="5505"/>
                  <a:pt x="105199" y="0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0" name="Cube 506"/>
          <p:cNvSpPr/>
          <p:nvPr/>
        </p:nvSpPr>
        <p:spPr>
          <a:xfrm>
            <a:off x="6313680" y="418464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1" name="Cube 452"/>
          <p:cNvSpPr/>
          <p:nvPr/>
        </p:nvSpPr>
        <p:spPr>
          <a:xfrm>
            <a:off x="6373800" y="4166280"/>
            <a:ext cx="17964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2120" bIns="421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2" name="Cube 507"/>
          <p:cNvSpPr/>
          <p:nvPr/>
        </p:nvSpPr>
        <p:spPr>
          <a:xfrm>
            <a:off x="6307920" y="434052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3" name="Cube 508"/>
          <p:cNvSpPr/>
          <p:nvPr/>
        </p:nvSpPr>
        <p:spPr>
          <a:xfrm>
            <a:off x="6367680" y="4321800"/>
            <a:ext cx="17964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2120" bIns="421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4" name="Cube 510"/>
          <p:cNvSpPr/>
          <p:nvPr/>
        </p:nvSpPr>
        <p:spPr>
          <a:xfrm>
            <a:off x="6306120" y="448992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5" name="Cube 511"/>
          <p:cNvSpPr/>
          <p:nvPr/>
        </p:nvSpPr>
        <p:spPr>
          <a:xfrm>
            <a:off x="6365880" y="4471200"/>
            <a:ext cx="17964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2120" bIns="421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6" name="Cube 505"/>
          <p:cNvSpPr/>
          <p:nvPr/>
        </p:nvSpPr>
        <p:spPr>
          <a:xfrm>
            <a:off x="6526080" y="418932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7" name="Cube 509"/>
          <p:cNvSpPr/>
          <p:nvPr/>
        </p:nvSpPr>
        <p:spPr>
          <a:xfrm>
            <a:off x="6519960" y="434520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8" name="Cube 512"/>
          <p:cNvSpPr/>
          <p:nvPr/>
        </p:nvSpPr>
        <p:spPr>
          <a:xfrm>
            <a:off x="6518160" y="449460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9" name="Freeform 31"/>
          <p:cNvSpPr/>
          <p:nvPr/>
        </p:nvSpPr>
        <p:spPr>
          <a:xfrm>
            <a:off x="6604200" y="4230360"/>
            <a:ext cx="239040" cy="581400"/>
          </a:xfrm>
          <a:custGeom>
            <a:avLst/>
            <a:gdLst>
              <a:gd name="textAreaLeft" fmla="*/ 0 w 239040"/>
              <a:gd name="textAreaRight" fmla="*/ 239400 w 239040"/>
              <a:gd name="textAreaTop" fmla="*/ 0 h 581400"/>
              <a:gd name="textAreaBottom" fmla="*/ 581760 h 581400"/>
            </a:gdLst>
            <a:ahLst/>
            <a:rect l="textAreaLeft" t="textAreaTop" r="textAreaRight" b="textAreaBottom"/>
            <a:pathLst>
              <a:path w="270676" h="581675">
                <a:moveTo>
                  <a:pt x="163410" y="581675"/>
                </a:moveTo>
                <a:cubicBezTo>
                  <a:pt x="227441" y="381179"/>
                  <a:pt x="291473" y="180684"/>
                  <a:pt x="264238" y="84492"/>
                </a:cubicBezTo>
                <a:cubicBezTo>
                  <a:pt x="237003" y="-11700"/>
                  <a:pt x="118501" y="-3588"/>
                  <a:pt x="0" y="45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0" name="Freeform 32"/>
          <p:cNvSpPr/>
          <p:nvPr/>
        </p:nvSpPr>
        <p:spPr>
          <a:xfrm>
            <a:off x="6607440" y="4377960"/>
            <a:ext cx="180720" cy="433800"/>
          </a:xfrm>
          <a:custGeom>
            <a:avLst/>
            <a:gdLst>
              <a:gd name="textAreaLeft" fmla="*/ 0 w 180720"/>
              <a:gd name="textAreaRight" fmla="*/ 181080 w 180720"/>
              <a:gd name="textAreaTop" fmla="*/ 0 h 433800"/>
              <a:gd name="textAreaBottom" fmla="*/ 434160 h 433800"/>
            </a:gdLst>
            <a:ahLst/>
            <a:rect l="textAreaLeft" t="textAreaTop" r="textAreaRight" b="textAreaBottom"/>
            <a:pathLst>
              <a:path w="236662" h="434136">
                <a:moveTo>
                  <a:pt x="156457" y="434136"/>
                </a:moveTo>
                <a:cubicBezTo>
                  <a:pt x="206001" y="279997"/>
                  <a:pt x="255546" y="125859"/>
                  <a:pt x="229470" y="55164"/>
                </a:cubicBezTo>
                <a:cubicBezTo>
                  <a:pt x="203394" y="-15531"/>
                  <a:pt x="101697" y="-2783"/>
                  <a:pt x="0" y="996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1" name="Freeform 33"/>
          <p:cNvSpPr/>
          <p:nvPr/>
        </p:nvSpPr>
        <p:spPr>
          <a:xfrm>
            <a:off x="6597360" y="4527000"/>
            <a:ext cx="138600" cy="284760"/>
          </a:xfrm>
          <a:custGeom>
            <a:avLst/>
            <a:gdLst>
              <a:gd name="textAreaLeft" fmla="*/ 0 w 138600"/>
              <a:gd name="textAreaRight" fmla="*/ 138960 w 138600"/>
              <a:gd name="textAreaTop" fmla="*/ 0 h 284760"/>
              <a:gd name="textAreaBottom" fmla="*/ 285120 h 284760"/>
            </a:gdLst>
            <a:ahLst/>
            <a:rect l="textAreaLeft" t="textAreaTop" r="textAreaRight" b="textAreaBottom"/>
            <a:pathLst>
              <a:path w="184367" h="267714">
                <a:moveTo>
                  <a:pt x="132119" y="267714"/>
                </a:moveTo>
                <a:cubicBezTo>
                  <a:pt x="165728" y="178766"/>
                  <a:pt x="199338" y="89818"/>
                  <a:pt x="177318" y="45199"/>
                </a:cubicBezTo>
                <a:cubicBezTo>
                  <a:pt x="155298" y="580"/>
                  <a:pt x="77649" y="290"/>
                  <a:pt x="0" y="0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002" name="Group 37"/>
          <p:cNvGrpSpPr/>
          <p:nvPr/>
        </p:nvGrpSpPr>
        <p:grpSpPr>
          <a:xfrm>
            <a:off x="8390520" y="4111200"/>
            <a:ext cx="988920" cy="261360"/>
            <a:chOff x="8390520" y="4111200"/>
            <a:chExt cx="988920" cy="261360"/>
          </a:xfrm>
        </p:grpSpPr>
        <p:sp>
          <p:nvSpPr>
            <p:cNvPr id="1003" name="Trapezoid 517"/>
            <p:cNvSpPr/>
            <p:nvPr/>
          </p:nvSpPr>
          <p:spPr>
            <a:xfrm rot="16200000">
              <a:off x="8559720" y="3988440"/>
              <a:ext cx="168120" cy="506880"/>
            </a:xfrm>
            <a:prstGeom prst="trapezoid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04" name="Rectangle 516"/>
            <p:cNvSpPr/>
            <p:nvPr/>
          </p:nvSpPr>
          <p:spPr>
            <a:xfrm>
              <a:off x="8903520" y="4111200"/>
              <a:ext cx="475920" cy="2613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005" name="Group 521"/>
          <p:cNvGrpSpPr/>
          <p:nvPr/>
        </p:nvGrpSpPr>
        <p:grpSpPr>
          <a:xfrm>
            <a:off x="9766440" y="4111200"/>
            <a:ext cx="988920" cy="261360"/>
            <a:chOff x="9766440" y="4111200"/>
            <a:chExt cx="988920" cy="261360"/>
          </a:xfrm>
        </p:grpSpPr>
        <p:sp>
          <p:nvSpPr>
            <p:cNvPr id="1006" name="Trapezoid 522"/>
            <p:cNvSpPr/>
            <p:nvPr/>
          </p:nvSpPr>
          <p:spPr>
            <a:xfrm flipH="1" rot="5400000">
              <a:off x="10417680" y="3988440"/>
              <a:ext cx="168120" cy="506880"/>
            </a:xfrm>
            <a:prstGeom prst="trapezoid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07" name="Rectangle 523"/>
            <p:cNvSpPr/>
            <p:nvPr/>
          </p:nvSpPr>
          <p:spPr>
            <a:xfrm flipH="1">
              <a:off x="9766440" y="4111200"/>
              <a:ext cx="475920" cy="2613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008" name="Rectangle 35"/>
          <p:cNvSpPr/>
          <p:nvPr/>
        </p:nvSpPr>
        <p:spPr>
          <a:xfrm>
            <a:off x="9223560" y="4051080"/>
            <a:ext cx="706680" cy="381600"/>
          </a:xfrm>
          <a:prstGeom prst="rect">
            <a:avLst/>
          </a:prstGeom>
          <a:solidFill>
            <a:srgbClr val="0070c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009" name="Straight Arrow Connector 525"/>
          <p:cNvCxnSpPr>
            <a:stCxn id="1010" idx="6"/>
          </p:cNvCxnSpPr>
          <p:nvPr/>
        </p:nvCxnSpPr>
        <p:spPr>
          <a:xfrm>
            <a:off x="7010280" y="4449600"/>
            <a:ext cx="469440" cy="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010" name="Oval 46"/>
          <p:cNvSpPr/>
          <p:nvPr/>
        </p:nvSpPr>
        <p:spPr>
          <a:xfrm>
            <a:off x="5966280" y="3969720"/>
            <a:ext cx="1044000" cy="95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011" name="Straight Arrow Connector 487"/>
          <p:cNvCxnSpPr/>
          <p:nvPr/>
        </p:nvCxnSpPr>
        <p:spPr>
          <a:xfrm flipH="1">
            <a:off x="10082880" y="4254480"/>
            <a:ext cx="61920" cy="5644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012" name="Straight Arrow Connector 528"/>
          <p:cNvCxnSpPr/>
          <p:nvPr/>
        </p:nvCxnSpPr>
        <p:spPr>
          <a:xfrm flipH="1">
            <a:off x="8893800" y="4260600"/>
            <a:ext cx="632160" cy="656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013" name="Straight Arrow Connector 529"/>
          <p:cNvCxnSpPr/>
          <p:nvPr/>
        </p:nvCxnSpPr>
        <p:spPr>
          <a:xfrm>
            <a:off x="9028080" y="4260600"/>
            <a:ext cx="1055160" cy="558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014" name="Straight Arrow Connector 530"/>
          <p:cNvCxnSpPr/>
          <p:nvPr/>
        </p:nvCxnSpPr>
        <p:spPr>
          <a:xfrm>
            <a:off x="9028080" y="4262040"/>
            <a:ext cx="533520" cy="13064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015" name="Straight Arrow Connector 531"/>
          <p:cNvCxnSpPr/>
          <p:nvPr/>
        </p:nvCxnSpPr>
        <p:spPr>
          <a:xfrm flipH="1">
            <a:off x="9561240" y="4249440"/>
            <a:ext cx="576720" cy="13190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016" name="Can 532"/>
          <p:cNvSpPr/>
          <p:nvPr/>
        </p:nvSpPr>
        <p:spPr>
          <a:xfrm>
            <a:off x="8008560" y="5545800"/>
            <a:ext cx="251280" cy="309240"/>
          </a:xfrm>
          <a:prstGeom prst="can">
            <a:avLst>
              <a:gd name="adj" fmla="val 417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7" name="Freeform 66"/>
          <p:cNvSpPr/>
          <p:nvPr/>
        </p:nvSpPr>
        <p:spPr>
          <a:xfrm>
            <a:off x="8066880" y="4988520"/>
            <a:ext cx="50400" cy="634680"/>
          </a:xfrm>
          <a:custGeom>
            <a:avLst/>
            <a:gdLst>
              <a:gd name="textAreaLeft" fmla="*/ 0 w 50400"/>
              <a:gd name="textAreaRight" fmla="*/ 50760 w 50400"/>
              <a:gd name="textAreaTop" fmla="*/ 0 h 634680"/>
              <a:gd name="textAreaBottom" fmla="*/ 635040 h 634680"/>
            </a:gdLst>
            <a:ahLst/>
            <a:rect l="textAreaLeft" t="textAreaTop" r="textAreaRight" b="textAreaBottom"/>
            <a:pathLst>
              <a:path w="50800" h="635000">
                <a:moveTo>
                  <a:pt x="0" y="0"/>
                </a:moveTo>
                <a:cubicBezTo>
                  <a:pt x="11006" y="41063"/>
                  <a:pt x="22013" y="82127"/>
                  <a:pt x="30480" y="187960"/>
                </a:cubicBezTo>
                <a:cubicBezTo>
                  <a:pt x="38947" y="293793"/>
                  <a:pt x="44873" y="464396"/>
                  <a:pt x="50800" y="635000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8" name="Can 534"/>
          <p:cNvSpPr/>
          <p:nvPr/>
        </p:nvSpPr>
        <p:spPr>
          <a:xfrm>
            <a:off x="10806840" y="5552280"/>
            <a:ext cx="251280" cy="302760"/>
          </a:xfrm>
          <a:prstGeom prst="can">
            <a:avLst>
              <a:gd name="adj" fmla="val 417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19" name="Freeform 72"/>
          <p:cNvSpPr/>
          <p:nvPr/>
        </p:nvSpPr>
        <p:spPr>
          <a:xfrm>
            <a:off x="10940760" y="4993560"/>
            <a:ext cx="143280" cy="594000"/>
          </a:xfrm>
          <a:custGeom>
            <a:avLst/>
            <a:gdLst>
              <a:gd name="textAreaLeft" fmla="*/ 0 w 143280"/>
              <a:gd name="textAreaRight" fmla="*/ 143640 w 143280"/>
              <a:gd name="textAreaTop" fmla="*/ 0 h 594000"/>
              <a:gd name="textAreaBottom" fmla="*/ 594360 h 594000"/>
            </a:gdLst>
            <a:ahLst/>
            <a:rect l="textAreaLeft" t="textAreaTop" r="textAreaRight" b="textAreaBottom"/>
            <a:pathLst>
              <a:path w="143755" h="594360">
                <a:moveTo>
                  <a:pt x="1515" y="594360"/>
                </a:moveTo>
                <a:cubicBezTo>
                  <a:pt x="-602" y="506730"/>
                  <a:pt x="-2718" y="419100"/>
                  <a:pt x="11675" y="355600"/>
                </a:cubicBezTo>
                <a:cubicBezTo>
                  <a:pt x="26068" y="292100"/>
                  <a:pt x="65862" y="272627"/>
                  <a:pt x="87875" y="213360"/>
                </a:cubicBezTo>
                <a:cubicBezTo>
                  <a:pt x="109888" y="154093"/>
                  <a:pt x="126821" y="77046"/>
                  <a:pt x="143755" y="0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020" name="Straight Arrow Connector 535"/>
          <p:cNvCxnSpPr>
            <a:stCxn id="858" idx="0"/>
          </p:cNvCxnSpPr>
          <p:nvPr/>
        </p:nvCxnSpPr>
        <p:spPr>
          <a:xfrm>
            <a:off x="8070120" y="4996080"/>
            <a:ext cx="1419840" cy="14968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021" name="Straight Arrow Connector 536"/>
          <p:cNvCxnSpPr>
            <a:stCxn id="1019" idx="3"/>
          </p:cNvCxnSpPr>
          <p:nvPr/>
        </p:nvCxnSpPr>
        <p:spPr>
          <a:xfrm flipH="1">
            <a:off x="9479520" y="4993560"/>
            <a:ext cx="1605240" cy="14994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022" name="TextBox 537"/>
          <p:cNvSpPr/>
          <p:nvPr/>
        </p:nvSpPr>
        <p:spPr>
          <a:xfrm>
            <a:off x="8899560" y="6460920"/>
            <a:ext cx="14191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Terminasi Kabel FO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3" name="TextBox 538"/>
          <p:cNvSpPr/>
          <p:nvPr/>
        </p:nvSpPr>
        <p:spPr>
          <a:xfrm>
            <a:off x="7491960" y="6225120"/>
            <a:ext cx="1350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Dari OTB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4" name="TextBox 539"/>
          <p:cNvSpPr/>
          <p:nvPr/>
        </p:nvSpPr>
        <p:spPr>
          <a:xfrm>
            <a:off x="10210680" y="6249240"/>
            <a:ext cx="1336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Ke 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5" name="TextBox 540"/>
          <p:cNvSpPr/>
          <p:nvPr/>
        </p:nvSpPr>
        <p:spPr>
          <a:xfrm>
            <a:off x="6304680" y="1640880"/>
            <a:ext cx="5798520" cy="22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Langkah berikutnya terminasi ujung kabel FO dari arah OTB di JB kemudian sambungkan ke adapter yang terdapat di JB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Untuk menghubungkan JB dan ODP dapat dilakukan dengan terminasi pada ujung kabel fiber optic dari ODP dan disambungkan pada adapter yang terdapat di JB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Terminasi kabel FO dapat dilakukan dengan 2 cara yaitu menyambungkan kabel FO dan pigtail* menggunakan fusion splicer dan dengan cara manual menggunakan fast connector**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Cara terminasi sudah dijelaskan pada slide sebelumnya 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26" name="Straight Arrow Connector 84"/>
          <p:cNvCxnSpPr>
            <a:stCxn id="945" idx="3"/>
            <a:endCxn id="972" idx="2"/>
          </p:cNvCxnSpPr>
          <p:nvPr/>
        </p:nvCxnSpPr>
        <p:spPr>
          <a:xfrm>
            <a:off x="1675080" y="3479040"/>
            <a:ext cx="4392000" cy="1811160"/>
          </a:xfrm>
          <a:prstGeom prst="straightConnector1">
            <a:avLst/>
          </a:prstGeom>
          <a:ln w="9525">
            <a:solidFill>
              <a:srgbClr val="000000"/>
            </a:solidFill>
            <a:tailEnd len="med" type="triangle" w="med"/>
          </a:ln>
        </p:spPr>
      </p:cxnSp>
      <p:cxnSp>
        <p:nvCxnSpPr>
          <p:cNvPr id="1027" name="Straight Arrow Connector 543"/>
          <p:cNvCxnSpPr>
            <a:stCxn id="861" idx="2"/>
            <a:endCxn id="1028" idx="3"/>
          </p:cNvCxnSpPr>
          <p:nvPr/>
        </p:nvCxnSpPr>
        <p:spPr>
          <a:xfrm flipH="1">
            <a:off x="5501880" y="6324840"/>
            <a:ext cx="662400" cy="1839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028" name="TextBox 544"/>
          <p:cNvSpPr/>
          <p:nvPr/>
        </p:nvSpPr>
        <p:spPr>
          <a:xfrm>
            <a:off x="4151160" y="6370200"/>
            <a:ext cx="1350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Dari OTB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TextBox 545"/>
          <p:cNvSpPr/>
          <p:nvPr/>
        </p:nvSpPr>
        <p:spPr>
          <a:xfrm>
            <a:off x="7012800" y="6475680"/>
            <a:ext cx="1336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Ke 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030" name="Straight Arrow Connector 546"/>
          <p:cNvCxnSpPr>
            <a:stCxn id="860" idx="1"/>
            <a:endCxn id="1029" idx="1"/>
          </p:cNvCxnSpPr>
          <p:nvPr/>
        </p:nvCxnSpPr>
        <p:spPr>
          <a:xfrm>
            <a:off x="6792120" y="6319440"/>
            <a:ext cx="220680" cy="2948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Alat dan Bahan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Picture 14" descr=""/>
          <p:cNvPicPr/>
          <p:nvPr/>
        </p:nvPicPr>
        <p:blipFill>
          <a:blip r:embed="rId1"/>
          <a:srcRect l="0" t="0" r="2937" b="0"/>
          <a:stretch/>
        </p:blipFill>
        <p:spPr>
          <a:xfrm>
            <a:off x="3569040" y="2203920"/>
            <a:ext cx="157572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88" name="Picture 16" descr=""/>
          <p:cNvPicPr/>
          <p:nvPr/>
        </p:nvPicPr>
        <p:blipFill>
          <a:blip r:embed="rId2"/>
          <a:srcRect l="11959" t="0" r="11217" b="0"/>
          <a:stretch/>
        </p:blipFill>
        <p:spPr>
          <a:xfrm>
            <a:off x="6318360" y="2210400"/>
            <a:ext cx="14176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89" name="Picture 18" descr=""/>
          <p:cNvPicPr/>
          <p:nvPr/>
        </p:nvPicPr>
        <p:blipFill>
          <a:blip r:embed="rId3"/>
          <a:srcRect l="6874" t="11488" r="11748" b="4598"/>
          <a:stretch/>
        </p:blipFill>
        <p:spPr>
          <a:xfrm>
            <a:off x="527760" y="2210400"/>
            <a:ext cx="15742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90" name="Picture 20" descr=""/>
          <p:cNvPicPr/>
          <p:nvPr/>
        </p:nvPicPr>
        <p:blipFill>
          <a:blip r:embed="rId4"/>
          <a:srcRect l="0" t="21836" r="0" b="0"/>
          <a:stretch/>
        </p:blipFill>
        <p:spPr>
          <a:xfrm>
            <a:off x="6318360" y="4489560"/>
            <a:ext cx="201780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91" name="Picture 22" descr=""/>
          <p:cNvPicPr/>
          <p:nvPr/>
        </p:nvPicPr>
        <p:blipFill>
          <a:blip r:embed="rId5"/>
          <a:stretch/>
        </p:blipFill>
        <p:spPr>
          <a:xfrm>
            <a:off x="527760" y="4549320"/>
            <a:ext cx="21358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92" name="Picture 25" descr=""/>
          <p:cNvPicPr/>
          <p:nvPr/>
        </p:nvPicPr>
        <p:blipFill>
          <a:blip r:embed="rId6"/>
          <a:srcRect l="6963" t="19747" r="7951" b="10530"/>
          <a:stretch/>
        </p:blipFill>
        <p:spPr>
          <a:xfrm>
            <a:off x="3569040" y="4549320"/>
            <a:ext cx="1981080" cy="162324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390960" y="1690560"/>
            <a:ext cx="2587680" cy="51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Fusion Splicer</a:t>
            </a:r>
            <a:endParaRPr b="0" lang="id-ID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Content Placeholder 28"/>
          <p:cNvSpPr/>
          <p:nvPr/>
        </p:nvSpPr>
        <p:spPr>
          <a:xfrm>
            <a:off x="6201360" y="170028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Cleaver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ontent Placeholder 28"/>
          <p:cNvSpPr/>
          <p:nvPr/>
        </p:nvSpPr>
        <p:spPr>
          <a:xfrm>
            <a:off x="3434040" y="169704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Stripper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ontent Placeholder 28"/>
          <p:cNvSpPr/>
          <p:nvPr/>
        </p:nvSpPr>
        <p:spPr>
          <a:xfrm>
            <a:off x="392400" y="3976200"/>
            <a:ext cx="294516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Tissue dan Alkohol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Content Placeholder 28"/>
          <p:cNvSpPr/>
          <p:nvPr/>
        </p:nvSpPr>
        <p:spPr>
          <a:xfrm>
            <a:off x="3434040" y="3991680"/>
            <a:ext cx="270216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Protection Sleeve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Content Placeholder 28"/>
          <p:cNvSpPr/>
          <p:nvPr/>
        </p:nvSpPr>
        <p:spPr>
          <a:xfrm>
            <a:off x="6201360" y="397620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Kabel FO 6 Core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7"/>
          <a:srcRect l="8147" t="6682" r="8354" b="19789"/>
          <a:stretch/>
        </p:blipFill>
        <p:spPr>
          <a:xfrm>
            <a:off x="9077040" y="2203920"/>
            <a:ext cx="1833840" cy="1307160"/>
          </a:xfrm>
          <a:prstGeom prst="rect">
            <a:avLst/>
          </a:prstGeom>
          <a:ln cap="sq" w="381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sp>
        <p:nvSpPr>
          <p:cNvPr id="100" name="Content Placeholder 28"/>
          <p:cNvSpPr/>
          <p:nvPr/>
        </p:nvSpPr>
        <p:spPr>
          <a:xfrm>
            <a:off x="9075960" y="1690560"/>
            <a:ext cx="258768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800" spc="-1" strike="noStrike">
                <a:solidFill>
                  <a:srgbClr val="000000"/>
                </a:solidFill>
                <a:latin typeface="Calibri"/>
              </a:rPr>
              <a:t>Cutter</a:t>
            </a:r>
            <a:endParaRPr b="0" lang="id-ID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an 512"/>
          <p:cNvSpPr/>
          <p:nvPr/>
        </p:nvSpPr>
        <p:spPr>
          <a:xfrm>
            <a:off x="6453000" y="5805000"/>
            <a:ext cx="187560" cy="621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2" name="Can 513"/>
          <p:cNvSpPr/>
          <p:nvPr/>
        </p:nvSpPr>
        <p:spPr>
          <a:xfrm>
            <a:off x="6893640" y="5805000"/>
            <a:ext cx="187560" cy="621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3" name="Cube 509"/>
          <p:cNvSpPr/>
          <p:nvPr/>
        </p:nvSpPr>
        <p:spPr>
          <a:xfrm>
            <a:off x="6114600" y="5648040"/>
            <a:ext cx="1296000" cy="276480"/>
          </a:xfrm>
          <a:prstGeom prst="cube">
            <a:avLst>
              <a:gd name="adj" fmla="val 7460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560" bIns="2556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4" name="Cube 506"/>
          <p:cNvSpPr/>
          <p:nvPr/>
        </p:nvSpPr>
        <p:spPr>
          <a:xfrm>
            <a:off x="6277680" y="4522320"/>
            <a:ext cx="1131120" cy="1177560"/>
          </a:xfrm>
          <a:prstGeom prst="cube">
            <a:avLst>
              <a:gd name="adj" fmla="val 4726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Can 359"/>
          <p:cNvSpPr/>
          <p:nvPr/>
        </p:nvSpPr>
        <p:spPr>
          <a:xfrm>
            <a:off x="4932720" y="495252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6" name="Can 360"/>
          <p:cNvSpPr/>
          <p:nvPr/>
        </p:nvSpPr>
        <p:spPr>
          <a:xfrm>
            <a:off x="5529600" y="430488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7" name="Can 361"/>
          <p:cNvSpPr/>
          <p:nvPr/>
        </p:nvSpPr>
        <p:spPr>
          <a:xfrm>
            <a:off x="3255480" y="430488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8" name="Can 19"/>
          <p:cNvSpPr/>
          <p:nvPr/>
        </p:nvSpPr>
        <p:spPr>
          <a:xfrm>
            <a:off x="2939400" y="495252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9" name="Cube 171"/>
          <p:cNvSpPr/>
          <p:nvPr/>
        </p:nvSpPr>
        <p:spPr>
          <a:xfrm>
            <a:off x="2782080" y="4250520"/>
            <a:ext cx="2953440" cy="842760"/>
          </a:xfrm>
          <a:prstGeom prst="cube">
            <a:avLst>
              <a:gd name="adj" fmla="val 60299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Tester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Panduan.....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41" name="Group 236"/>
          <p:cNvGrpSpPr/>
          <p:nvPr/>
        </p:nvGrpSpPr>
        <p:grpSpPr>
          <a:xfrm>
            <a:off x="303120" y="1913400"/>
            <a:ext cx="2434320" cy="4260960"/>
            <a:chOff x="303120" y="1913400"/>
            <a:chExt cx="2434320" cy="4260960"/>
          </a:xfrm>
        </p:grpSpPr>
        <p:grpSp>
          <p:nvGrpSpPr>
            <p:cNvPr id="1042" name="Group 182"/>
            <p:cNvGrpSpPr/>
            <p:nvPr/>
          </p:nvGrpSpPr>
          <p:grpSpPr>
            <a:xfrm>
              <a:off x="303120" y="3096000"/>
              <a:ext cx="453960" cy="289800"/>
              <a:chOff x="303120" y="3096000"/>
              <a:chExt cx="453960" cy="289800"/>
            </a:xfrm>
          </p:grpSpPr>
          <p:sp>
            <p:nvSpPr>
              <p:cNvPr id="1043" name="Cube 183"/>
              <p:cNvSpPr/>
              <p:nvPr/>
            </p:nvSpPr>
            <p:spPr>
              <a:xfrm>
                <a:off x="303120" y="30960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1044" name="Straight Connector 184"/>
              <p:cNvCxnSpPr/>
              <p:nvPr/>
            </p:nvCxnSpPr>
            <p:spPr>
              <a:xfrm flipV="1">
                <a:off x="328320" y="3108600"/>
                <a:ext cx="89640" cy="950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1045" name="Straight Connector 185"/>
              <p:cNvCxnSpPr/>
              <p:nvPr/>
            </p:nvCxnSpPr>
            <p:spPr>
              <a:xfrm>
                <a:off x="328320" y="3200040"/>
                <a:ext cx="239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46" name="Straight Connector 186"/>
              <p:cNvCxnSpPr/>
              <p:nvPr/>
            </p:nvCxnSpPr>
            <p:spPr>
              <a:xfrm>
                <a:off x="420840" y="310860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47" name="Straight Connector 187"/>
              <p:cNvCxnSpPr/>
              <p:nvPr/>
            </p:nvCxnSpPr>
            <p:spPr>
              <a:xfrm flipV="1">
                <a:off x="567000" y="3108600"/>
                <a:ext cx="89280" cy="95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48" name="Straight Connector 188"/>
              <p:cNvCxnSpPr/>
              <p:nvPr/>
            </p:nvCxnSpPr>
            <p:spPr>
              <a:xfrm>
                <a:off x="424080" y="3108600"/>
                <a:ext cx="360" cy="918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1049" name="Can 126"/>
            <p:cNvSpPr/>
            <p:nvPr/>
          </p:nvSpPr>
          <p:spPr>
            <a:xfrm>
              <a:off x="1377000" y="1913400"/>
              <a:ext cx="337680" cy="4260960"/>
            </a:xfrm>
            <a:prstGeom prst="can">
              <a:avLst>
                <a:gd name="adj" fmla="val 5454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1050" name="Group 226"/>
            <p:cNvGrpSpPr/>
            <p:nvPr/>
          </p:nvGrpSpPr>
          <p:grpSpPr>
            <a:xfrm>
              <a:off x="1319760" y="3801240"/>
              <a:ext cx="289800" cy="453960"/>
              <a:chOff x="1319760" y="3801240"/>
              <a:chExt cx="289800" cy="453960"/>
            </a:xfrm>
          </p:grpSpPr>
          <p:sp>
            <p:nvSpPr>
              <p:cNvPr id="1051" name="Cube 227"/>
              <p:cNvSpPr/>
              <p:nvPr/>
            </p:nvSpPr>
            <p:spPr>
              <a:xfrm flipV="1" rot="16200000">
                <a:off x="1237680" y="388296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1052" name="Straight Connector 228"/>
              <p:cNvCxnSpPr/>
              <p:nvPr/>
            </p:nvCxnSpPr>
            <p:spPr>
              <a:xfrm flipV="1">
                <a:off x="1501920" y="4141080"/>
                <a:ext cx="95040" cy="89640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</a:ln>
            </p:spPr>
          </p:cxnSp>
          <p:cxnSp>
            <p:nvCxnSpPr>
              <p:cNvPr id="1053" name="Straight Connector 229"/>
              <p:cNvCxnSpPr/>
              <p:nvPr/>
            </p:nvCxnSpPr>
            <p:spPr>
              <a:xfrm flipV="1">
                <a:off x="1505160" y="3991680"/>
                <a:ext cx="360" cy="2390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54" name="Straight Connector 230"/>
              <p:cNvCxnSpPr/>
              <p:nvPr/>
            </p:nvCxnSpPr>
            <p:spPr>
              <a:xfrm flipV="1">
                <a:off x="1596600" y="389952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55" name="Straight Connector 231"/>
              <p:cNvCxnSpPr/>
              <p:nvPr/>
            </p:nvCxnSpPr>
            <p:spPr>
              <a:xfrm flipV="1">
                <a:off x="1501920" y="3902760"/>
                <a:ext cx="95040" cy="892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56" name="Straight Connector 232"/>
              <p:cNvCxnSpPr/>
              <p:nvPr/>
            </p:nvCxnSpPr>
            <p:spPr>
              <a:xfrm flipH="1">
                <a:off x="1505160" y="4134600"/>
                <a:ext cx="9180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1057" name="Cube 127"/>
            <p:cNvSpPr/>
            <p:nvPr/>
          </p:nvSpPr>
          <p:spPr>
            <a:xfrm>
              <a:off x="1338840" y="325260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58" name="Cube 128"/>
            <p:cNvSpPr/>
            <p:nvPr/>
          </p:nvSpPr>
          <p:spPr>
            <a:xfrm>
              <a:off x="640800" y="3133800"/>
              <a:ext cx="1744920" cy="215280"/>
            </a:xfrm>
            <a:prstGeom prst="cube">
              <a:avLst>
                <a:gd name="adj" fmla="val 44812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59" name="Cube 129"/>
            <p:cNvSpPr/>
            <p:nvPr/>
          </p:nvSpPr>
          <p:spPr>
            <a:xfrm>
              <a:off x="1350000" y="2566800"/>
              <a:ext cx="234720" cy="663840"/>
            </a:xfrm>
            <a:prstGeom prst="cube">
              <a:avLst>
                <a:gd name="adj" fmla="val 40855"/>
              </a:avLst>
            </a:prstGeom>
            <a:solidFill>
              <a:schemeClr val="bg1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grpSp>
          <p:nvGrpSpPr>
            <p:cNvPr id="1060" name="Group 207"/>
            <p:cNvGrpSpPr/>
            <p:nvPr/>
          </p:nvGrpSpPr>
          <p:grpSpPr>
            <a:xfrm>
              <a:off x="2283480" y="3105000"/>
              <a:ext cx="453960" cy="289800"/>
              <a:chOff x="2283480" y="3105000"/>
              <a:chExt cx="453960" cy="289800"/>
            </a:xfrm>
          </p:grpSpPr>
          <p:sp>
            <p:nvSpPr>
              <p:cNvPr id="1061" name="Cube 208"/>
              <p:cNvSpPr/>
              <p:nvPr/>
            </p:nvSpPr>
            <p:spPr>
              <a:xfrm>
                <a:off x="2283480" y="310500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062" name="Rectangle 209"/>
              <p:cNvSpPr/>
              <p:nvPr/>
            </p:nvSpPr>
            <p:spPr>
              <a:xfrm>
                <a:off x="2633400" y="3110400"/>
                <a:ext cx="81360" cy="279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1063" name="Straight Connector 210"/>
              <p:cNvCxnSpPr/>
              <p:nvPr/>
            </p:nvCxnSpPr>
            <p:spPr>
              <a:xfrm>
                <a:off x="2715120" y="3129480"/>
                <a:ext cx="360" cy="1609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64" name="Straight Connector 211"/>
              <p:cNvCxnSpPr/>
              <p:nvPr/>
            </p:nvCxnSpPr>
            <p:spPr>
              <a:xfrm>
                <a:off x="2630880" y="3215160"/>
                <a:ext cx="360" cy="1605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65" name="Straight Connector 212"/>
              <p:cNvCxnSpPr/>
              <p:nvPr/>
            </p:nvCxnSpPr>
            <p:spPr>
              <a:xfrm>
                <a:off x="2391120" y="321120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66" name="Straight Connector 213"/>
              <p:cNvCxnSpPr/>
              <p:nvPr/>
            </p:nvCxnSpPr>
            <p:spPr>
              <a:xfrm>
                <a:off x="2476800" y="3129480"/>
                <a:ext cx="23868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67" name="Straight Connector 214"/>
              <p:cNvCxnSpPr/>
              <p:nvPr/>
            </p:nvCxnSpPr>
            <p:spPr>
              <a:xfrm flipV="1">
                <a:off x="2391480" y="3121200"/>
                <a:ext cx="89640" cy="9540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68" name="Straight Connector 215"/>
              <p:cNvCxnSpPr/>
              <p:nvPr/>
            </p:nvCxnSpPr>
            <p:spPr>
              <a:xfrm>
                <a:off x="2635920" y="3290040"/>
                <a:ext cx="781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grpSp>
          <p:nvGrpSpPr>
            <p:cNvPr id="1069" name="Group 233"/>
            <p:cNvGrpSpPr/>
            <p:nvPr/>
          </p:nvGrpSpPr>
          <p:grpSpPr>
            <a:xfrm>
              <a:off x="1309320" y="2228040"/>
              <a:ext cx="289800" cy="453960"/>
              <a:chOff x="1309320" y="2228040"/>
              <a:chExt cx="289800" cy="453960"/>
            </a:xfrm>
          </p:grpSpPr>
          <p:sp>
            <p:nvSpPr>
              <p:cNvPr id="1070" name="Cube 218"/>
              <p:cNvSpPr/>
              <p:nvPr/>
            </p:nvSpPr>
            <p:spPr>
              <a:xfrm flipH="1" rot="5400000">
                <a:off x="1226880" y="2310120"/>
                <a:ext cx="453960" cy="289800"/>
              </a:xfrm>
              <a:prstGeom prst="cube">
                <a:avLst>
                  <a:gd name="adj" fmla="val 44812"/>
                </a:avLst>
              </a:prstGeom>
              <a:solidFill>
                <a:schemeClr val="bg1"/>
              </a:solidFill>
              <a:ln w="63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1071" name="Rectangle 219"/>
              <p:cNvSpPr/>
              <p:nvPr/>
            </p:nvSpPr>
            <p:spPr>
              <a:xfrm flipH="1" rot="5400000">
                <a:off x="1420200" y="2158920"/>
                <a:ext cx="81360" cy="26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endParaRPr b="0" lang="id-ID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cxnSp>
            <p:nvCxnSpPr>
              <p:cNvPr id="1072" name="Straight Connector 220"/>
              <p:cNvCxnSpPr/>
              <p:nvPr/>
            </p:nvCxnSpPr>
            <p:spPr>
              <a:xfrm flipH="1">
                <a:off x="1414800" y="2250000"/>
                <a:ext cx="16092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73" name="Straight Connector 221"/>
              <p:cNvCxnSpPr/>
              <p:nvPr/>
            </p:nvCxnSpPr>
            <p:spPr>
              <a:xfrm flipH="1">
                <a:off x="1329480" y="2334240"/>
                <a:ext cx="16056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74" name="Straight Connector 222"/>
              <p:cNvCxnSpPr/>
              <p:nvPr/>
            </p:nvCxnSpPr>
            <p:spPr>
              <a:xfrm flipV="1">
                <a:off x="1493640" y="233568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75" name="Straight Connector 223"/>
              <p:cNvCxnSpPr/>
              <p:nvPr/>
            </p:nvCxnSpPr>
            <p:spPr>
              <a:xfrm flipV="1">
                <a:off x="1575360" y="2250000"/>
                <a:ext cx="360" cy="23868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76" name="Straight Connector 224"/>
              <p:cNvCxnSpPr/>
              <p:nvPr/>
            </p:nvCxnSpPr>
            <p:spPr>
              <a:xfrm flipV="1">
                <a:off x="1488600" y="2484360"/>
                <a:ext cx="95040" cy="8964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  <p:cxnSp>
            <p:nvCxnSpPr>
              <p:cNvPr id="1077" name="Straight Connector 225"/>
              <p:cNvCxnSpPr/>
              <p:nvPr/>
            </p:nvCxnSpPr>
            <p:spPr>
              <a:xfrm flipV="1">
                <a:off x="1414800" y="2251440"/>
                <a:ext cx="360" cy="78120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</p:cxnSp>
        </p:grpSp>
        <p:sp>
          <p:nvSpPr>
            <p:cNvPr id="1078" name="Rectangle 234"/>
            <p:cNvSpPr/>
            <p:nvPr/>
          </p:nvSpPr>
          <p:spPr>
            <a:xfrm>
              <a:off x="1382040" y="2250000"/>
              <a:ext cx="45360" cy="78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34200" bIns="342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79" name="Rectangle 235"/>
            <p:cNvSpPr/>
            <p:nvPr/>
          </p:nvSpPr>
          <p:spPr>
            <a:xfrm>
              <a:off x="1507320" y="4134960"/>
              <a:ext cx="116280" cy="1425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080" name="Arc 288"/>
          <p:cNvSpPr/>
          <p:nvPr/>
        </p:nvSpPr>
        <p:spPr>
          <a:xfrm flipH="1" flipV="1">
            <a:off x="-1675440" y="2683440"/>
            <a:ext cx="2268000" cy="1599840"/>
          </a:xfrm>
          <a:prstGeom prst="arc">
            <a:avLst>
              <a:gd name="adj1" fmla="val 10501458"/>
              <a:gd name="adj2" fmla="val 1283447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1" name="Arc 290"/>
          <p:cNvSpPr/>
          <p:nvPr/>
        </p:nvSpPr>
        <p:spPr>
          <a:xfrm flipH="1">
            <a:off x="559800" y="2473920"/>
            <a:ext cx="1905480" cy="1599840"/>
          </a:xfrm>
          <a:prstGeom prst="arc">
            <a:avLst>
              <a:gd name="adj1" fmla="val 17075072"/>
              <a:gd name="adj2" fmla="val 2134636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2" name="Arc 291"/>
          <p:cNvSpPr/>
          <p:nvPr/>
        </p:nvSpPr>
        <p:spPr>
          <a:xfrm>
            <a:off x="554040" y="2487600"/>
            <a:ext cx="1905480" cy="1599840"/>
          </a:xfrm>
          <a:prstGeom prst="arc">
            <a:avLst>
              <a:gd name="adj1" fmla="val 16130306"/>
              <a:gd name="adj2" fmla="val 213108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3" name="Arc 292"/>
          <p:cNvSpPr/>
          <p:nvPr/>
        </p:nvSpPr>
        <p:spPr>
          <a:xfrm flipV="1">
            <a:off x="569520" y="2486880"/>
            <a:ext cx="1905480" cy="1599840"/>
          </a:xfrm>
          <a:prstGeom prst="arc">
            <a:avLst>
              <a:gd name="adj1" fmla="val 16132331"/>
              <a:gd name="adj2" fmla="val 2119999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4" name="Arc 293"/>
          <p:cNvSpPr/>
          <p:nvPr/>
        </p:nvSpPr>
        <p:spPr>
          <a:xfrm flipH="1" flipV="1">
            <a:off x="577800" y="2407320"/>
            <a:ext cx="1860840" cy="1682640"/>
          </a:xfrm>
          <a:prstGeom prst="arc">
            <a:avLst>
              <a:gd name="adj1" fmla="val 16992328"/>
              <a:gd name="adj2" fmla="val 2112181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5" name="Arc 294"/>
          <p:cNvSpPr/>
          <p:nvPr/>
        </p:nvSpPr>
        <p:spPr>
          <a:xfrm flipH="1">
            <a:off x="559800" y="2540520"/>
            <a:ext cx="1905480" cy="1542600"/>
          </a:xfrm>
          <a:prstGeom prst="arc">
            <a:avLst>
              <a:gd name="adj1" fmla="val 17075072"/>
              <a:gd name="adj2" fmla="val 21182196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6" name="Arc 295"/>
          <p:cNvSpPr/>
          <p:nvPr/>
        </p:nvSpPr>
        <p:spPr>
          <a:xfrm>
            <a:off x="554040" y="2554920"/>
            <a:ext cx="1905480" cy="1599840"/>
          </a:xfrm>
          <a:prstGeom prst="arc">
            <a:avLst>
              <a:gd name="adj1" fmla="val 16130306"/>
              <a:gd name="adj2" fmla="val 21031909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7" name="Arc 296"/>
          <p:cNvSpPr/>
          <p:nvPr/>
        </p:nvSpPr>
        <p:spPr>
          <a:xfrm flipV="1">
            <a:off x="617040" y="2693160"/>
            <a:ext cx="1906920" cy="1314360"/>
          </a:xfrm>
          <a:prstGeom prst="arc">
            <a:avLst>
              <a:gd name="adj1" fmla="val 15869361"/>
              <a:gd name="adj2" fmla="val 21443200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8" name="Arc 297"/>
          <p:cNvSpPr/>
          <p:nvPr/>
        </p:nvSpPr>
        <p:spPr>
          <a:xfrm flipH="1" flipV="1">
            <a:off x="1193400" y="3727440"/>
            <a:ext cx="388080" cy="255960"/>
          </a:xfrm>
          <a:prstGeom prst="arc">
            <a:avLst>
              <a:gd name="adj1" fmla="val 17863299"/>
              <a:gd name="adj2" fmla="val 20824152"/>
            </a:avLst>
          </a:prstGeom>
          <a:noFill/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4200" bIns="342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9" name="Freeform 298"/>
          <p:cNvSpPr/>
          <p:nvPr/>
        </p:nvSpPr>
        <p:spPr>
          <a:xfrm>
            <a:off x="1184040" y="3574080"/>
            <a:ext cx="171360" cy="334440"/>
          </a:xfrm>
          <a:custGeom>
            <a:avLst/>
            <a:gdLst>
              <a:gd name="textAreaLeft" fmla="*/ 0 w 171360"/>
              <a:gd name="textAreaRight" fmla="*/ 171720 w 171360"/>
              <a:gd name="textAreaTop" fmla="*/ 0 h 334440"/>
              <a:gd name="textAreaBottom" fmla="*/ 334800 h 334440"/>
            </a:gdLst>
            <a:ahLst/>
            <a:rect l="textAreaLeft" t="textAreaTop" r="textAreaRight" b="textAreaBottom"/>
            <a:pathLst>
              <a:path w="119728" h="262393">
                <a:moveTo>
                  <a:pt x="16361" y="262393"/>
                </a:moveTo>
                <a:cubicBezTo>
                  <a:pt x="3771" y="240527"/>
                  <a:pt x="-8818" y="218661"/>
                  <a:pt x="8410" y="174929"/>
                </a:cubicBezTo>
                <a:cubicBezTo>
                  <a:pt x="25638" y="131197"/>
                  <a:pt x="72683" y="65598"/>
                  <a:pt x="119728" y="0"/>
                </a:cubicBezTo>
              </a:path>
            </a:pathLst>
          </a:cu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90" name="Cube 134"/>
          <p:cNvSpPr/>
          <p:nvPr/>
        </p:nvSpPr>
        <p:spPr>
          <a:xfrm>
            <a:off x="1105920" y="2954160"/>
            <a:ext cx="577800" cy="634680"/>
          </a:xfrm>
          <a:prstGeom prst="cube">
            <a:avLst>
              <a:gd name="adj" fmla="val 1566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1" name="Cube 3"/>
          <p:cNvSpPr/>
          <p:nvPr/>
        </p:nvSpPr>
        <p:spPr>
          <a:xfrm>
            <a:off x="3177000" y="1726920"/>
            <a:ext cx="2568600" cy="2632680"/>
          </a:xfrm>
          <a:prstGeom prst="cube">
            <a:avLst>
              <a:gd name="adj" fmla="val 3814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92" name="Cube 163"/>
          <p:cNvSpPr/>
          <p:nvPr/>
        </p:nvSpPr>
        <p:spPr>
          <a:xfrm>
            <a:off x="3341160" y="210600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3" name="Cube 164"/>
          <p:cNvSpPr/>
          <p:nvPr/>
        </p:nvSpPr>
        <p:spPr>
          <a:xfrm>
            <a:off x="3338640" y="266508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4" name="Cube 165"/>
          <p:cNvSpPr/>
          <p:nvPr/>
        </p:nvSpPr>
        <p:spPr>
          <a:xfrm>
            <a:off x="3338640" y="321156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5" name="Freeform 5"/>
          <p:cNvSpPr/>
          <p:nvPr/>
        </p:nvSpPr>
        <p:spPr>
          <a:xfrm>
            <a:off x="1410120" y="2347920"/>
            <a:ext cx="1926360" cy="1853280"/>
          </a:xfrm>
          <a:custGeom>
            <a:avLst/>
            <a:gdLst>
              <a:gd name="textAreaLeft" fmla="*/ 0 w 1926360"/>
              <a:gd name="textAreaRight" fmla="*/ 1926720 w 1926360"/>
              <a:gd name="textAreaTop" fmla="*/ 0 h 1853280"/>
              <a:gd name="textAreaBottom" fmla="*/ 1853640 h 1853280"/>
            </a:gdLst>
            <a:ahLst/>
            <a:rect l="textAreaLeft" t="textAreaTop" r="textAreaRight" b="textAreaBottom"/>
            <a:pathLst>
              <a:path w="1926771" h="1853472">
                <a:moveTo>
                  <a:pt x="0" y="1240971"/>
                </a:moveTo>
                <a:cubicBezTo>
                  <a:pt x="278492" y="1605642"/>
                  <a:pt x="556985" y="1970314"/>
                  <a:pt x="816428" y="1817914"/>
                </a:cubicBezTo>
                <a:cubicBezTo>
                  <a:pt x="1075871" y="1665514"/>
                  <a:pt x="1371600" y="629557"/>
                  <a:pt x="1556657" y="326571"/>
                </a:cubicBezTo>
                <a:cubicBezTo>
                  <a:pt x="1741714" y="23585"/>
                  <a:pt x="1834242" y="11792"/>
                  <a:pt x="1926771" y="0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96" name="Freeform 6"/>
          <p:cNvSpPr/>
          <p:nvPr/>
        </p:nvSpPr>
        <p:spPr>
          <a:xfrm>
            <a:off x="1399320" y="2892240"/>
            <a:ext cx="1937160" cy="1585800"/>
          </a:xfrm>
          <a:custGeom>
            <a:avLst/>
            <a:gdLst>
              <a:gd name="textAreaLeft" fmla="*/ 0 w 1937160"/>
              <a:gd name="textAreaRight" fmla="*/ 1937520 w 1937160"/>
              <a:gd name="textAreaTop" fmla="*/ 0 h 1585800"/>
              <a:gd name="textAreaBottom" fmla="*/ 1586160 h 1585800"/>
            </a:gdLst>
            <a:ahLst/>
            <a:rect l="textAreaLeft" t="textAreaTop" r="textAreaRight" b="textAreaBottom"/>
            <a:pathLst>
              <a:path w="1937657" h="1586303">
                <a:moveTo>
                  <a:pt x="0" y="707678"/>
                </a:moveTo>
                <a:cubicBezTo>
                  <a:pt x="188685" y="1180299"/>
                  <a:pt x="377371" y="1652921"/>
                  <a:pt x="642257" y="1578535"/>
                </a:cubicBezTo>
                <a:cubicBezTo>
                  <a:pt x="907143" y="1504149"/>
                  <a:pt x="1373414" y="524435"/>
                  <a:pt x="1589314" y="261364"/>
                </a:cubicBezTo>
                <a:cubicBezTo>
                  <a:pt x="1805214" y="-1708"/>
                  <a:pt x="1871435" y="-801"/>
                  <a:pt x="1937657" y="106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97" name="Freeform 7"/>
          <p:cNvSpPr/>
          <p:nvPr/>
        </p:nvSpPr>
        <p:spPr>
          <a:xfrm>
            <a:off x="1377360" y="3321360"/>
            <a:ext cx="1959120" cy="1236960"/>
          </a:xfrm>
          <a:custGeom>
            <a:avLst/>
            <a:gdLst>
              <a:gd name="textAreaLeft" fmla="*/ 0 w 1959120"/>
              <a:gd name="textAreaRight" fmla="*/ 1959480 w 1959120"/>
              <a:gd name="textAreaTop" fmla="*/ 0 h 1236960"/>
              <a:gd name="textAreaBottom" fmla="*/ 1237320 h 1236960"/>
            </a:gdLst>
            <a:ahLst/>
            <a:rect l="textAreaLeft" t="textAreaTop" r="textAreaRight" b="textAreaBottom"/>
            <a:pathLst>
              <a:path w="1959428" h="1237318">
                <a:moveTo>
                  <a:pt x="0" y="256918"/>
                </a:moveTo>
                <a:cubicBezTo>
                  <a:pt x="257628" y="757661"/>
                  <a:pt x="515257" y="1258404"/>
                  <a:pt x="794657" y="1236633"/>
                </a:cubicBezTo>
                <a:cubicBezTo>
                  <a:pt x="1074057" y="1214862"/>
                  <a:pt x="1482272" y="320419"/>
                  <a:pt x="1676400" y="126290"/>
                </a:cubicBezTo>
                <a:cubicBezTo>
                  <a:pt x="1870528" y="-67839"/>
                  <a:pt x="1914978" y="2011"/>
                  <a:pt x="1959428" y="71861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098" name="Group 9"/>
          <p:cNvGrpSpPr/>
          <p:nvPr/>
        </p:nvGrpSpPr>
        <p:grpSpPr>
          <a:xfrm>
            <a:off x="4114080" y="2059560"/>
            <a:ext cx="404640" cy="471960"/>
            <a:chOff x="4114080" y="2059560"/>
            <a:chExt cx="404640" cy="471960"/>
          </a:xfrm>
        </p:grpSpPr>
        <p:sp>
          <p:nvSpPr>
            <p:cNvPr id="1099" name="Arc 8"/>
            <p:cNvSpPr/>
            <p:nvPr/>
          </p:nvSpPr>
          <p:spPr>
            <a:xfrm>
              <a:off x="4118760" y="20595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0" name="Arc 177"/>
            <p:cNvSpPr/>
            <p:nvPr/>
          </p:nvSpPr>
          <p:spPr>
            <a:xfrm flipV="1">
              <a:off x="4118760" y="20592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1" name="Arc 178"/>
            <p:cNvSpPr/>
            <p:nvPr/>
          </p:nvSpPr>
          <p:spPr>
            <a:xfrm flipH="1">
              <a:off x="4122720" y="20595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2" name="Arc 179"/>
            <p:cNvSpPr/>
            <p:nvPr/>
          </p:nvSpPr>
          <p:spPr>
            <a:xfrm flipH="1" flipV="1">
              <a:off x="4122720" y="20592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3" name="Arc 180"/>
            <p:cNvSpPr/>
            <p:nvPr/>
          </p:nvSpPr>
          <p:spPr>
            <a:xfrm>
              <a:off x="4114080" y="20782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4" name="Arc 181"/>
            <p:cNvSpPr/>
            <p:nvPr/>
          </p:nvSpPr>
          <p:spPr>
            <a:xfrm flipV="1">
              <a:off x="4114080" y="20779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5" name="Arc 189"/>
            <p:cNvSpPr/>
            <p:nvPr/>
          </p:nvSpPr>
          <p:spPr>
            <a:xfrm flipH="1">
              <a:off x="4118040" y="20782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06" name="Arc 190"/>
            <p:cNvSpPr/>
            <p:nvPr/>
          </p:nvSpPr>
          <p:spPr>
            <a:xfrm flipH="1" flipV="1">
              <a:off x="4118040" y="20779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107" name="Freeform 10"/>
          <p:cNvSpPr/>
          <p:nvPr/>
        </p:nvSpPr>
        <p:spPr>
          <a:xfrm>
            <a:off x="3904200" y="234684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08" name="Freeform 11"/>
          <p:cNvSpPr/>
          <p:nvPr/>
        </p:nvSpPr>
        <p:spPr>
          <a:xfrm>
            <a:off x="4513680" y="223848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109" name="Group 276"/>
          <p:cNvGrpSpPr/>
          <p:nvPr/>
        </p:nvGrpSpPr>
        <p:grpSpPr>
          <a:xfrm>
            <a:off x="4106160" y="2575440"/>
            <a:ext cx="405000" cy="471600"/>
            <a:chOff x="4106160" y="2575440"/>
            <a:chExt cx="405000" cy="471600"/>
          </a:xfrm>
        </p:grpSpPr>
        <p:sp>
          <p:nvSpPr>
            <p:cNvPr id="1110" name="Arc 277"/>
            <p:cNvSpPr/>
            <p:nvPr/>
          </p:nvSpPr>
          <p:spPr>
            <a:xfrm>
              <a:off x="4110840" y="2575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1" name="Arc 286"/>
            <p:cNvSpPr/>
            <p:nvPr/>
          </p:nvSpPr>
          <p:spPr>
            <a:xfrm flipV="1">
              <a:off x="4110840" y="25750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2" name="Arc 300"/>
            <p:cNvSpPr/>
            <p:nvPr/>
          </p:nvSpPr>
          <p:spPr>
            <a:xfrm flipH="1">
              <a:off x="4115160" y="2575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3" name="Arc 301"/>
            <p:cNvSpPr/>
            <p:nvPr/>
          </p:nvSpPr>
          <p:spPr>
            <a:xfrm flipH="1" flipV="1">
              <a:off x="4115160" y="25750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4" name="Arc 302"/>
            <p:cNvSpPr/>
            <p:nvPr/>
          </p:nvSpPr>
          <p:spPr>
            <a:xfrm>
              <a:off x="4106160" y="2593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5" name="Arc 303"/>
            <p:cNvSpPr/>
            <p:nvPr/>
          </p:nvSpPr>
          <p:spPr>
            <a:xfrm flipV="1">
              <a:off x="4106160" y="2593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6" name="Arc 304"/>
            <p:cNvSpPr/>
            <p:nvPr/>
          </p:nvSpPr>
          <p:spPr>
            <a:xfrm flipH="1">
              <a:off x="4110120" y="2593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17" name="Arc 305"/>
            <p:cNvSpPr/>
            <p:nvPr/>
          </p:nvSpPr>
          <p:spPr>
            <a:xfrm flipH="1" flipV="1">
              <a:off x="4110120" y="2593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118" name="Freeform 317"/>
          <p:cNvSpPr/>
          <p:nvPr/>
        </p:nvSpPr>
        <p:spPr>
          <a:xfrm>
            <a:off x="3896280" y="286236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19" name="Freeform 328"/>
          <p:cNvSpPr/>
          <p:nvPr/>
        </p:nvSpPr>
        <p:spPr>
          <a:xfrm>
            <a:off x="4506120" y="275436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120" name="Group 332"/>
          <p:cNvGrpSpPr/>
          <p:nvPr/>
        </p:nvGrpSpPr>
        <p:grpSpPr>
          <a:xfrm>
            <a:off x="4108320" y="3155760"/>
            <a:ext cx="405000" cy="471960"/>
            <a:chOff x="4108320" y="3155760"/>
            <a:chExt cx="405000" cy="471960"/>
          </a:xfrm>
        </p:grpSpPr>
        <p:sp>
          <p:nvSpPr>
            <p:cNvPr id="1121" name="Arc 334"/>
            <p:cNvSpPr/>
            <p:nvPr/>
          </p:nvSpPr>
          <p:spPr>
            <a:xfrm>
              <a:off x="4113000" y="31557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2" name="Arc 335"/>
            <p:cNvSpPr/>
            <p:nvPr/>
          </p:nvSpPr>
          <p:spPr>
            <a:xfrm flipV="1">
              <a:off x="4113000" y="31554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3" name="Arc 336"/>
            <p:cNvSpPr/>
            <p:nvPr/>
          </p:nvSpPr>
          <p:spPr>
            <a:xfrm flipH="1">
              <a:off x="4117320" y="31557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4" name="Arc 339"/>
            <p:cNvSpPr/>
            <p:nvPr/>
          </p:nvSpPr>
          <p:spPr>
            <a:xfrm flipH="1" flipV="1">
              <a:off x="4117320" y="31554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5" name="Arc 340"/>
            <p:cNvSpPr/>
            <p:nvPr/>
          </p:nvSpPr>
          <p:spPr>
            <a:xfrm>
              <a:off x="4108320" y="31744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6" name="Arc 341"/>
            <p:cNvSpPr/>
            <p:nvPr/>
          </p:nvSpPr>
          <p:spPr>
            <a:xfrm flipV="1">
              <a:off x="4108320" y="31741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7" name="Arc 342"/>
            <p:cNvSpPr/>
            <p:nvPr/>
          </p:nvSpPr>
          <p:spPr>
            <a:xfrm flipH="1">
              <a:off x="4112280" y="31744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28" name="Arc 343"/>
            <p:cNvSpPr/>
            <p:nvPr/>
          </p:nvSpPr>
          <p:spPr>
            <a:xfrm flipH="1" flipV="1">
              <a:off x="4112280" y="31741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129" name="Freeform 345"/>
          <p:cNvSpPr/>
          <p:nvPr/>
        </p:nvSpPr>
        <p:spPr>
          <a:xfrm>
            <a:off x="3898440" y="344268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30" name="Freeform 346"/>
          <p:cNvSpPr/>
          <p:nvPr/>
        </p:nvSpPr>
        <p:spPr>
          <a:xfrm>
            <a:off x="4508280" y="333468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31" name="Freeform 21"/>
          <p:cNvSpPr/>
          <p:nvPr/>
        </p:nvSpPr>
        <p:spPr>
          <a:xfrm>
            <a:off x="3777840" y="2320560"/>
            <a:ext cx="993600" cy="2124000"/>
          </a:xfrm>
          <a:custGeom>
            <a:avLst/>
            <a:gdLst>
              <a:gd name="textAreaLeft" fmla="*/ 0 w 993600"/>
              <a:gd name="textAreaRight" fmla="*/ 993960 w 993600"/>
              <a:gd name="textAreaTop" fmla="*/ 0 h 2124000"/>
              <a:gd name="textAreaBottom" fmla="*/ 2124360 h 2124000"/>
            </a:gdLst>
            <a:ahLst/>
            <a:rect l="textAreaLeft" t="textAreaTop" r="textAreaRight" b="textAreaBottom"/>
            <a:pathLst>
              <a:path w="994116" h="2124221">
                <a:moveTo>
                  <a:pt x="994116" y="0"/>
                </a:moveTo>
                <a:cubicBezTo>
                  <a:pt x="946051" y="44548"/>
                  <a:pt x="897987" y="89096"/>
                  <a:pt x="886264" y="140677"/>
                </a:cubicBezTo>
                <a:cubicBezTo>
                  <a:pt x="874541" y="192258"/>
                  <a:pt x="923778" y="229772"/>
                  <a:pt x="923778" y="309489"/>
                </a:cubicBezTo>
                <a:cubicBezTo>
                  <a:pt x="923778" y="389206"/>
                  <a:pt x="902676" y="522849"/>
                  <a:pt x="886264" y="618978"/>
                </a:cubicBezTo>
                <a:cubicBezTo>
                  <a:pt x="869852" y="715107"/>
                  <a:pt x="841716" y="800295"/>
                  <a:pt x="825304" y="886264"/>
                </a:cubicBezTo>
                <a:cubicBezTo>
                  <a:pt x="808892" y="972233"/>
                  <a:pt x="841716" y="1039446"/>
                  <a:pt x="787790" y="1134794"/>
                </a:cubicBezTo>
                <a:cubicBezTo>
                  <a:pt x="733864" y="1230142"/>
                  <a:pt x="613507" y="1381759"/>
                  <a:pt x="501747" y="1458350"/>
                </a:cubicBezTo>
                <a:cubicBezTo>
                  <a:pt x="389987" y="1534941"/>
                  <a:pt x="200854" y="1483360"/>
                  <a:pt x="117230" y="1594338"/>
                </a:cubicBezTo>
                <a:cubicBezTo>
                  <a:pt x="33605" y="1705317"/>
                  <a:pt x="16802" y="1914769"/>
                  <a:pt x="0" y="2124221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32" name="Cube 167"/>
          <p:cNvSpPr/>
          <p:nvPr/>
        </p:nvSpPr>
        <p:spPr>
          <a:xfrm>
            <a:off x="4762800" y="209556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3" name="Cube 168"/>
          <p:cNvSpPr/>
          <p:nvPr/>
        </p:nvSpPr>
        <p:spPr>
          <a:xfrm>
            <a:off x="4762800" y="268344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4" name="Cube 169"/>
          <p:cNvSpPr/>
          <p:nvPr/>
        </p:nvSpPr>
        <p:spPr>
          <a:xfrm>
            <a:off x="4764600" y="321984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5" name="Picture 18" descr=""/>
          <p:cNvPicPr/>
          <p:nvPr/>
        </p:nvPicPr>
        <p:blipFill>
          <a:blip r:embed="rId1"/>
          <a:srcRect l="21635" t="6446" r="6783" b="16628"/>
          <a:stretch/>
        </p:blipFill>
        <p:spPr>
          <a:xfrm flipH="1" rot="21143400">
            <a:off x="3102480" y="385596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1136" name="Freeform 362"/>
          <p:cNvSpPr/>
          <p:nvPr/>
        </p:nvSpPr>
        <p:spPr>
          <a:xfrm>
            <a:off x="4238280" y="2901600"/>
            <a:ext cx="523800" cy="1458000"/>
          </a:xfrm>
          <a:custGeom>
            <a:avLst/>
            <a:gdLst>
              <a:gd name="textAreaLeft" fmla="*/ 0 w 523800"/>
              <a:gd name="textAreaRight" fmla="*/ 524160 w 523800"/>
              <a:gd name="textAreaTop" fmla="*/ 0 h 1458000"/>
              <a:gd name="textAreaBottom" fmla="*/ 1458360 h 1458000"/>
            </a:gdLst>
            <a:ahLst/>
            <a:rect l="textAreaLeft" t="textAreaTop" r="textAreaRight" b="textAreaBottom"/>
            <a:pathLst>
              <a:path w="994116" h="2124221">
                <a:moveTo>
                  <a:pt x="994116" y="0"/>
                </a:moveTo>
                <a:cubicBezTo>
                  <a:pt x="946051" y="44548"/>
                  <a:pt x="897987" y="89096"/>
                  <a:pt x="886264" y="140677"/>
                </a:cubicBezTo>
                <a:cubicBezTo>
                  <a:pt x="874541" y="192258"/>
                  <a:pt x="923778" y="229772"/>
                  <a:pt x="923778" y="309489"/>
                </a:cubicBezTo>
                <a:cubicBezTo>
                  <a:pt x="923778" y="389206"/>
                  <a:pt x="902676" y="522849"/>
                  <a:pt x="886264" y="618978"/>
                </a:cubicBezTo>
                <a:cubicBezTo>
                  <a:pt x="869852" y="715107"/>
                  <a:pt x="841716" y="800295"/>
                  <a:pt x="825304" y="886264"/>
                </a:cubicBezTo>
                <a:cubicBezTo>
                  <a:pt x="808892" y="972233"/>
                  <a:pt x="841716" y="1039446"/>
                  <a:pt x="787790" y="1134794"/>
                </a:cubicBezTo>
                <a:cubicBezTo>
                  <a:pt x="733864" y="1230142"/>
                  <a:pt x="613507" y="1381759"/>
                  <a:pt x="501747" y="1458350"/>
                </a:cubicBezTo>
                <a:cubicBezTo>
                  <a:pt x="389987" y="1534941"/>
                  <a:pt x="200854" y="1483360"/>
                  <a:pt x="117230" y="1594338"/>
                </a:cubicBezTo>
                <a:cubicBezTo>
                  <a:pt x="33605" y="1705317"/>
                  <a:pt x="16802" y="1914769"/>
                  <a:pt x="0" y="2124221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37" name="Picture 352" descr=""/>
          <p:cNvPicPr/>
          <p:nvPr/>
        </p:nvPicPr>
        <p:blipFill>
          <a:blip r:embed="rId2"/>
          <a:srcRect l="21635" t="6446" r="6783" b="16628"/>
          <a:stretch/>
        </p:blipFill>
        <p:spPr>
          <a:xfrm flipH="1" rot="21143400">
            <a:off x="3885480" y="390168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1138" name="Freeform 22"/>
          <p:cNvSpPr/>
          <p:nvPr/>
        </p:nvSpPr>
        <p:spPr>
          <a:xfrm>
            <a:off x="4684320" y="3408480"/>
            <a:ext cx="443520" cy="993600"/>
          </a:xfrm>
          <a:custGeom>
            <a:avLst/>
            <a:gdLst>
              <a:gd name="textAreaLeft" fmla="*/ 0 w 443520"/>
              <a:gd name="textAreaRight" fmla="*/ 443880 w 443520"/>
              <a:gd name="textAreaTop" fmla="*/ 0 h 993600"/>
              <a:gd name="textAreaBottom" fmla="*/ 993960 h 993600"/>
            </a:gdLst>
            <a:ahLst/>
            <a:rect l="textAreaLeft" t="textAreaTop" r="textAreaRight" b="textAreaBottom"/>
            <a:pathLst>
              <a:path w="444055" h="994117">
                <a:moveTo>
                  <a:pt x="82984" y="0"/>
                </a:moveTo>
                <a:cubicBezTo>
                  <a:pt x="31402" y="44548"/>
                  <a:pt x="-20179" y="89096"/>
                  <a:pt x="7956" y="150056"/>
                </a:cubicBezTo>
                <a:cubicBezTo>
                  <a:pt x="36091" y="211016"/>
                  <a:pt x="190054" y="308708"/>
                  <a:pt x="251796" y="365760"/>
                </a:cubicBezTo>
                <a:cubicBezTo>
                  <a:pt x="313538" y="422812"/>
                  <a:pt x="346363" y="387643"/>
                  <a:pt x="378406" y="492369"/>
                </a:cubicBezTo>
                <a:cubicBezTo>
                  <a:pt x="410449" y="597095"/>
                  <a:pt x="427252" y="795606"/>
                  <a:pt x="444055" y="994117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39" name="Picture 354" descr=""/>
          <p:cNvPicPr/>
          <p:nvPr/>
        </p:nvPicPr>
        <p:blipFill>
          <a:blip r:embed="rId3"/>
          <a:srcRect l="21635" t="6446" r="6783" b="16628"/>
          <a:stretch/>
        </p:blipFill>
        <p:spPr>
          <a:xfrm flipH="1" rot="21143400">
            <a:off x="4669920" y="388656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1140" name="Oval 347"/>
          <p:cNvSpPr/>
          <p:nvPr/>
        </p:nvSpPr>
        <p:spPr>
          <a:xfrm>
            <a:off x="61920" y="3801960"/>
            <a:ext cx="696240" cy="624960"/>
          </a:xfrm>
          <a:prstGeom prst="ellipse">
            <a:avLst/>
          </a:prstGeom>
          <a:solidFill>
            <a:schemeClr val="tx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1400" spc="-1" strike="noStrike">
                <a:solidFill>
                  <a:schemeClr val="lt1"/>
                </a:solidFill>
                <a:latin typeface="Calibri"/>
              </a:rPr>
              <a:t>JB</a:t>
            </a:r>
            <a:endParaRPr b="0" lang="id-ID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1" name="Oval 348"/>
          <p:cNvSpPr/>
          <p:nvPr/>
        </p:nvSpPr>
        <p:spPr>
          <a:xfrm>
            <a:off x="272160" y="15516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2" name="Can 424"/>
          <p:cNvSpPr/>
          <p:nvPr/>
        </p:nvSpPr>
        <p:spPr>
          <a:xfrm>
            <a:off x="11010600" y="5740920"/>
            <a:ext cx="362880" cy="433800"/>
          </a:xfrm>
          <a:prstGeom prst="can">
            <a:avLst>
              <a:gd name="adj" fmla="val 41767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3" name="Can 447"/>
          <p:cNvSpPr/>
          <p:nvPr/>
        </p:nvSpPr>
        <p:spPr>
          <a:xfrm>
            <a:off x="8225280" y="5744880"/>
            <a:ext cx="362880" cy="433800"/>
          </a:xfrm>
          <a:prstGeom prst="can">
            <a:avLst>
              <a:gd name="adj" fmla="val 41767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4" name="Freeform 448"/>
          <p:cNvSpPr/>
          <p:nvPr/>
        </p:nvSpPr>
        <p:spPr>
          <a:xfrm>
            <a:off x="8274600" y="4238640"/>
            <a:ext cx="423360" cy="757080"/>
          </a:xfrm>
          <a:custGeom>
            <a:avLst/>
            <a:gdLst>
              <a:gd name="textAreaLeft" fmla="*/ 0 w 423360"/>
              <a:gd name="textAreaRight" fmla="*/ 423720 w 423360"/>
              <a:gd name="textAreaTop" fmla="*/ 0 h 757080"/>
              <a:gd name="textAreaBottom" fmla="*/ 757440 h 757080"/>
            </a:gdLst>
            <a:ahLst/>
            <a:rect l="textAreaLeft" t="textAreaTop" r="textAreaRight" b="textAreaBottom"/>
            <a:pathLst>
              <a:path w="423745" h="757492">
                <a:moveTo>
                  <a:pt x="61231" y="757492"/>
                </a:moveTo>
                <a:cubicBezTo>
                  <a:pt x="14790" y="525736"/>
                  <a:pt x="-31651" y="293980"/>
                  <a:pt x="28768" y="167731"/>
                </a:cubicBezTo>
                <a:cubicBezTo>
                  <a:pt x="89187" y="41482"/>
                  <a:pt x="256466" y="20741"/>
                  <a:pt x="423745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5" name="Freeform 449"/>
          <p:cNvSpPr/>
          <p:nvPr/>
        </p:nvSpPr>
        <p:spPr>
          <a:xfrm flipH="1">
            <a:off x="10983240" y="4250520"/>
            <a:ext cx="423360" cy="757080"/>
          </a:xfrm>
          <a:custGeom>
            <a:avLst/>
            <a:gdLst>
              <a:gd name="textAreaLeft" fmla="*/ 360 w 423360"/>
              <a:gd name="textAreaRight" fmla="*/ 424080 w 423360"/>
              <a:gd name="textAreaTop" fmla="*/ 0 h 757080"/>
              <a:gd name="textAreaBottom" fmla="*/ 757440 h 757080"/>
            </a:gdLst>
            <a:ahLst/>
            <a:rect l="textAreaLeft" t="textAreaTop" r="textAreaRight" b="textAreaBottom"/>
            <a:pathLst>
              <a:path w="423745" h="757492">
                <a:moveTo>
                  <a:pt x="61231" y="757492"/>
                </a:moveTo>
                <a:cubicBezTo>
                  <a:pt x="14790" y="525736"/>
                  <a:pt x="-31651" y="293980"/>
                  <a:pt x="28768" y="167731"/>
                </a:cubicBezTo>
                <a:cubicBezTo>
                  <a:pt x="89187" y="41482"/>
                  <a:pt x="256466" y="20741"/>
                  <a:pt x="423745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6" name="Can 455"/>
          <p:cNvSpPr/>
          <p:nvPr/>
        </p:nvSpPr>
        <p:spPr>
          <a:xfrm>
            <a:off x="6451200" y="5623920"/>
            <a:ext cx="187560" cy="180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8160" bIns="3816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7" name="Can 456"/>
          <p:cNvSpPr/>
          <p:nvPr/>
        </p:nvSpPr>
        <p:spPr>
          <a:xfrm>
            <a:off x="6891120" y="5623200"/>
            <a:ext cx="187560" cy="180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8160" bIns="3816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8" name="Can 457"/>
          <p:cNvSpPr/>
          <p:nvPr/>
        </p:nvSpPr>
        <p:spPr>
          <a:xfrm>
            <a:off x="6489360" y="5433480"/>
            <a:ext cx="111600" cy="243000"/>
          </a:xfrm>
          <a:prstGeom prst="can">
            <a:avLst>
              <a:gd name="adj" fmla="val 3571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9" name="Can 458"/>
          <p:cNvSpPr/>
          <p:nvPr/>
        </p:nvSpPr>
        <p:spPr>
          <a:xfrm>
            <a:off x="6929280" y="5429160"/>
            <a:ext cx="111600" cy="243000"/>
          </a:xfrm>
          <a:prstGeom prst="can">
            <a:avLst>
              <a:gd name="adj" fmla="val 35714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0" name="Cube 459"/>
          <p:cNvSpPr/>
          <p:nvPr/>
        </p:nvSpPr>
        <p:spPr>
          <a:xfrm>
            <a:off x="6665040" y="5197680"/>
            <a:ext cx="187560" cy="564120"/>
          </a:xfrm>
          <a:prstGeom prst="cube">
            <a:avLst>
              <a:gd name="adj" fmla="val 107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1" name="Cube 460"/>
          <p:cNvSpPr/>
          <p:nvPr/>
        </p:nvSpPr>
        <p:spPr>
          <a:xfrm>
            <a:off x="6630120" y="5316480"/>
            <a:ext cx="260640" cy="188280"/>
          </a:xfrm>
          <a:prstGeom prst="cube">
            <a:avLst>
              <a:gd name="adj" fmla="val 547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52" name="Cube 461"/>
          <p:cNvSpPr/>
          <p:nvPr/>
        </p:nvSpPr>
        <p:spPr>
          <a:xfrm>
            <a:off x="6526080" y="4703760"/>
            <a:ext cx="479160" cy="673920"/>
          </a:xfrm>
          <a:prstGeom prst="cube">
            <a:avLst>
              <a:gd name="adj" fmla="val 5471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53" name="Picture 462" descr=""/>
          <p:cNvPicPr/>
          <p:nvPr/>
        </p:nvPicPr>
        <p:blipFill>
          <a:blip r:embed="rId4"/>
          <a:srcRect l="11387" t="17202" r="0" b="36766"/>
          <a:stretch/>
        </p:blipFill>
        <p:spPr>
          <a:xfrm rot="21136800">
            <a:off x="9332280" y="5410080"/>
            <a:ext cx="1052640" cy="546480"/>
          </a:xfrm>
          <a:prstGeom prst="rect">
            <a:avLst/>
          </a:prstGeom>
          <a:ln w="0">
            <a:noFill/>
          </a:ln>
        </p:spPr>
      </p:pic>
      <p:pic>
        <p:nvPicPr>
          <p:cNvPr id="1154" name="Picture 463" descr=""/>
          <p:cNvPicPr/>
          <p:nvPr/>
        </p:nvPicPr>
        <p:blipFill>
          <a:blip r:embed="rId5"/>
          <a:srcRect l="41876" t="68327" r="0" b="0"/>
          <a:stretch/>
        </p:blipFill>
        <p:spPr>
          <a:xfrm rot="20677800">
            <a:off x="10111680" y="4657320"/>
            <a:ext cx="819000" cy="365400"/>
          </a:xfrm>
          <a:prstGeom prst="rect">
            <a:avLst/>
          </a:prstGeom>
          <a:ln w="0">
            <a:noFill/>
          </a:ln>
        </p:spPr>
      </p:pic>
      <p:pic>
        <p:nvPicPr>
          <p:cNvPr id="1155" name="Picture 464" descr=""/>
          <p:cNvPicPr/>
          <p:nvPr/>
        </p:nvPicPr>
        <p:blipFill>
          <a:blip r:embed="rId6"/>
          <a:srcRect l="19352" t="16078" r="16717" b="17218"/>
          <a:stretch/>
        </p:blipFill>
        <p:spPr>
          <a:xfrm rot="406800">
            <a:off x="8719200" y="4836240"/>
            <a:ext cx="453240" cy="421200"/>
          </a:xfrm>
          <a:prstGeom prst="rect">
            <a:avLst/>
          </a:prstGeom>
          <a:ln w="0">
            <a:noFill/>
          </a:ln>
        </p:spPr>
      </p:pic>
      <p:sp>
        <p:nvSpPr>
          <p:cNvPr id="1156" name="TextBox 465"/>
          <p:cNvSpPr/>
          <p:nvPr/>
        </p:nvSpPr>
        <p:spPr>
          <a:xfrm>
            <a:off x="8832960" y="5216400"/>
            <a:ext cx="707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Adapter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7" name="TextBox 466"/>
          <p:cNvSpPr/>
          <p:nvPr/>
        </p:nvSpPr>
        <p:spPr>
          <a:xfrm>
            <a:off x="10257120" y="5004720"/>
            <a:ext cx="9586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Fast Conn**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8" name="TextBox 467"/>
          <p:cNvSpPr/>
          <p:nvPr/>
        </p:nvSpPr>
        <p:spPr>
          <a:xfrm>
            <a:off x="9534600" y="5855400"/>
            <a:ext cx="794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Pigtail*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Freeform 468"/>
          <p:cNvSpPr/>
          <p:nvPr/>
        </p:nvSpPr>
        <p:spPr>
          <a:xfrm>
            <a:off x="6382440" y="4853880"/>
            <a:ext cx="231840" cy="598320"/>
          </a:xfrm>
          <a:custGeom>
            <a:avLst/>
            <a:gdLst>
              <a:gd name="textAreaLeft" fmla="*/ 0 w 231840"/>
              <a:gd name="textAreaRight" fmla="*/ 232200 w 231840"/>
              <a:gd name="textAreaTop" fmla="*/ 0 h 598320"/>
              <a:gd name="textAreaBottom" fmla="*/ 598680 h 598320"/>
            </a:gdLst>
            <a:ahLst/>
            <a:rect l="textAreaLeft" t="textAreaTop" r="textAreaRight" b="textAreaBottom"/>
            <a:pathLst>
              <a:path w="232115" h="592216">
                <a:moveTo>
                  <a:pt x="127811" y="592216"/>
                </a:moveTo>
                <a:cubicBezTo>
                  <a:pt x="56536" y="385346"/>
                  <a:pt x="-14738" y="178476"/>
                  <a:pt x="2646" y="81125"/>
                </a:cubicBezTo>
                <a:cubicBezTo>
                  <a:pt x="20030" y="-16226"/>
                  <a:pt x="126072" y="-4057"/>
                  <a:pt x="232115" y="8112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0" name="Freeform 469"/>
          <p:cNvSpPr/>
          <p:nvPr/>
        </p:nvSpPr>
        <p:spPr>
          <a:xfrm>
            <a:off x="6435360" y="5015520"/>
            <a:ext cx="182520" cy="437040"/>
          </a:xfrm>
          <a:custGeom>
            <a:avLst/>
            <a:gdLst>
              <a:gd name="textAreaLeft" fmla="*/ 0 w 182520"/>
              <a:gd name="textAreaRight" fmla="*/ 182880 w 182520"/>
              <a:gd name="textAreaTop" fmla="*/ 0 h 437040"/>
              <a:gd name="textAreaBottom" fmla="*/ 437400 h 437040"/>
            </a:gdLst>
            <a:ahLst/>
            <a:rect l="textAreaLeft" t="textAreaTop" r="textAreaRight" b="textAreaBottom"/>
            <a:pathLst>
              <a:path w="182749" h="423663">
                <a:moveTo>
                  <a:pt x="102783" y="423663"/>
                </a:moveTo>
                <a:cubicBezTo>
                  <a:pt x="45705" y="277926"/>
                  <a:pt x="-11372" y="132190"/>
                  <a:pt x="1956" y="62075"/>
                </a:cubicBezTo>
                <a:cubicBezTo>
                  <a:pt x="15284" y="-8040"/>
                  <a:pt x="99016" y="-2535"/>
                  <a:pt x="182749" y="297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1" name="Freeform 470"/>
          <p:cNvSpPr/>
          <p:nvPr/>
        </p:nvSpPr>
        <p:spPr>
          <a:xfrm>
            <a:off x="6502320" y="5175000"/>
            <a:ext cx="104760" cy="281160"/>
          </a:xfrm>
          <a:custGeom>
            <a:avLst/>
            <a:gdLst>
              <a:gd name="textAreaLeft" fmla="*/ 0 w 104760"/>
              <a:gd name="textAreaRight" fmla="*/ 105120 w 104760"/>
              <a:gd name="textAreaTop" fmla="*/ 0 h 281160"/>
              <a:gd name="textAreaBottom" fmla="*/ 281520 h 281160"/>
            </a:gdLst>
            <a:ahLst/>
            <a:rect l="textAreaLeft" t="textAreaTop" r="textAreaRight" b="textAreaBottom"/>
            <a:pathLst>
              <a:path w="105199" h="267714">
                <a:moveTo>
                  <a:pt x="63477" y="267714"/>
                </a:moveTo>
                <a:cubicBezTo>
                  <a:pt x="28709" y="183981"/>
                  <a:pt x="-6059" y="100248"/>
                  <a:pt x="895" y="55629"/>
                </a:cubicBezTo>
                <a:cubicBezTo>
                  <a:pt x="7849" y="11010"/>
                  <a:pt x="56524" y="5505"/>
                  <a:pt x="105199" y="0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2" name="Cube 471"/>
          <p:cNvSpPr/>
          <p:nvPr/>
        </p:nvSpPr>
        <p:spPr>
          <a:xfrm>
            <a:off x="6591960" y="481860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3" name="Cube 472"/>
          <p:cNvSpPr/>
          <p:nvPr/>
        </p:nvSpPr>
        <p:spPr>
          <a:xfrm>
            <a:off x="6652080" y="4800240"/>
            <a:ext cx="17964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2120" bIns="421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4" name="Cube 473"/>
          <p:cNvSpPr/>
          <p:nvPr/>
        </p:nvSpPr>
        <p:spPr>
          <a:xfrm>
            <a:off x="6586200" y="497448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5" name="Cube 474"/>
          <p:cNvSpPr/>
          <p:nvPr/>
        </p:nvSpPr>
        <p:spPr>
          <a:xfrm>
            <a:off x="6645960" y="4955760"/>
            <a:ext cx="17964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2120" bIns="421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6" name="Cube 475"/>
          <p:cNvSpPr/>
          <p:nvPr/>
        </p:nvSpPr>
        <p:spPr>
          <a:xfrm>
            <a:off x="6584040" y="512388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7" name="Cube 476"/>
          <p:cNvSpPr/>
          <p:nvPr/>
        </p:nvSpPr>
        <p:spPr>
          <a:xfrm>
            <a:off x="6644160" y="5105160"/>
            <a:ext cx="17964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2120" bIns="421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8" name="Cube 477"/>
          <p:cNvSpPr/>
          <p:nvPr/>
        </p:nvSpPr>
        <p:spPr>
          <a:xfrm>
            <a:off x="6804360" y="482364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69" name="Cube 478"/>
          <p:cNvSpPr/>
          <p:nvPr/>
        </p:nvSpPr>
        <p:spPr>
          <a:xfrm>
            <a:off x="6798240" y="497916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0" name="Cube 479"/>
          <p:cNvSpPr/>
          <p:nvPr/>
        </p:nvSpPr>
        <p:spPr>
          <a:xfrm>
            <a:off x="6796440" y="512856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1" name="Freeform 480"/>
          <p:cNvSpPr/>
          <p:nvPr/>
        </p:nvSpPr>
        <p:spPr>
          <a:xfrm>
            <a:off x="6882480" y="4864320"/>
            <a:ext cx="239040" cy="581400"/>
          </a:xfrm>
          <a:custGeom>
            <a:avLst/>
            <a:gdLst>
              <a:gd name="textAreaLeft" fmla="*/ 0 w 239040"/>
              <a:gd name="textAreaRight" fmla="*/ 239400 w 239040"/>
              <a:gd name="textAreaTop" fmla="*/ 0 h 581400"/>
              <a:gd name="textAreaBottom" fmla="*/ 581760 h 581400"/>
            </a:gdLst>
            <a:ahLst/>
            <a:rect l="textAreaLeft" t="textAreaTop" r="textAreaRight" b="textAreaBottom"/>
            <a:pathLst>
              <a:path w="270676" h="581675">
                <a:moveTo>
                  <a:pt x="163410" y="581675"/>
                </a:moveTo>
                <a:cubicBezTo>
                  <a:pt x="227441" y="381179"/>
                  <a:pt x="291473" y="180684"/>
                  <a:pt x="264238" y="84492"/>
                </a:cubicBezTo>
                <a:cubicBezTo>
                  <a:pt x="237003" y="-11700"/>
                  <a:pt x="118501" y="-3588"/>
                  <a:pt x="0" y="4525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2" name="Freeform 481"/>
          <p:cNvSpPr/>
          <p:nvPr/>
        </p:nvSpPr>
        <p:spPr>
          <a:xfrm>
            <a:off x="6885720" y="5011920"/>
            <a:ext cx="180720" cy="433800"/>
          </a:xfrm>
          <a:custGeom>
            <a:avLst/>
            <a:gdLst>
              <a:gd name="textAreaLeft" fmla="*/ 0 w 180720"/>
              <a:gd name="textAreaRight" fmla="*/ 181080 w 180720"/>
              <a:gd name="textAreaTop" fmla="*/ 0 h 433800"/>
              <a:gd name="textAreaBottom" fmla="*/ 434160 h 433800"/>
            </a:gdLst>
            <a:ahLst/>
            <a:rect l="textAreaLeft" t="textAreaTop" r="textAreaRight" b="textAreaBottom"/>
            <a:pathLst>
              <a:path w="236662" h="434136">
                <a:moveTo>
                  <a:pt x="156457" y="434136"/>
                </a:moveTo>
                <a:cubicBezTo>
                  <a:pt x="206001" y="279997"/>
                  <a:pt x="255546" y="125859"/>
                  <a:pt x="229470" y="55164"/>
                </a:cubicBezTo>
                <a:cubicBezTo>
                  <a:pt x="203394" y="-15531"/>
                  <a:pt x="101697" y="-2783"/>
                  <a:pt x="0" y="996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3" name="Freeform 482"/>
          <p:cNvSpPr/>
          <p:nvPr/>
        </p:nvSpPr>
        <p:spPr>
          <a:xfrm>
            <a:off x="6875640" y="5160960"/>
            <a:ext cx="138600" cy="284760"/>
          </a:xfrm>
          <a:custGeom>
            <a:avLst/>
            <a:gdLst>
              <a:gd name="textAreaLeft" fmla="*/ 0 w 138600"/>
              <a:gd name="textAreaRight" fmla="*/ 138960 w 138600"/>
              <a:gd name="textAreaTop" fmla="*/ 0 h 284760"/>
              <a:gd name="textAreaBottom" fmla="*/ 285120 h 284760"/>
            </a:gdLst>
            <a:ahLst/>
            <a:rect l="textAreaLeft" t="textAreaTop" r="textAreaRight" b="textAreaBottom"/>
            <a:pathLst>
              <a:path w="184367" h="267714">
                <a:moveTo>
                  <a:pt x="132119" y="267714"/>
                </a:moveTo>
                <a:cubicBezTo>
                  <a:pt x="165728" y="178766"/>
                  <a:pt x="199338" y="89818"/>
                  <a:pt x="177318" y="45199"/>
                </a:cubicBezTo>
                <a:cubicBezTo>
                  <a:pt x="155298" y="580"/>
                  <a:pt x="77649" y="290"/>
                  <a:pt x="0" y="0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174" name="Group 483"/>
          <p:cNvGrpSpPr/>
          <p:nvPr/>
        </p:nvGrpSpPr>
        <p:grpSpPr>
          <a:xfrm>
            <a:off x="8656200" y="4111200"/>
            <a:ext cx="989280" cy="261360"/>
            <a:chOff x="8656200" y="4111200"/>
            <a:chExt cx="989280" cy="261360"/>
          </a:xfrm>
        </p:grpSpPr>
        <p:sp>
          <p:nvSpPr>
            <p:cNvPr id="1175" name="Trapezoid 484"/>
            <p:cNvSpPr/>
            <p:nvPr/>
          </p:nvSpPr>
          <p:spPr>
            <a:xfrm rot="16200000">
              <a:off x="8825400" y="3988440"/>
              <a:ext cx="168120" cy="506880"/>
            </a:xfrm>
            <a:prstGeom prst="trapezoid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76" name="Rectangle 485"/>
            <p:cNvSpPr/>
            <p:nvPr/>
          </p:nvSpPr>
          <p:spPr>
            <a:xfrm>
              <a:off x="9169560" y="4111200"/>
              <a:ext cx="475920" cy="2613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177" name="Group 486"/>
          <p:cNvGrpSpPr/>
          <p:nvPr/>
        </p:nvGrpSpPr>
        <p:grpSpPr>
          <a:xfrm>
            <a:off x="10032120" y="4111200"/>
            <a:ext cx="988920" cy="261360"/>
            <a:chOff x="10032120" y="4111200"/>
            <a:chExt cx="988920" cy="261360"/>
          </a:xfrm>
        </p:grpSpPr>
        <p:sp>
          <p:nvSpPr>
            <p:cNvPr id="1178" name="Trapezoid 487"/>
            <p:cNvSpPr/>
            <p:nvPr/>
          </p:nvSpPr>
          <p:spPr>
            <a:xfrm flipH="1" rot="5400000">
              <a:off x="10683360" y="3988440"/>
              <a:ext cx="168120" cy="506880"/>
            </a:xfrm>
            <a:prstGeom prst="trapezoid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179" name="Rectangle 488"/>
            <p:cNvSpPr/>
            <p:nvPr/>
          </p:nvSpPr>
          <p:spPr>
            <a:xfrm flipH="1">
              <a:off x="10032120" y="4111200"/>
              <a:ext cx="475920" cy="2613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180" name="Rectangle 489"/>
          <p:cNvSpPr/>
          <p:nvPr/>
        </p:nvSpPr>
        <p:spPr>
          <a:xfrm>
            <a:off x="9489240" y="4051080"/>
            <a:ext cx="706680" cy="381600"/>
          </a:xfrm>
          <a:prstGeom prst="rect">
            <a:avLst/>
          </a:prstGeom>
          <a:solidFill>
            <a:srgbClr val="0070c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181" name="Straight Arrow Connector 492"/>
          <p:cNvCxnSpPr/>
          <p:nvPr/>
        </p:nvCxnSpPr>
        <p:spPr>
          <a:xfrm flipH="1">
            <a:off x="10348920" y="4254480"/>
            <a:ext cx="61560" cy="5644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182" name="Straight Arrow Connector 493"/>
          <p:cNvCxnSpPr/>
          <p:nvPr/>
        </p:nvCxnSpPr>
        <p:spPr>
          <a:xfrm flipH="1">
            <a:off x="9159840" y="4260600"/>
            <a:ext cx="632160" cy="656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183" name="Straight Arrow Connector 494"/>
          <p:cNvCxnSpPr/>
          <p:nvPr/>
        </p:nvCxnSpPr>
        <p:spPr>
          <a:xfrm>
            <a:off x="9294120" y="4260600"/>
            <a:ext cx="1055160" cy="558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184" name="Straight Arrow Connector 495"/>
          <p:cNvCxnSpPr/>
          <p:nvPr/>
        </p:nvCxnSpPr>
        <p:spPr>
          <a:xfrm>
            <a:off x="9294120" y="4262040"/>
            <a:ext cx="533520" cy="13064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185" name="Straight Arrow Connector 496"/>
          <p:cNvCxnSpPr/>
          <p:nvPr/>
        </p:nvCxnSpPr>
        <p:spPr>
          <a:xfrm flipH="1">
            <a:off x="9827280" y="4249440"/>
            <a:ext cx="576360" cy="13190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186" name="Can 497"/>
          <p:cNvSpPr/>
          <p:nvPr/>
        </p:nvSpPr>
        <p:spPr>
          <a:xfrm>
            <a:off x="8274240" y="5545800"/>
            <a:ext cx="251280" cy="309240"/>
          </a:xfrm>
          <a:prstGeom prst="can">
            <a:avLst>
              <a:gd name="adj" fmla="val 417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87" name="Freeform 498"/>
          <p:cNvSpPr/>
          <p:nvPr/>
        </p:nvSpPr>
        <p:spPr>
          <a:xfrm>
            <a:off x="8332920" y="4988520"/>
            <a:ext cx="50400" cy="634680"/>
          </a:xfrm>
          <a:custGeom>
            <a:avLst/>
            <a:gdLst>
              <a:gd name="textAreaLeft" fmla="*/ 0 w 50400"/>
              <a:gd name="textAreaRight" fmla="*/ 50760 w 50400"/>
              <a:gd name="textAreaTop" fmla="*/ 0 h 634680"/>
              <a:gd name="textAreaBottom" fmla="*/ 635040 h 634680"/>
            </a:gdLst>
            <a:ahLst/>
            <a:rect l="textAreaLeft" t="textAreaTop" r="textAreaRight" b="textAreaBottom"/>
            <a:pathLst>
              <a:path w="50800" h="635000">
                <a:moveTo>
                  <a:pt x="0" y="0"/>
                </a:moveTo>
                <a:cubicBezTo>
                  <a:pt x="11006" y="41063"/>
                  <a:pt x="22013" y="82127"/>
                  <a:pt x="30480" y="187960"/>
                </a:cubicBezTo>
                <a:cubicBezTo>
                  <a:pt x="38947" y="293793"/>
                  <a:pt x="44873" y="464396"/>
                  <a:pt x="50800" y="635000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88" name="Can 499"/>
          <p:cNvSpPr/>
          <p:nvPr/>
        </p:nvSpPr>
        <p:spPr>
          <a:xfrm>
            <a:off x="11072880" y="5552280"/>
            <a:ext cx="251280" cy="302760"/>
          </a:xfrm>
          <a:prstGeom prst="can">
            <a:avLst>
              <a:gd name="adj" fmla="val 417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89" name="Freeform 500"/>
          <p:cNvSpPr/>
          <p:nvPr/>
        </p:nvSpPr>
        <p:spPr>
          <a:xfrm>
            <a:off x="11206800" y="4993560"/>
            <a:ext cx="143280" cy="594000"/>
          </a:xfrm>
          <a:custGeom>
            <a:avLst/>
            <a:gdLst>
              <a:gd name="textAreaLeft" fmla="*/ 0 w 143280"/>
              <a:gd name="textAreaRight" fmla="*/ 143640 w 143280"/>
              <a:gd name="textAreaTop" fmla="*/ 0 h 594000"/>
              <a:gd name="textAreaBottom" fmla="*/ 594360 h 594000"/>
            </a:gdLst>
            <a:ahLst/>
            <a:rect l="textAreaLeft" t="textAreaTop" r="textAreaRight" b="textAreaBottom"/>
            <a:pathLst>
              <a:path w="143755" h="594360">
                <a:moveTo>
                  <a:pt x="1515" y="594360"/>
                </a:moveTo>
                <a:cubicBezTo>
                  <a:pt x="-602" y="506730"/>
                  <a:pt x="-2718" y="419100"/>
                  <a:pt x="11675" y="355600"/>
                </a:cubicBezTo>
                <a:cubicBezTo>
                  <a:pt x="26068" y="292100"/>
                  <a:pt x="65862" y="272627"/>
                  <a:pt x="87875" y="213360"/>
                </a:cubicBezTo>
                <a:cubicBezTo>
                  <a:pt x="109888" y="154093"/>
                  <a:pt x="126821" y="77046"/>
                  <a:pt x="143755" y="0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190" name="Straight Arrow Connector 501"/>
          <p:cNvCxnSpPr>
            <a:stCxn id="1144" idx="0"/>
          </p:cNvCxnSpPr>
          <p:nvPr/>
        </p:nvCxnSpPr>
        <p:spPr>
          <a:xfrm>
            <a:off x="8335800" y="4996080"/>
            <a:ext cx="1419840" cy="14968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191" name="Straight Arrow Connector 502"/>
          <p:cNvCxnSpPr>
            <a:stCxn id="1189" idx="3"/>
          </p:cNvCxnSpPr>
          <p:nvPr/>
        </p:nvCxnSpPr>
        <p:spPr>
          <a:xfrm flipH="1">
            <a:off x="9745200" y="4993560"/>
            <a:ext cx="1605240" cy="14994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192" name="TextBox 503"/>
          <p:cNvSpPr/>
          <p:nvPr/>
        </p:nvSpPr>
        <p:spPr>
          <a:xfrm>
            <a:off x="9165240" y="6460920"/>
            <a:ext cx="14191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Terminasi Kabel FO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3" name="TextBox 504"/>
          <p:cNvSpPr/>
          <p:nvPr/>
        </p:nvSpPr>
        <p:spPr>
          <a:xfrm>
            <a:off x="7797960" y="6130800"/>
            <a:ext cx="1350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Dari JB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4" name="TextBox 505"/>
          <p:cNvSpPr/>
          <p:nvPr/>
        </p:nvSpPr>
        <p:spPr>
          <a:xfrm>
            <a:off x="10446840" y="6130800"/>
            <a:ext cx="16045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Drop Wired Ke rowset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5" name="Cube 507"/>
          <p:cNvSpPr/>
          <p:nvPr/>
        </p:nvSpPr>
        <p:spPr>
          <a:xfrm>
            <a:off x="6116760" y="4568040"/>
            <a:ext cx="221040" cy="1283760"/>
          </a:xfrm>
          <a:prstGeom prst="cube">
            <a:avLst>
              <a:gd name="adj" fmla="val 7144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6" name="Cube 510"/>
          <p:cNvSpPr/>
          <p:nvPr/>
        </p:nvSpPr>
        <p:spPr>
          <a:xfrm>
            <a:off x="7142400" y="4570920"/>
            <a:ext cx="221040" cy="1283760"/>
          </a:xfrm>
          <a:prstGeom prst="cube">
            <a:avLst>
              <a:gd name="adj" fmla="val 7144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7" name="Cube 511"/>
          <p:cNvSpPr/>
          <p:nvPr/>
        </p:nvSpPr>
        <p:spPr>
          <a:xfrm>
            <a:off x="6112800" y="4449600"/>
            <a:ext cx="1296000" cy="276480"/>
          </a:xfrm>
          <a:prstGeom prst="cube">
            <a:avLst>
              <a:gd name="adj" fmla="val 7460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5560" bIns="2556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198" name="Straight Arrow Connector 514"/>
          <p:cNvCxnSpPr>
            <a:stCxn id="1090" idx="1"/>
            <a:endCxn id="1195" idx="2"/>
          </p:cNvCxnSpPr>
          <p:nvPr/>
        </p:nvCxnSpPr>
        <p:spPr>
          <a:xfrm>
            <a:off x="1593360" y="3316680"/>
            <a:ext cx="4523760" cy="1972440"/>
          </a:xfrm>
          <a:prstGeom prst="straightConnector1">
            <a:avLst/>
          </a:prstGeom>
          <a:ln w="9525">
            <a:solidFill>
              <a:srgbClr val="000000"/>
            </a:solidFill>
            <a:tailEnd len="med" type="triangle" w="med"/>
          </a:ln>
        </p:spPr>
      </p:cxnSp>
      <p:cxnSp>
        <p:nvCxnSpPr>
          <p:cNvPr id="1199" name="Straight Arrow Connector 490"/>
          <p:cNvCxnSpPr>
            <a:stCxn id="1200" idx="6"/>
          </p:cNvCxnSpPr>
          <p:nvPr/>
        </p:nvCxnSpPr>
        <p:spPr>
          <a:xfrm>
            <a:off x="7238880" y="5128560"/>
            <a:ext cx="986400" cy="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00" name="Oval 491"/>
          <p:cNvSpPr/>
          <p:nvPr/>
        </p:nvSpPr>
        <p:spPr>
          <a:xfrm>
            <a:off x="6194880" y="4648680"/>
            <a:ext cx="1044000" cy="95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201" name="Straight Arrow Connector 515"/>
          <p:cNvCxnSpPr>
            <a:stCxn id="1031" idx="2"/>
            <a:endCxn id="1202" idx="0"/>
          </p:cNvCxnSpPr>
          <p:nvPr/>
        </p:nvCxnSpPr>
        <p:spPr>
          <a:xfrm flipH="1">
            <a:off x="5852160" y="6115680"/>
            <a:ext cx="600840" cy="4248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02" name="TextBox 516"/>
          <p:cNvSpPr/>
          <p:nvPr/>
        </p:nvSpPr>
        <p:spPr>
          <a:xfrm>
            <a:off x="5176800" y="6540480"/>
            <a:ext cx="13503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FO Dari JB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3" name="TextBox 517"/>
          <p:cNvSpPr/>
          <p:nvPr/>
        </p:nvSpPr>
        <p:spPr>
          <a:xfrm>
            <a:off x="6985440" y="6540480"/>
            <a:ext cx="19670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Drop Wired 2 core Ke rowset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04" name="Straight Arrow Connector 518"/>
          <p:cNvCxnSpPr>
            <a:stCxn id="1032" idx="1"/>
            <a:endCxn id="1203" idx="0"/>
          </p:cNvCxnSpPr>
          <p:nvPr/>
        </p:nvCxnSpPr>
        <p:spPr>
          <a:xfrm>
            <a:off x="7081560" y="6115680"/>
            <a:ext cx="887400" cy="4248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05" name="TextBox 519"/>
          <p:cNvSpPr/>
          <p:nvPr/>
        </p:nvSpPr>
        <p:spPr>
          <a:xfrm>
            <a:off x="6304680" y="1640880"/>
            <a:ext cx="5798520" cy="22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Langkah berikutnya terminasi ujung kabel FO dari arah JB di ODP kemudian sambungkan ke adapter yang terdapat di ODP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Untuk menghubungkan ODP dan Rowset dapat dilakukan dengan terminasi pada ujung kabel fiber optic dari rowset dan disambungkan pada adapter yang terdapat di ODP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Terminasi kabel FO dapat dilakukan dengan 2 cara yaitu menyambungkan kabel FO dan pigtail* menggunakan fusion splicer dan dengan cara manual menggunakan fast connector**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Cara terminasi sudah dijelaskan pada slide sebelumnya 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Cube 157"/>
          <p:cNvSpPr/>
          <p:nvPr/>
        </p:nvSpPr>
        <p:spPr>
          <a:xfrm>
            <a:off x="5368320" y="5696640"/>
            <a:ext cx="784080" cy="268200"/>
          </a:xfrm>
          <a:prstGeom prst="cube">
            <a:avLst>
              <a:gd name="adj" fmla="val 3262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7" name="Rectangle 17"/>
          <p:cNvSpPr/>
          <p:nvPr/>
        </p:nvSpPr>
        <p:spPr>
          <a:xfrm>
            <a:off x="5718960" y="5833440"/>
            <a:ext cx="94680" cy="8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08" name="Rectangle 162"/>
          <p:cNvSpPr/>
          <p:nvPr/>
        </p:nvSpPr>
        <p:spPr>
          <a:xfrm>
            <a:off x="5859360" y="5831640"/>
            <a:ext cx="94680" cy="896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09" name="Cube 176"/>
          <p:cNvSpPr/>
          <p:nvPr/>
        </p:nvSpPr>
        <p:spPr>
          <a:xfrm>
            <a:off x="5714640" y="5846400"/>
            <a:ext cx="86760" cy="781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 w="63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0" name="Freeform 32"/>
          <p:cNvSpPr/>
          <p:nvPr/>
        </p:nvSpPr>
        <p:spPr>
          <a:xfrm>
            <a:off x="4696200" y="5366880"/>
            <a:ext cx="1049040" cy="862560"/>
          </a:xfrm>
          <a:custGeom>
            <a:avLst/>
            <a:gdLst>
              <a:gd name="textAreaLeft" fmla="*/ 0 w 1049040"/>
              <a:gd name="textAreaRight" fmla="*/ 1049400 w 1049040"/>
              <a:gd name="textAreaTop" fmla="*/ 0 h 862560"/>
              <a:gd name="textAreaBottom" fmla="*/ 862920 h 862560"/>
            </a:gdLst>
            <a:ahLst/>
            <a:rect l="textAreaLeft" t="textAreaTop" r="textAreaRight" b="textAreaBottom"/>
            <a:pathLst>
              <a:path w="1049348" h="862766">
                <a:moveTo>
                  <a:pt x="1049348" y="532358"/>
                </a:moveTo>
                <a:cubicBezTo>
                  <a:pt x="957537" y="636604"/>
                  <a:pt x="865727" y="740850"/>
                  <a:pt x="782648" y="795883"/>
                </a:cubicBezTo>
                <a:cubicBezTo>
                  <a:pt x="699569" y="850916"/>
                  <a:pt x="631306" y="860441"/>
                  <a:pt x="550873" y="862558"/>
                </a:cubicBezTo>
                <a:cubicBezTo>
                  <a:pt x="470440" y="864675"/>
                  <a:pt x="381010" y="850916"/>
                  <a:pt x="300048" y="808583"/>
                </a:cubicBezTo>
                <a:cubicBezTo>
                  <a:pt x="219086" y="766250"/>
                  <a:pt x="114840" y="690050"/>
                  <a:pt x="65098" y="608558"/>
                </a:cubicBezTo>
                <a:cubicBezTo>
                  <a:pt x="15356" y="527066"/>
                  <a:pt x="-6340" y="410120"/>
                  <a:pt x="1598" y="319633"/>
                </a:cubicBezTo>
                <a:cubicBezTo>
                  <a:pt x="9535" y="229145"/>
                  <a:pt x="53456" y="118550"/>
                  <a:pt x="112723" y="65633"/>
                </a:cubicBezTo>
                <a:cubicBezTo>
                  <a:pt x="171990" y="12716"/>
                  <a:pt x="267769" y="9541"/>
                  <a:pt x="357198" y="2133"/>
                </a:cubicBezTo>
                <a:cubicBezTo>
                  <a:pt x="446627" y="-5275"/>
                  <a:pt x="547962" y="7954"/>
                  <a:pt x="649298" y="21183"/>
                </a:cubicBez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1" name="Can 137"/>
          <p:cNvSpPr/>
          <p:nvPr/>
        </p:nvSpPr>
        <p:spPr>
          <a:xfrm rot="5400000">
            <a:off x="5193000" y="4946400"/>
            <a:ext cx="75600" cy="43092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2" name="Cube 133"/>
          <p:cNvSpPr/>
          <p:nvPr/>
        </p:nvSpPr>
        <p:spPr>
          <a:xfrm>
            <a:off x="5403960" y="5436000"/>
            <a:ext cx="777960" cy="114840"/>
          </a:xfrm>
          <a:prstGeom prst="cube">
            <a:avLst>
              <a:gd name="adj" fmla="val 6450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960" bIns="-396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3" name="Cube 506"/>
          <p:cNvSpPr/>
          <p:nvPr/>
        </p:nvSpPr>
        <p:spPr>
          <a:xfrm>
            <a:off x="5512320" y="4985280"/>
            <a:ext cx="615600" cy="466200"/>
          </a:xfrm>
          <a:prstGeom prst="cube">
            <a:avLst>
              <a:gd name="adj" fmla="val 4726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4" name="Can 359"/>
          <p:cNvSpPr/>
          <p:nvPr/>
        </p:nvSpPr>
        <p:spPr>
          <a:xfrm>
            <a:off x="3009600" y="511488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5" name="Can 360"/>
          <p:cNvSpPr/>
          <p:nvPr/>
        </p:nvSpPr>
        <p:spPr>
          <a:xfrm>
            <a:off x="3606480" y="446724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6" name="Can 361"/>
          <p:cNvSpPr/>
          <p:nvPr/>
        </p:nvSpPr>
        <p:spPr>
          <a:xfrm>
            <a:off x="1332360" y="446724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7" name="Can 19"/>
          <p:cNvSpPr/>
          <p:nvPr/>
        </p:nvSpPr>
        <p:spPr>
          <a:xfrm>
            <a:off x="1016280" y="5114880"/>
            <a:ext cx="162360" cy="1540080"/>
          </a:xfrm>
          <a:prstGeom prst="can">
            <a:avLst>
              <a:gd name="adj" fmla="val 83485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18" name="Cube 171"/>
          <p:cNvSpPr/>
          <p:nvPr/>
        </p:nvSpPr>
        <p:spPr>
          <a:xfrm>
            <a:off x="858960" y="4412880"/>
            <a:ext cx="2953440" cy="842760"/>
          </a:xfrm>
          <a:prstGeom prst="cube">
            <a:avLst>
              <a:gd name="adj" fmla="val 60299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Tester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9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Panduan.....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0" name="Cube 3"/>
          <p:cNvSpPr/>
          <p:nvPr/>
        </p:nvSpPr>
        <p:spPr>
          <a:xfrm>
            <a:off x="1254240" y="1889280"/>
            <a:ext cx="2568600" cy="2632680"/>
          </a:xfrm>
          <a:prstGeom prst="cube">
            <a:avLst>
              <a:gd name="adj" fmla="val 3814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1" name="Cube 163"/>
          <p:cNvSpPr/>
          <p:nvPr/>
        </p:nvSpPr>
        <p:spPr>
          <a:xfrm>
            <a:off x="1418040" y="226836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2" name="Cube 164"/>
          <p:cNvSpPr/>
          <p:nvPr/>
        </p:nvSpPr>
        <p:spPr>
          <a:xfrm>
            <a:off x="1415520" y="282708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3" name="Cube 165"/>
          <p:cNvSpPr/>
          <p:nvPr/>
        </p:nvSpPr>
        <p:spPr>
          <a:xfrm>
            <a:off x="1415520" y="3373920"/>
            <a:ext cx="577800" cy="410040"/>
          </a:xfrm>
          <a:prstGeom prst="cube">
            <a:avLst>
              <a:gd name="adj" fmla="val 8132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Roset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4" name="Freeform 5"/>
          <p:cNvSpPr/>
          <p:nvPr/>
        </p:nvSpPr>
        <p:spPr>
          <a:xfrm>
            <a:off x="543600" y="2510280"/>
            <a:ext cx="869760" cy="1054080"/>
          </a:xfrm>
          <a:custGeom>
            <a:avLst/>
            <a:gdLst>
              <a:gd name="textAreaLeft" fmla="*/ 0 w 869760"/>
              <a:gd name="textAreaRight" fmla="*/ 870120 w 869760"/>
              <a:gd name="textAreaTop" fmla="*/ 0 h 1054080"/>
              <a:gd name="textAreaBottom" fmla="*/ 1054440 h 1054080"/>
            </a:gdLst>
            <a:ahLst/>
            <a:rect l="textAreaLeft" t="textAreaTop" r="textAreaRight" b="textAreaBottom"/>
            <a:pathLst>
              <a:path w="1926771" h="1853472">
                <a:moveTo>
                  <a:pt x="0" y="1240971"/>
                </a:moveTo>
                <a:cubicBezTo>
                  <a:pt x="278492" y="1605642"/>
                  <a:pt x="556985" y="1970314"/>
                  <a:pt x="816428" y="1817914"/>
                </a:cubicBezTo>
                <a:cubicBezTo>
                  <a:pt x="1075871" y="1665514"/>
                  <a:pt x="1371600" y="629557"/>
                  <a:pt x="1556657" y="326571"/>
                </a:cubicBezTo>
                <a:cubicBezTo>
                  <a:pt x="1741714" y="23585"/>
                  <a:pt x="1834242" y="11792"/>
                  <a:pt x="1926771" y="0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5" name="Freeform 6"/>
          <p:cNvSpPr/>
          <p:nvPr/>
        </p:nvSpPr>
        <p:spPr>
          <a:xfrm>
            <a:off x="543600" y="3054600"/>
            <a:ext cx="869760" cy="735480"/>
          </a:xfrm>
          <a:custGeom>
            <a:avLst/>
            <a:gdLst>
              <a:gd name="textAreaLeft" fmla="*/ 0 w 869760"/>
              <a:gd name="textAreaRight" fmla="*/ 870120 w 869760"/>
              <a:gd name="textAreaTop" fmla="*/ 0 h 735480"/>
              <a:gd name="textAreaBottom" fmla="*/ 735840 h 735480"/>
            </a:gdLst>
            <a:ahLst/>
            <a:rect l="textAreaLeft" t="textAreaTop" r="textAreaRight" b="textAreaBottom"/>
            <a:pathLst>
              <a:path w="1937657" h="1586303">
                <a:moveTo>
                  <a:pt x="0" y="707678"/>
                </a:moveTo>
                <a:cubicBezTo>
                  <a:pt x="188685" y="1180299"/>
                  <a:pt x="377371" y="1652921"/>
                  <a:pt x="642257" y="1578535"/>
                </a:cubicBezTo>
                <a:cubicBezTo>
                  <a:pt x="907143" y="1504149"/>
                  <a:pt x="1373414" y="524435"/>
                  <a:pt x="1589314" y="261364"/>
                </a:cubicBezTo>
                <a:cubicBezTo>
                  <a:pt x="1805214" y="-1708"/>
                  <a:pt x="1871435" y="-801"/>
                  <a:pt x="1937657" y="106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26" name="Freeform 7"/>
          <p:cNvSpPr/>
          <p:nvPr/>
        </p:nvSpPr>
        <p:spPr>
          <a:xfrm>
            <a:off x="543600" y="3464640"/>
            <a:ext cx="869760" cy="460080"/>
          </a:xfrm>
          <a:custGeom>
            <a:avLst/>
            <a:gdLst>
              <a:gd name="textAreaLeft" fmla="*/ 0 w 869760"/>
              <a:gd name="textAreaRight" fmla="*/ 870120 w 869760"/>
              <a:gd name="textAreaTop" fmla="*/ 0 h 460080"/>
              <a:gd name="textAreaBottom" fmla="*/ 460440 h 460080"/>
            </a:gdLst>
            <a:ahLst/>
            <a:rect l="textAreaLeft" t="textAreaTop" r="textAreaRight" b="textAreaBottom"/>
            <a:pathLst>
              <a:path w="1959428" h="1237318">
                <a:moveTo>
                  <a:pt x="0" y="256918"/>
                </a:moveTo>
                <a:cubicBezTo>
                  <a:pt x="257628" y="757661"/>
                  <a:pt x="515257" y="1258404"/>
                  <a:pt x="794657" y="1236633"/>
                </a:cubicBezTo>
                <a:cubicBezTo>
                  <a:pt x="1074057" y="1214862"/>
                  <a:pt x="1482272" y="320419"/>
                  <a:pt x="1676400" y="126290"/>
                </a:cubicBezTo>
                <a:cubicBezTo>
                  <a:pt x="1870528" y="-67839"/>
                  <a:pt x="1914978" y="2011"/>
                  <a:pt x="1959428" y="71861"/>
                </a:cubicBezTo>
              </a:path>
            </a:pathLst>
          </a:custGeom>
          <a:noFill/>
          <a:ln w="190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227" name="Group 9"/>
          <p:cNvGrpSpPr/>
          <p:nvPr/>
        </p:nvGrpSpPr>
        <p:grpSpPr>
          <a:xfrm>
            <a:off x="2190960" y="2221920"/>
            <a:ext cx="405000" cy="471960"/>
            <a:chOff x="2190960" y="2221920"/>
            <a:chExt cx="405000" cy="471960"/>
          </a:xfrm>
        </p:grpSpPr>
        <p:sp>
          <p:nvSpPr>
            <p:cNvPr id="1228" name="Arc 8"/>
            <p:cNvSpPr/>
            <p:nvPr/>
          </p:nvSpPr>
          <p:spPr>
            <a:xfrm>
              <a:off x="2195640" y="22219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29" name="Arc 177"/>
            <p:cNvSpPr/>
            <p:nvPr/>
          </p:nvSpPr>
          <p:spPr>
            <a:xfrm flipV="1">
              <a:off x="2195640" y="22215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0" name="Arc 178"/>
            <p:cNvSpPr/>
            <p:nvPr/>
          </p:nvSpPr>
          <p:spPr>
            <a:xfrm flipH="1">
              <a:off x="2199960" y="22219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1" name="Arc 179"/>
            <p:cNvSpPr/>
            <p:nvPr/>
          </p:nvSpPr>
          <p:spPr>
            <a:xfrm flipH="1" flipV="1">
              <a:off x="2199960" y="22215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2" name="Arc 180"/>
            <p:cNvSpPr/>
            <p:nvPr/>
          </p:nvSpPr>
          <p:spPr>
            <a:xfrm>
              <a:off x="2190960" y="22406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3" name="Arc 181"/>
            <p:cNvSpPr/>
            <p:nvPr/>
          </p:nvSpPr>
          <p:spPr>
            <a:xfrm flipV="1">
              <a:off x="2190960" y="22402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4" name="Arc 189"/>
            <p:cNvSpPr/>
            <p:nvPr/>
          </p:nvSpPr>
          <p:spPr>
            <a:xfrm flipH="1">
              <a:off x="2194920" y="22406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35" name="Arc 190"/>
            <p:cNvSpPr/>
            <p:nvPr/>
          </p:nvSpPr>
          <p:spPr>
            <a:xfrm flipH="1" flipV="1">
              <a:off x="2194920" y="22402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236" name="Freeform 10"/>
          <p:cNvSpPr/>
          <p:nvPr/>
        </p:nvSpPr>
        <p:spPr>
          <a:xfrm>
            <a:off x="1981080" y="250884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37" name="Freeform 11"/>
          <p:cNvSpPr/>
          <p:nvPr/>
        </p:nvSpPr>
        <p:spPr>
          <a:xfrm>
            <a:off x="2590920" y="240084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238" name="Group 276"/>
          <p:cNvGrpSpPr/>
          <p:nvPr/>
        </p:nvGrpSpPr>
        <p:grpSpPr>
          <a:xfrm>
            <a:off x="2183040" y="2737800"/>
            <a:ext cx="405000" cy="471600"/>
            <a:chOff x="2183040" y="2737800"/>
            <a:chExt cx="405000" cy="471600"/>
          </a:xfrm>
        </p:grpSpPr>
        <p:sp>
          <p:nvSpPr>
            <p:cNvPr id="1239" name="Arc 277"/>
            <p:cNvSpPr/>
            <p:nvPr/>
          </p:nvSpPr>
          <p:spPr>
            <a:xfrm>
              <a:off x="2188080" y="2737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0" name="Arc 286"/>
            <p:cNvSpPr/>
            <p:nvPr/>
          </p:nvSpPr>
          <p:spPr>
            <a:xfrm flipV="1">
              <a:off x="2188080" y="2737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1" name="Arc 300"/>
            <p:cNvSpPr/>
            <p:nvPr/>
          </p:nvSpPr>
          <p:spPr>
            <a:xfrm flipH="1">
              <a:off x="2192040" y="2737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2" name="Arc 301"/>
            <p:cNvSpPr/>
            <p:nvPr/>
          </p:nvSpPr>
          <p:spPr>
            <a:xfrm flipH="1" flipV="1">
              <a:off x="2192040" y="27374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3" name="Arc 302"/>
            <p:cNvSpPr/>
            <p:nvPr/>
          </p:nvSpPr>
          <p:spPr>
            <a:xfrm>
              <a:off x="2183040" y="27561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4" name="Arc 303"/>
            <p:cNvSpPr/>
            <p:nvPr/>
          </p:nvSpPr>
          <p:spPr>
            <a:xfrm flipV="1">
              <a:off x="2183040" y="2755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5" name="Arc 304"/>
            <p:cNvSpPr/>
            <p:nvPr/>
          </p:nvSpPr>
          <p:spPr>
            <a:xfrm flipH="1">
              <a:off x="2187360" y="27561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46" name="Arc 305"/>
            <p:cNvSpPr/>
            <p:nvPr/>
          </p:nvSpPr>
          <p:spPr>
            <a:xfrm flipH="1" flipV="1">
              <a:off x="2187360" y="275580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247" name="Freeform 317"/>
          <p:cNvSpPr/>
          <p:nvPr/>
        </p:nvSpPr>
        <p:spPr>
          <a:xfrm>
            <a:off x="1973520" y="302472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48" name="Freeform 328"/>
          <p:cNvSpPr/>
          <p:nvPr/>
        </p:nvSpPr>
        <p:spPr>
          <a:xfrm>
            <a:off x="2583000" y="291672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249" name="Group 332"/>
          <p:cNvGrpSpPr/>
          <p:nvPr/>
        </p:nvGrpSpPr>
        <p:grpSpPr>
          <a:xfrm>
            <a:off x="2185200" y="3318120"/>
            <a:ext cx="405000" cy="471960"/>
            <a:chOff x="2185200" y="3318120"/>
            <a:chExt cx="405000" cy="471960"/>
          </a:xfrm>
        </p:grpSpPr>
        <p:sp>
          <p:nvSpPr>
            <p:cNvPr id="1250" name="Arc 334"/>
            <p:cNvSpPr/>
            <p:nvPr/>
          </p:nvSpPr>
          <p:spPr>
            <a:xfrm>
              <a:off x="2190240" y="33181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1" name="Arc 335"/>
            <p:cNvSpPr/>
            <p:nvPr/>
          </p:nvSpPr>
          <p:spPr>
            <a:xfrm flipV="1">
              <a:off x="2190240" y="33177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2" name="Arc 336"/>
            <p:cNvSpPr/>
            <p:nvPr/>
          </p:nvSpPr>
          <p:spPr>
            <a:xfrm flipH="1">
              <a:off x="2194200" y="331812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3" name="Arc 339"/>
            <p:cNvSpPr/>
            <p:nvPr/>
          </p:nvSpPr>
          <p:spPr>
            <a:xfrm flipH="1" flipV="1">
              <a:off x="2194200" y="331776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4" name="Arc 340"/>
            <p:cNvSpPr/>
            <p:nvPr/>
          </p:nvSpPr>
          <p:spPr>
            <a:xfrm>
              <a:off x="2185200" y="33368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5" name="Arc 341"/>
            <p:cNvSpPr/>
            <p:nvPr/>
          </p:nvSpPr>
          <p:spPr>
            <a:xfrm flipV="1">
              <a:off x="2185200" y="33364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6" name="Arc 342"/>
            <p:cNvSpPr/>
            <p:nvPr/>
          </p:nvSpPr>
          <p:spPr>
            <a:xfrm flipH="1">
              <a:off x="2189520" y="333684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57" name="Arc 343"/>
            <p:cNvSpPr/>
            <p:nvPr/>
          </p:nvSpPr>
          <p:spPr>
            <a:xfrm flipH="1" flipV="1">
              <a:off x="2189520" y="3336480"/>
              <a:ext cx="395640" cy="45324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258" name="Freeform 345"/>
          <p:cNvSpPr/>
          <p:nvPr/>
        </p:nvSpPr>
        <p:spPr>
          <a:xfrm>
            <a:off x="1975680" y="3605040"/>
            <a:ext cx="215640" cy="99720"/>
          </a:xfrm>
          <a:custGeom>
            <a:avLst/>
            <a:gdLst>
              <a:gd name="textAreaLeft" fmla="*/ 0 w 215640"/>
              <a:gd name="textAreaRight" fmla="*/ 216000 w 215640"/>
              <a:gd name="textAreaTop" fmla="*/ 0 h 99720"/>
              <a:gd name="textAreaBottom" fmla="*/ 100080 h 99720"/>
            </a:gdLst>
            <a:ahLst/>
            <a:rect l="textAreaLeft" t="textAreaTop" r="textAreaRight" b="textAreaBottom"/>
            <a:pathLst>
              <a:path w="215900" h="100203">
                <a:moveTo>
                  <a:pt x="0" y="53975"/>
                </a:moveTo>
                <a:cubicBezTo>
                  <a:pt x="18521" y="80698"/>
                  <a:pt x="37042" y="107421"/>
                  <a:pt x="73025" y="98425"/>
                </a:cubicBezTo>
                <a:cubicBezTo>
                  <a:pt x="109008" y="89429"/>
                  <a:pt x="162454" y="44714"/>
                  <a:pt x="2159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59" name="Freeform 346"/>
          <p:cNvSpPr/>
          <p:nvPr/>
        </p:nvSpPr>
        <p:spPr>
          <a:xfrm>
            <a:off x="2585160" y="3497040"/>
            <a:ext cx="250560" cy="75960"/>
          </a:xfrm>
          <a:custGeom>
            <a:avLst/>
            <a:gdLst>
              <a:gd name="textAreaLeft" fmla="*/ 0 w 250560"/>
              <a:gd name="textAreaRight" fmla="*/ 250920 w 250560"/>
              <a:gd name="textAreaTop" fmla="*/ 0 h 75960"/>
              <a:gd name="textAreaBottom" fmla="*/ 76320 h 75960"/>
            </a:gdLst>
            <a:ahLst/>
            <a:rect l="textAreaLeft" t="textAreaTop" r="textAreaRight" b="textAreaBottom"/>
            <a:pathLst>
              <a:path w="250825" h="76297">
                <a:moveTo>
                  <a:pt x="0" y="63597"/>
                </a:moveTo>
                <a:cubicBezTo>
                  <a:pt x="7673" y="30788"/>
                  <a:pt x="15346" y="-2020"/>
                  <a:pt x="57150" y="97"/>
                </a:cubicBezTo>
                <a:cubicBezTo>
                  <a:pt x="98954" y="2214"/>
                  <a:pt x="174889" y="39255"/>
                  <a:pt x="250825" y="7629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31320" bIns="313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60" name="Freeform 21"/>
          <p:cNvSpPr/>
          <p:nvPr/>
        </p:nvSpPr>
        <p:spPr>
          <a:xfrm>
            <a:off x="1854720" y="2482920"/>
            <a:ext cx="993600" cy="2124000"/>
          </a:xfrm>
          <a:custGeom>
            <a:avLst/>
            <a:gdLst>
              <a:gd name="textAreaLeft" fmla="*/ 0 w 993600"/>
              <a:gd name="textAreaRight" fmla="*/ 993960 w 993600"/>
              <a:gd name="textAreaTop" fmla="*/ 0 h 2124000"/>
              <a:gd name="textAreaBottom" fmla="*/ 2124360 h 2124000"/>
            </a:gdLst>
            <a:ahLst/>
            <a:rect l="textAreaLeft" t="textAreaTop" r="textAreaRight" b="textAreaBottom"/>
            <a:pathLst>
              <a:path w="994116" h="2124221">
                <a:moveTo>
                  <a:pt x="994116" y="0"/>
                </a:moveTo>
                <a:cubicBezTo>
                  <a:pt x="946051" y="44548"/>
                  <a:pt x="897987" y="89096"/>
                  <a:pt x="886264" y="140677"/>
                </a:cubicBezTo>
                <a:cubicBezTo>
                  <a:pt x="874541" y="192258"/>
                  <a:pt x="923778" y="229772"/>
                  <a:pt x="923778" y="309489"/>
                </a:cubicBezTo>
                <a:cubicBezTo>
                  <a:pt x="923778" y="389206"/>
                  <a:pt x="902676" y="522849"/>
                  <a:pt x="886264" y="618978"/>
                </a:cubicBezTo>
                <a:cubicBezTo>
                  <a:pt x="869852" y="715107"/>
                  <a:pt x="841716" y="800295"/>
                  <a:pt x="825304" y="886264"/>
                </a:cubicBezTo>
                <a:cubicBezTo>
                  <a:pt x="808892" y="972233"/>
                  <a:pt x="841716" y="1039446"/>
                  <a:pt x="787790" y="1134794"/>
                </a:cubicBezTo>
                <a:cubicBezTo>
                  <a:pt x="733864" y="1230142"/>
                  <a:pt x="613507" y="1381759"/>
                  <a:pt x="501747" y="1458350"/>
                </a:cubicBezTo>
                <a:cubicBezTo>
                  <a:pt x="389987" y="1534941"/>
                  <a:pt x="200854" y="1483360"/>
                  <a:pt x="117230" y="1594338"/>
                </a:cubicBezTo>
                <a:cubicBezTo>
                  <a:pt x="33605" y="1705317"/>
                  <a:pt x="16802" y="1914769"/>
                  <a:pt x="0" y="2124221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61" name="Cube 167"/>
          <p:cNvSpPr/>
          <p:nvPr/>
        </p:nvSpPr>
        <p:spPr>
          <a:xfrm>
            <a:off x="2840040" y="225792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2" name="Cube 168"/>
          <p:cNvSpPr/>
          <p:nvPr/>
        </p:nvSpPr>
        <p:spPr>
          <a:xfrm>
            <a:off x="2840040" y="284580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3" name="Cube 169"/>
          <p:cNvSpPr/>
          <p:nvPr/>
        </p:nvSpPr>
        <p:spPr>
          <a:xfrm>
            <a:off x="2841840" y="3382200"/>
            <a:ext cx="577800" cy="360360"/>
          </a:xfrm>
          <a:prstGeom prst="cube">
            <a:avLst>
              <a:gd name="adj" fmla="val 14493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4" name="Picture 18" descr=""/>
          <p:cNvPicPr/>
          <p:nvPr/>
        </p:nvPicPr>
        <p:blipFill>
          <a:blip r:embed="rId1"/>
          <a:srcRect l="21635" t="6446" r="6783" b="16628"/>
          <a:stretch/>
        </p:blipFill>
        <p:spPr>
          <a:xfrm flipH="1" rot="21143400">
            <a:off x="1179720" y="401832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1265" name="Freeform 362"/>
          <p:cNvSpPr/>
          <p:nvPr/>
        </p:nvSpPr>
        <p:spPr>
          <a:xfrm>
            <a:off x="2315160" y="3063960"/>
            <a:ext cx="523800" cy="1458000"/>
          </a:xfrm>
          <a:custGeom>
            <a:avLst/>
            <a:gdLst>
              <a:gd name="textAreaLeft" fmla="*/ 0 w 523800"/>
              <a:gd name="textAreaRight" fmla="*/ 524160 w 523800"/>
              <a:gd name="textAreaTop" fmla="*/ 0 h 1458000"/>
              <a:gd name="textAreaBottom" fmla="*/ 1458360 h 1458000"/>
            </a:gdLst>
            <a:ahLst/>
            <a:rect l="textAreaLeft" t="textAreaTop" r="textAreaRight" b="textAreaBottom"/>
            <a:pathLst>
              <a:path w="994116" h="2124221">
                <a:moveTo>
                  <a:pt x="994116" y="0"/>
                </a:moveTo>
                <a:cubicBezTo>
                  <a:pt x="946051" y="44548"/>
                  <a:pt x="897987" y="89096"/>
                  <a:pt x="886264" y="140677"/>
                </a:cubicBezTo>
                <a:cubicBezTo>
                  <a:pt x="874541" y="192258"/>
                  <a:pt x="923778" y="229772"/>
                  <a:pt x="923778" y="309489"/>
                </a:cubicBezTo>
                <a:cubicBezTo>
                  <a:pt x="923778" y="389206"/>
                  <a:pt x="902676" y="522849"/>
                  <a:pt x="886264" y="618978"/>
                </a:cubicBezTo>
                <a:cubicBezTo>
                  <a:pt x="869852" y="715107"/>
                  <a:pt x="841716" y="800295"/>
                  <a:pt x="825304" y="886264"/>
                </a:cubicBezTo>
                <a:cubicBezTo>
                  <a:pt x="808892" y="972233"/>
                  <a:pt x="841716" y="1039446"/>
                  <a:pt x="787790" y="1134794"/>
                </a:cubicBezTo>
                <a:cubicBezTo>
                  <a:pt x="733864" y="1230142"/>
                  <a:pt x="613507" y="1381759"/>
                  <a:pt x="501747" y="1458350"/>
                </a:cubicBezTo>
                <a:cubicBezTo>
                  <a:pt x="389987" y="1534941"/>
                  <a:pt x="200854" y="1483360"/>
                  <a:pt x="117230" y="1594338"/>
                </a:cubicBezTo>
                <a:cubicBezTo>
                  <a:pt x="33605" y="1705317"/>
                  <a:pt x="16802" y="1914769"/>
                  <a:pt x="0" y="2124221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66" name="Picture 352" descr=""/>
          <p:cNvPicPr/>
          <p:nvPr/>
        </p:nvPicPr>
        <p:blipFill>
          <a:blip r:embed="rId2"/>
          <a:srcRect l="21635" t="6446" r="6783" b="16628"/>
          <a:stretch/>
        </p:blipFill>
        <p:spPr>
          <a:xfrm flipH="1" rot="21143400">
            <a:off x="1962360" y="406404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1267" name="Freeform 22"/>
          <p:cNvSpPr/>
          <p:nvPr/>
        </p:nvSpPr>
        <p:spPr>
          <a:xfrm>
            <a:off x="2761200" y="3570840"/>
            <a:ext cx="443520" cy="993600"/>
          </a:xfrm>
          <a:custGeom>
            <a:avLst/>
            <a:gdLst>
              <a:gd name="textAreaLeft" fmla="*/ 0 w 443520"/>
              <a:gd name="textAreaRight" fmla="*/ 443880 w 443520"/>
              <a:gd name="textAreaTop" fmla="*/ 0 h 993600"/>
              <a:gd name="textAreaBottom" fmla="*/ 993960 h 993600"/>
            </a:gdLst>
            <a:ahLst/>
            <a:rect l="textAreaLeft" t="textAreaTop" r="textAreaRight" b="textAreaBottom"/>
            <a:pathLst>
              <a:path w="444055" h="994117">
                <a:moveTo>
                  <a:pt x="82984" y="0"/>
                </a:moveTo>
                <a:cubicBezTo>
                  <a:pt x="31402" y="44548"/>
                  <a:pt x="-20179" y="89096"/>
                  <a:pt x="7956" y="150056"/>
                </a:cubicBezTo>
                <a:cubicBezTo>
                  <a:pt x="36091" y="211016"/>
                  <a:pt x="190054" y="308708"/>
                  <a:pt x="251796" y="365760"/>
                </a:cubicBezTo>
                <a:cubicBezTo>
                  <a:pt x="313538" y="422812"/>
                  <a:pt x="346363" y="387643"/>
                  <a:pt x="378406" y="492369"/>
                </a:cubicBezTo>
                <a:cubicBezTo>
                  <a:pt x="410449" y="597095"/>
                  <a:pt x="427252" y="795606"/>
                  <a:pt x="444055" y="994117"/>
                </a:cubicBezTo>
              </a:path>
            </a:pathLst>
          </a:cu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68" name="Picture 354" descr=""/>
          <p:cNvPicPr/>
          <p:nvPr/>
        </p:nvPicPr>
        <p:blipFill>
          <a:blip r:embed="rId3"/>
          <a:srcRect l="21635" t="6446" r="6783" b="16628"/>
          <a:stretch/>
        </p:blipFill>
        <p:spPr>
          <a:xfrm flipH="1" rot="21143400">
            <a:off x="2746800" y="4048920"/>
            <a:ext cx="740160" cy="835920"/>
          </a:xfrm>
          <a:prstGeom prst="rect">
            <a:avLst/>
          </a:prstGeom>
          <a:ln w="0">
            <a:noFill/>
          </a:ln>
        </p:spPr>
      </p:pic>
      <p:sp>
        <p:nvSpPr>
          <p:cNvPr id="1269" name="Oval 347"/>
          <p:cNvSpPr/>
          <p:nvPr/>
        </p:nvSpPr>
        <p:spPr>
          <a:xfrm>
            <a:off x="69840" y="3121200"/>
            <a:ext cx="743040" cy="668880"/>
          </a:xfrm>
          <a:prstGeom prst="ellipse">
            <a:avLst/>
          </a:prstGeom>
          <a:solidFill>
            <a:schemeClr val="tx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1400" spc="-1" strike="noStrike">
                <a:solidFill>
                  <a:schemeClr val="lt1"/>
                </a:solidFill>
                <a:latin typeface="Calibri"/>
              </a:rPr>
              <a:t>ODP</a:t>
            </a:r>
            <a:endParaRPr b="0" lang="id-ID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0" name="Oval 348"/>
          <p:cNvSpPr/>
          <p:nvPr/>
        </p:nvSpPr>
        <p:spPr>
          <a:xfrm>
            <a:off x="272160" y="15516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1" name="Can 447"/>
          <p:cNvSpPr/>
          <p:nvPr/>
        </p:nvSpPr>
        <p:spPr>
          <a:xfrm>
            <a:off x="7754400" y="5697720"/>
            <a:ext cx="362880" cy="433800"/>
          </a:xfrm>
          <a:prstGeom prst="can">
            <a:avLst>
              <a:gd name="adj" fmla="val 41767"/>
            </a:avLst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72" name="Freeform 448"/>
          <p:cNvSpPr/>
          <p:nvPr/>
        </p:nvSpPr>
        <p:spPr>
          <a:xfrm>
            <a:off x="7804080" y="4191480"/>
            <a:ext cx="423360" cy="757080"/>
          </a:xfrm>
          <a:custGeom>
            <a:avLst/>
            <a:gdLst>
              <a:gd name="textAreaLeft" fmla="*/ 0 w 423360"/>
              <a:gd name="textAreaRight" fmla="*/ 423720 w 423360"/>
              <a:gd name="textAreaTop" fmla="*/ 0 h 757080"/>
              <a:gd name="textAreaBottom" fmla="*/ 757440 h 757080"/>
            </a:gdLst>
            <a:ahLst/>
            <a:rect l="textAreaLeft" t="textAreaTop" r="textAreaRight" b="textAreaBottom"/>
            <a:pathLst>
              <a:path w="423745" h="757492">
                <a:moveTo>
                  <a:pt x="61231" y="757492"/>
                </a:moveTo>
                <a:cubicBezTo>
                  <a:pt x="14790" y="525736"/>
                  <a:pt x="-31651" y="293980"/>
                  <a:pt x="28768" y="167731"/>
                </a:cubicBezTo>
                <a:cubicBezTo>
                  <a:pt x="89187" y="41482"/>
                  <a:pt x="256466" y="20741"/>
                  <a:pt x="423745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73" name="Freeform 449"/>
          <p:cNvSpPr/>
          <p:nvPr/>
        </p:nvSpPr>
        <p:spPr>
          <a:xfrm flipH="1">
            <a:off x="10536840" y="4203360"/>
            <a:ext cx="423360" cy="1199520"/>
          </a:xfrm>
          <a:custGeom>
            <a:avLst/>
            <a:gdLst>
              <a:gd name="textAreaLeft" fmla="*/ 360 w 423360"/>
              <a:gd name="textAreaRight" fmla="*/ 424080 w 423360"/>
              <a:gd name="textAreaTop" fmla="*/ 0 h 1199520"/>
              <a:gd name="textAreaBottom" fmla="*/ 1199880 h 1199520"/>
            </a:gdLst>
            <a:ahLst/>
            <a:rect l="textAreaLeft" t="textAreaTop" r="textAreaRight" b="textAreaBottom"/>
            <a:pathLst>
              <a:path w="423745" h="757492">
                <a:moveTo>
                  <a:pt x="61231" y="757492"/>
                </a:moveTo>
                <a:cubicBezTo>
                  <a:pt x="14790" y="525736"/>
                  <a:pt x="-31651" y="293980"/>
                  <a:pt x="28768" y="167731"/>
                </a:cubicBezTo>
                <a:cubicBezTo>
                  <a:pt x="89187" y="41482"/>
                  <a:pt x="256466" y="20741"/>
                  <a:pt x="423745" y="0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74" name="Picture 462" descr=""/>
          <p:cNvPicPr/>
          <p:nvPr/>
        </p:nvPicPr>
        <p:blipFill>
          <a:blip r:embed="rId4"/>
          <a:srcRect l="11387" t="17202" r="0" b="36766"/>
          <a:stretch/>
        </p:blipFill>
        <p:spPr>
          <a:xfrm rot="21136800">
            <a:off x="8861400" y="5362920"/>
            <a:ext cx="1052640" cy="546480"/>
          </a:xfrm>
          <a:prstGeom prst="rect">
            <a:avLst/>
          </a:prstGeom>
          <a:ln w="0">
            <a:noFill/>
          </a:ln>
        </p:spPr>
      </p:pic>
      <p:pic>
        <p:nvPicPr>
          <p:cNvPr id="1275" name="Picture 463" descr=""/>
          <p:cNvPicPr/>
          <p:nvPr/>
        </p:nvPicPr>
        <p:blipFill>
          <a:blip r:embed="rId5"/>
          <a:srcRect l="41876" t="68327" r="0" b="0"/>
          <a:stretch/>
        </p:blipFill>
        <p:spPr>
          <a:xfrm rot="20677800">
            <a:off x="9640800" y="4610160"/>
            <a:ext cx="819000" cy="365400"/>
          </a:xfrm>
          <a:prstGeom prst="rect">
            <a:avLst/>
          </a:prstGeom>
          <a:ln w="0">
            <a:noFill/>
          </a:ln>
        </p:spPr>
      </p:pic>
      <p:pic>
        <p:nvPicPr>
          <p:cNvPr id="1276" name="Picture 464" descr=""/>
          <p:cNvPicPr/>
          <p:nvPr/>
        </p:nvPicPr>
        <p:blipFill>
          <a:blip r:embed="rId6"/>
          <a:srcRect l="19352" t="16078" r="16717" b="17218"/>
          <a:stretch/>
        </p:blipFill>
        <p:spPr>
          <a:xfrm rot="406800">
            <a:off x="8248320" y="4789080"/>
            <a:ext cx="453240" cy="421200"/>
          </a:xfrm>
          <a:prstGeom prst="rect">
            <a:avLst/>
          </a:prstGeom>
          <a:ln w="0">
            <a:noFill/>
          </a:ln>
        </p:spPr>
      </p:pic>
      <p:sp>
        <p:nvSpPr>
          <p:cNvPr id="1277" name="TextBox 465"/>
          <p:cNvSpPr/>
          <p:nvPr/>
        </p:nvSpPr>
        <p:spPr>
          <a:xfrm>
            <a:off x="8362080" y="5169240"/>
            <a:ext cx="707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Adapter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8" name="TextBox 466"/>
          <p:cNvSpPr/>
          <p:nvPr/>
        </p:nvSpPr>
        <p:spPr>
          <a:xfrm>
            <a:off x="9786240" y="4957920"/>
            <a:ext cx="9759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Fast Conn**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9" name="TextBox 467"/>
          <p:cNvSpPr/>
          <p:nvPr/>
        </p:nvSpPr>
        <p:spPr>
          <a:xfrm>
            <a:off x="9063720" y="5808240"/>
            <a:ext cx="7941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Pigtail*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80" name="Group 483"/>
          <p:cNvGrpSpPr/>
          <p:nvPr/>
        </p:nvGrpSpPr>
        <p:grpSpPr>
          <a:xfrm>
            <a:off x="8185680" y="4064040"/>
            <a:ext cx="988920" cy="261360"/>
            <a:chOff x="8185680" y="4064040"/>
            <a:chExt cx="988920" cy="261360"/>
          </a:xfrm>
        </p:grpSpPr>
        <p:sp>
          <p:nvSpPr>
            <p:cNvPr id="1281" name="Trapezoid 484"/>
            <p:cNvSpPr/>
            <p:nvPr/>
          </p:nvSpPr>
          <p:spPr>
            <a:xfrm rot="16200000">
              <a:off x="8354880" y="3941640"/>
              <a:ext cx="168120" cy="506880"/>
            </a:xfrm>
            <a:prstGeom prst="trapezoid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82" name="Rectangle 485"/>
            <p:cNvSpPr/>
            <p:nvPr/>
          </p:nvSpPr>
          <p:spPr>
            <a:xfrm>
              <a:off x="8698680" y="4064040"/>
              <a:ext cx="475920" cy="2613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grpSp>
        <p:nvGrpSpPr>
          <p:cNvPr id="1283" name="Group 486"/>
          <p:cNvGrpSpPr/>
          <p:nvPr/>
        </p:nvGrpSpPr>
        <p:grpSpPr>
          <a:xfrm>
            <a:off x="9561240" y="4064040"/>
            <a:ext cx="988920" cy="261360"/>
            <a:chOff x="9561240" y="4064040"/>
            <a:chExt cx="988920" cy="261360"/>
          </a:xfrm>
        </p:grpSpPr>
        <p:sp>
          <p:nvSpPr>
            <p:cNvPr id="1284" name="Trapezoid 487"/>
            <p:cNvSpPr/>
            <p:nvPr/>
          </p:nvSpPr>
          <p:spPr>
            <a:xfrm flipH="1" rot="5400000">
              <a:off x="10212480" y="3941640"/>
              <a:ext cx="168120" cy="506880"/>
            </a:xfrm>
            <a:prstGeom prst="trapezoid">
              <a:avLst>
                <a:gd name="adj" fmla="val 25000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285" name="Rectangle 488"/>
            <p:cNvSpPr/>
            <p:nvPr/>
          </p:nvSpPr>
          <p:spPr>
            <a:xfrm flipH="1">
              <a:off x="9561240" y="4064040"/>
              <a:ext cx="475920" cy="2613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</a:pPr>
              <a:endParaRPr b="0" lang="id-ID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  <p:sp>
        <p:nvSpPr>
          <p:cNvPr id="1286" name="Rectangle 489"/>
          <p:cNvSpPr/>
          <p:nvPr/>
        </p:nvSpPr>
        <p:spPr>
          <a:xfrm>
            <a:off x="9018720" y="4003920"/>
            <a:ext cx="706680" cy="381600"/>
          </a:xfrm>
          <a:prstGeom prst="rect">
            <a:avLst/>
          </a:prstGeom>
          <a:solidFill>
            <a:srgbClr val="0070c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287" name="Straight Arrow Connector 493"/>
          <p:cNvCxnSpPr/>
          <p:nvPr/>
        </p:nvCxnSpPr>
        <p:spPr>
          <a:xfrm flipH="1">
            <a:off x="8688960" y="4213440"/>
            <a:ext cx="632160" cy="6562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288" name="Straight Arrow Connector 494"/>
          <p:cNvCxnSpPr/>
          <p:nvPr/>
        </p:nvCxnSpPr>
        <p:spPr>
          <a:xfrm>
            <a:off x="8823240" y="4213440"/>
            <a:ext cx="1055160" cy="5583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289" name="Straight Arrow Connector 495"/>
          <p:cNvCxnSpPr/>
          <p:nvPr/>
        </p:nvCxnSpPr>
        <p:spPr>
          <a:xfrm>
            <a:off x="8823240" y="4215240"/>
            <a:ext cx="533520" cy="13064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90" name="Can 497"/>
          <p:cNvSpPr/>
          <p:nvPr/>
        </p:nvSpPr>
        <p:spPr>
          <a:xfrm>
            <a:off x="7803360" y="5498640"/>
            <a:ext cx="251280" cy="309240"/>
          </a:xfrm>
          <a:prstGeom prst="can">
            <a:avLst>
              <a:gd name="adj" fmla="val 417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91" name="Freeform 498"/>
          <p:cNvSpPr/>
          <p:nvPr/>
        </p:nvSpPr>
        <p:spPr>
          <a:xfrm>
            <a:off x="7862040" y="4941360"/>
            <a:ext cx="50400" cy="634680"/>
          </a:xfrm>
          <a:custGeom>
            <a:avLst/>
            <a:gdLst>
              <a:gd name="textAreaLeft" fmla="*/ 0 w 50400"/>
              <a:gd name="textAreaRight" fmla="*/ 50760 w 50400"/>
              <a:gd name="textAreaTop" fmla="*/ 0 h 634680"/>
              <a:gd name="textAreaBottom" fmla="*/ 635040 h 634680"/>
            </a:gdLst>
            <a:ahLst/>
            <a:rect l="textAreaLeft" t="textAreaTop" r="textAreaRight" b="textAreaBottom"/>
            <a:pathLst>
              <a:path w="50800" h="635000">
                <a:moveTo>
                  <a:pt x="0" y="0"/>
                </a:moveTo>
                <a:cubicBezTo>
                  <a:pt x="11006" y="41063"/>
                  <a:pt x="22013" y="82127"/>
                  <a:pt x="30480" y="187960"/>
                </a:cubicBezTo>
                <a:cubicBezTo>
                  <a:pt x="38947" y="293793"/>
                  <a:pt x="44873" y="464396"/>
                  <a:pt x="50800" y="635000"/>
                </a:cubicBez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292" name="Straight Arrow Connector 501"/>
          <p:cNvCxnSpPr>
            <a:stCxn id="1272" idx="0"/>
          </p:cNvCxnSpPr>
          <p:nvPr/>
        </p:nvCxnSpPr>
        <p:spPr>
          <a:xfrm>
            <a:off x="7864920" y="4948920"/>
            <a:ext cx="1420200" cy="149688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93" name="TextBox 503"/>
          <p:cNvSpPr/>
          <p:nvPr/>
        </p:nvSpPr>
        <p:spPr>
          <a:xfrm>
            <a:off x="8694360" y="6413760"/>
            <a:ext cx="14191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Terminasi Kabel FO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4" name="TextBox 504"/>
          <p:cNvSpPr/>
          <p:nvPr/>
        </p:nvSpPr>
        <p:spPr>
          <a:xfrm>
            <a:off x="6879240" y="6084000"/>
            <a:ext cx="195048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Drop wired 2 core dari 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5" name="TextBox 505"/>
          <p:cNvSpPr/>
          <p:nvPr/>
        </p:nvSpPr>
        <p:spPr>
          <a:xfrm>
            <a:off x="10208520" y="5618160"/>
            <a:ext cx="16045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Patch Cord ke MC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96" name="Straight Arrow Connector 515"/>
          <p:cNvCxnSpPr/>
          <p:nvPr/>
        </p:nvCxnSpPr>
        <p:spPr>
          <a:xfrm>
            <a:off x="5799960" y="6221160"/>
            <a:ext cx="482040" cy="1753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97" name="TextBox 516"/>
          <p:cNvSpPr/>
          <p:nvPr/>
        </p:nvSpPr>
        <p:spPr>
          <a:xfrm>
            <a:off x="4227840" y="6252840"/>
            <a:ext cx="863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Patch Cord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98" name="Straight Arrow Connector 518"/>
          <p:cNvCxnSpPr>
            <a:stCxn id="1211" idx="2"/>
          </p:cNvCxnSpPr>
          <p:nvPr/>
        </p:nvCxnSpPr>
        <p:spPr>
          <a:xfrm flipH="1" flipV="1">
            <a:off x="5152680" y="4708440"/>
            <a:ext cx="78480" cy="4158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299" name="TextBox 519"/>
          <p:cNvSpPr/>
          <p:nvPr/>
        </p:nvSpPr>
        <p:spPr>
          <a:xfrm>
            <a:off x="5859360" y="1640880"/>
            <a:ext cx="6243840" cy="227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Langkah berikutnya terminasi ujung kabel FO dari arah ODP di rowset kemudian sambungkan ke adapter yang terdapat di rowset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Untuk menghubungkan rowset dan media converter dapat dilakukan dengan memasang patch cord dari media converter dan disambungkan pada adapter yang terdapat di rowset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Terminasi kabel FO dapat dilakukan dengan 2 cara yaitu menyambungkan kabel FO dan pigtail menggunakan fusion splicer* dan dengan cara manual menggunakan fast connector**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d-ID" sz="1600" spc="-1" strike="noStrike">
                <a:solidFill>
                  <a:srgbClr val="000000"/>
                </a:solidFill>
                <a:latin typeface="Calibri"/>
              </a:rPr>
              <a:t>Cara terminasi sudah dijelaskan pada slide sebelumnya </a:t>
            </a:r>
            <a:endParaRPr b="0" lang="id-ID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0" name="Cube 132"/>
          <p:cNvSpPr/>
          <p:nvPr/>
        </p:nvSpPr>
        <p:spPr>
          <a:xfrm>
            <a:off x="6055200" y="4994280"/>
            <a:ext cx="121320" cy="512640"/>
          </a:xfrm>
          <a:prstGeom prst="cube">
            <a:avLst>
              <a:gd name="adj" fmla="val 5204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1" name="Cube 130"/>
          <p:cNvSpPr/>
          <p:nvPr/>
        </p:nvSpPr>
        <p:spPr>
          <a:xfrm>
            <a:off x="5407560" y="4946040"/>
            <a:ext cx="767880" cy="114840"/>
          </a:xfrm>
          <a:prstGeom prst="cube">
            <a:avLst>
              <a:gd name="adj" fmla="val 6450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3960" bIns="-396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2" name="Can 136"/>
          <p:cNvSpPr/>
          <p:nvPr/>
        </p:nvSpPr>
        <p:spPr>
          <a:xfrm rot="5400000">
            <a:off x="5529960" y="5078520"/>
            <a:ext cx="81720" cy="180360"/>
          </a:xfrm>
          <a:prstGeom prst="can">
            <a:avLst>
              <a:gd name="adj" fmla="val 36049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03" name="Arc 14"/>
          <p:cNvSpPr/>
          <p:nvPr/>
        </p:nvSpPr>
        <p:spPr>
          <a:xfrm>
            <a:off x="5691600" y="512136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4" name="Arc 143"/>
          <p:cNvSpPr/>
          <p:nvPr/>
        </p:nvSpPr>
        <p:spPr>
          <a:xfrm flipV="1">
            <a:off x="5691600" y="512136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5" name="Arc 144"/>
          <p:cNvSpPr/>
          <p:nvPr/>
        </p:nvSpPr>
        <p:spPr>
          <a:xfrm flipH="1">
            <a:off x="5706360" y="512064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6" name="Arc 145"/>
          <p:cNvSpPr/>
          <p:nvPr/>
        </p:nvSpPr>
        <p:spPr>
          <a:xfrm flipH="1" flipV="1">
            <a:off x="5706360" y="512064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7" name="Arc 146"/>
          <p:cNvSpPr/>
          <p:nvPr/>
        </p:nvSpPr>
        <p:spPr>
          <a:xfrm>
            <a:off x="5676840" y="513540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8" name="Arc 147"/>
          <p:cNvSpPr/>
          <p:nvPr/>
        </p:nvSpPr>
        <p:spPr>
          <a:xfrm flipV="1">
            <a:off x="5676840" y="513540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9" name="Arc 148"/>
          <p:cNvSpPr/>
          <p:nvPr/>
        </p:nvSpPr>
        <p:spPr>
          <a:xfrm flipH="1">
            <a:off x="5691960" y="513468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0" name="Arc 149"/>
          <p:cNvSpPr/>
          <p:nvPr/>
        </p:nvSpPr>
        <p:spPr>
          <a:xfrm flipH="1" flipV="1">
            <a:off x="5691960" y="513468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1" name="Arc 150"/>
          <p:cNvSpPr/>
          <p:nvPr/>
        </p:nvSpPr>
        <p:spPr>
          <a:xfrm>
            <a:off x="5711760" y="514224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2" name="Arc 151"/>
          <p:cNvSpPr/>
          <p:nvPr/>
        </p:nvSpPr>
        <p:spPr>
          <a:xfrm flipV="1">
            <a:off x="5711760" y="514224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3" name="Arc 152"/>
          <p:cNvSpPr/>
          <p:nvPr/>
        </p:nvSpPr>
        <p:spPr>
          <a:xfrm flipH="1">
            <a:off x="5726880" y="514152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4" name="Arc 153"/>
          <p:cNvSpPr/>
          <p:nvPr/>
        </p:nvSpPr>
        <p:spPr>
          <a:xfrm flipH="1" flipV="1">
            <a:off x="5726880" y="5141520"/>
            <a:ext cx="311760" cy="282240"/>
          </a:xfrm>
          <a:prstGeom prst="arc">
            <a:avLst>
              <a:gd name="adj1" fmla="val 16200000"/>
              <a:gd name="adj2" fmla="val 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5" name="Arc 155"/>
          <p:cNvSpPr/>
          <p:nvPr/>
        </p:nvSpPr>
        <p:spPr>
          <a:xfrm flipH="1" flipV="1" rot="6328800">
            <a:off x="5643360" y="5126400"/>
            <a:ext cx="311760" cy="282600"/>
          </a:xfrm>
          <a:prstGeom prst="arc">
            <a:avLst>
              <a:gd name="adj1" fmla="val 19365970"/>
              <a:gd name="adj2" fmla="val 228250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6" name="Freeform 15"/>
          <p:cNvSpPr/>
          <p:nvPr/>
        </p:nvSpPr>
        <p:spPr>
          <a:xfrm>
            <a:off x="5655960" y="5126040"/>
            <a:ext cx="91800" cy="43920"/>
          </a:xfrm>
          <a:custGeom>
            <a:avLst/>
            <a:gdLst>
              <a:gd name="textAreaLeft" fmla="*/ 0 w 91800"/>
              <a:gd name="textAreaRight" fmla="*/ 92160 w 91800"/>
              <a:gd name="textAreaTop" fmla="*/ 0 h 43920"/>
              <a:gd name="textAreaBottom" fmla="*/ 44280 h 43920"/>
            </a:gdLst>
            <a:ahLst/>
            <a:rect l="textAreaLeft" t="textAreaTop" r="textAreaRight" b="textAreaBottom"/>
            <a:pathLst>
              <a:path w="92075" h="44450">
                <a:moveTo>
                  <a:pt x="0" y="44450"/>
                </a:moveTo>
                <a:lnTo>
                  <a:pt x="92075" y="0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720" bIns="-72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7" name="Cube 196"/>
          <p:cNvSpPr/>
          <p:nvPr/>
        </p:nvSpPr>
        <p:spPr>
          <a:xfrm>
            <a:off x="5306760" y="534348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8" name="Cube 134"/>
          <p:cNvSpPr/>
          <p:nvPr/>
        </p:nvSpPr>
        <p:spPr>
          <a:xfrm>
            <a:off x="5378040" y="5320800"/>
            <a:ext cx="8676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9" name="Cube 131"/>
          <p:cNvSpPr/>
          <p:nvPr/>
        </p:nvSpPr>
        <p:spPr>
          <a:xfrm>
            <a:off x="5407560" y="4985280"/>
            <a:ext cx="121320" cy="521640"/>
          </a:xfrm>
          <a:prstGeom prst="cube">
            <a:avLst>
              <a:gd name="adj" fmla="val 5204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0" name="Cube 135"/>
          <p:cNvSpPr/>
          <p:nvPr/>
        </p:nvSpPr>
        <p:spPr>
          <a:xfrm>
            <a:off x="5472720" y="5328360"/>
            <a:ext cx="86760" cy="11484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1" name="Cube 194"/>
          <p:cNvSpPr/>
          <p:nvPr/>
        </p:nvSpPr>
        <p:spPr>
          <a:xfrm>
            <a:off x="5545800" y="5353200"/>
            <a:ext cx="92880" cy="709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9000" bIns="9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2" name="Arc 154"/>
          <p:cNvSpPr/>
          <p:nvPr/>
        </p:nvSpPr>
        <p:spPr>
          <a:xfrm flipH="1" rot="11215200">
            <a:off x="5489640" y="5112360"/>
            <a:ext cx="311760" cy="282240"/>
          </a:xfrm>
          <a:prstGeom prst="arc">
            <a:avLst>
              <a:gd name="adj1" fmla="val 16200000"/>
              <a:gd name="adj2" fmla="val 18686738"/>
            </a:avLst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-14400" bIns="-144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3" name="TextBox 166"/>
          <p:cNvSpPr/>
          <p:nvPr/>
        </p:nvSpPr>
        <p:spPr>
          <a:xfrm>
            <a:off x="4661640" y="4449240"/>
            <a:ext cx="19670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Drop Wired 2 core dari ODP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24" name="Straight Arrow Connector 172"/>
          <p:cNvCxnSpPr>
            <a:stCxn id="1210" idx="1"/>
          </p:cNvCxnSpPr>
          <p:nvPr/>
        </p:nvCxnSpPr>
        <p:spPr>
          <a:xfrm flipH="1">
            <a:off x="4677120" y="5975280"/>
            <a:ext cx="84600" cy="2732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325" name="TextBox 173"/>
          <p:cNvSpPr/>
          <p:nvPr/>
        </p:nvSpPr>
        <p:spPr>
          <a:xfrm>
            <a:off x="5574240" y="6438600"/>
            <a:ext cx="17096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Kabel UTP ke end device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6" name="Cube 182"/>
          <p:cNvSpPr/>
          <p:nvPr/>
        </p:nvSpPr>
        <p:spPr>
          <a:xfrm>
            <a:off x="5852520" y="5845680"/>
            <a:ext cx="86760" cy="78120"/>
          </a:xfrm>
          <a:prstGeom prst="cube">
            <a:avLst>
              <a:gd name="adj" fmla="val 24686"/>
            </a:avLst>
          </a:prstGeom>
          <a:solidFill>
            <a:srgbClr val="5b9bd5"/>
          </a:solidFill>
          <a:ln w="6350"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4400" bIns="144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7" name="Freeform 33"/>
          <p:cNvSpPr/>
          <p:nvPr/>
        </p:nvSpPr>
        <p:spPr>
          <a:xfrm>
            <a:off x="5782680" y="5884920"/>
            <a:ext cx="114480" cy="406080"/>
          </a:xfrm>
          <a:custGeom>
            <a:avLst/>
            <a:gdLst>
              <a:gd name="textAreaLeft" fmla="*/ 0 w 114480"/>
              <a:gd name="textAreaRight" fmla="*/ 114840 w 114480"/>
              <a:gd name="textAreaTop" fmla="*/ 0 h 406080"/>
              <a:gd name="textAreaBottom" fmla="*/ 406440 h 406080"/>
            </a:gdLst>
            <a:ahLst/>
            <a:rect l="textAreaLeft" t="textAreaTop" r="textAreaRight" b="textAreaBottom"/>
            <a:pathLst>
              <a:path w="55134" h="358775">
                <a:moveTo>
                  <a:pt x="55134" y="0"/>
                </a:moveTo>
                <a:cubicBezTo>
                  <a:pt x="30792" y="38364"/>
                  <a:pt x="6451" y="76729"/>
                  <a:pt x="1159" y="136525"/>
                </a:cubicBezTo>
                <a:cubicBezTo>
                  <a:pt x="-4133" y="196321"/>
                  <a:pt x="9625" y="277548"/>
                  <a:pt x="23384" y="358775"/>
                </a:cubicBezTo>
              </a:path>
            </a:pathLst>
          </a:custGeom>
          <a:noFill/>
          <a:ln w="38100">
            <a:solidFill>
              <a:srgbClr val="ffffff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328" name="Straight Arrow Connector 184"/>
          <p:cNvCxnSpPr>
            <a:stCxn id="1273" idx="0"/>
          </p:cNvCxnSpPr>
          <p:nvPr/>
        </p:nvCxnSpPr>
        <p:spPr>
          <a:xfrm flipH="1">
            <a:off x="10762200" y="5403240"/>
            <a:ext cx="137160" cy="2541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329" name="Straight Arrow Connector 490"/>
          <p:cNvCxnSpPr>
            <a:stCxn id="1330" idx="6"/>
          </p:cNvCxnSpPr>
          <p:nvPr/>
        </p:nvCxnSpPr>
        <p:spPr>
          <a:xfrm flipV="1">
            <a:off x="5918400" y="5023800"/>
            <a:ext cx="1584360" cy="2181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sp>
        <p:nvSpPr>
          <p:cNvPr id="1330" name="Oval 491"/>
          <p:cNvSpPr/>
          <p:nvPr/>
        </p:nvSpPr>
        <p:spPr>
          <a:xfrm>
            <a:off x="5251320" y="4926600"/>
            <a:ext cx="666720" cy="6296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331" name="Straight Arrow Connector 192"/>
          <p:cNvCxnSpPr/>
          <p:nvPr/>
        </p:nvCxnSpPr>
        <p:spPr>
          <a:xfrm>
            <a:off x="1868040" y="2581560"/>
            <a:ext cx="3147480" cy="244260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332" name="Straight Arrow Connector 199"/>
          <p:cNvCxnSpPr/>
          <p:nvPr/>
        </p:nvCxnSpPr>
        <p:spPr>
          <a:xfrm>
            <a:off x="1857960" y="2994480"/>
            <a:ext cx="3129840" cy="204696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333" name="Straight Arrow Connector 200"/>
          <p:cNvCxnSpPr/>
          <p:nvPr/>
        </p:nvCxnSpPr>
        <p:spPr>
          <a:xfrm>
            <a:off x="1841040" y="3511800"/>
            <a:ext cx="3135960" cy="15584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334" name="Straight Arrow Connector 201"/>
          <p:cNvCxnSpPr/>
          <p:nvPr/>
        </p:nvCxnSpPr>
        <p:spPr>
          <a:xfrm>
            <a:off x="3204000" y="2444760"/>
            <a:ext cx="2121480" cy="32605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335" name="Straight Arrow Connector 204"/>
          <p:cNvCxnSpPr/>
          <p:nvPr/>
        </p:nvCxnSpPr>
        <p:spPr>
          <a:xfrm>
            <a:off x="3252240" y="3027240"/>
            <a:ext cx="2063880" cy="267804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  <p:cxnSp>
        <p:nvCxnSpPr>
          <p:cNvPr id="1336" name="Straight Arrow Connector 207"/>
          <p:cNvCxnSpPr/>
          <p:nvPr/>
        </p:nvCxnSpPr>
        <p:spPr>
          <a:xfrm>
            <a:off x="3263760" y="3531960"/>
            <a:ext cx="2038320" cy="2173320"/>
          </a:xfrm>
          <a:prstGeom prst="straightConnector1">
            <a:avLst/>
          </a:prstGeom>
          <a:ln>
            <a:solidFill>
              <a:srgbClr val="0000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TextBox 142"/>
          <p:cNvSpPr/>
          <p:nvPr/>
        </p:nvSpPr>
        <p:spPr>
          <a:xfrm>
            <a:off x="304560" y="207936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penarikan kabel fo 6 core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8" name="TextBox 156"/>
          <p:cNvSpPr/>
          <p:nvPr/>
        </p:nvSpPr>
        <p:spPr>
          <a:xfrm>
            <a:off x="304560" y="234540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penarikan drop wire 2 core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4200" spc="-1" strike="noStrike">
                <a:solidFill>
                  <a:srgbClr val="000000"/>
                </a:solidFill>
                <a:latin typeface="Calibri Light"/>
              </a:rPr>
              <a:t>Praktek Siswa...</a:t>
            </a:r>
            <a:endParaRPr b="0" lang="id-ID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0" name="TextBox 140"/>
          <p:cNvSpPr/>
          <p:nvPr/>
        </p:nvSpPr>
        <p:spPr>
          <a:xfrm>
            <a:off x="304560" y="171540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crimping kabel UTP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" name="Oval 139"/>
          <p:cNvSpPr/>
          <p:nvPr/>
        </p:nvSpPr>
        <p:spPr>
          <a:xfrm>
            <a:off x="58320" y="1719000"/>
            <a:ext cx="293760" cy="271800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id-ID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2" name="Oval 141"/>
          <p:cNvSpPr/>
          <p:nvPr/>
        </p:nvSpPr>
        <p:spPr>
          <a:xfrm>
            <a:off x="58320" y="2105280"/>
            <a:ext cx="293760" cy="271800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id-ID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3" name="TextBox 158"/>
          <p:cNvSpPr/>
          <p:nvPr/>
        </p:nvSpPr>
        <p:spPr>
          <a:xfrm>
            <a:off x="304560" y="270576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pemasangan JB, ODP, Rowset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4" name="TextBox 159"/>
          <p:cNvSpPr/>
          <p:nvPr/>
        </p:nvSpPr>
        <p:spPr>
          <a:xfrm>
            <a:off x="304560" y="297180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sambung FO di JB, ODP, Rowset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5" name="Oval 160"/>
          <p:cNvSpPr/>
          <p:nvPr/>
        </p:nvSpPr>
        <p:spPr>
          <a:xfrm>
            <a:off x="58320" y="2701800"/>
            <a:ext cx="293760" cy="271800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id-ID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6" name="TextBox 161"/>
          <p:cNvSpPr/>
          <p:nvPr/>
        </p:nvSpPr>
        <p:spPr>
          <a:xfrm>
            <a:off x="304560" y="3261600"/>
            <a:ext cx="351324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terminasi FO di OTB, JB, ODP, Rowset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7" name="TextBox 170"/>
          <p:cNvSpPr/>
          <p:nvPr/>
        </p:nvSpPr>
        <p:spPr>
          <a:xfrm>
            <a:off x="304560" y="363168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vlan - access port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8" name="TextBox 174"/>
          <p:cNvSpPr/>
          <p:nvPr/>
        </p:nvSpPr>
        <p:spPr>
          <a:xfrm>
            <a:off x="304560" y="389844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vlan – trunk port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9" name="Oval 175"/>
          <p:cNvSpPr/>
          <p:nvPr/>
        </p:nvSpPr>
        <p:spPr>
          <a:xfrm>
            <a:off x="58320" y="3627720"/>
            <a:ext cx="293760" cy="271800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id-ID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0" name="TextBox 185"/>
          <p:cNvSpPr/>
          <p:nvPr/>
        </p:nvSpPr>
        <p:spPr>
          <a:xfrm>
            <a:off x="304560" y="427608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IP Address &amp; VLAN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1" name="TextBox 186"/>
          <p:cNvSpPr/>
          <p:nvPr/>
        </p:nvSpPr>
        <p:spPr>
          <a:xfrm>
            <a:off x="304560" y="455688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DHCP Server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2" name="Oval 187"/>
          <p:cNvSpPr/>
          <p:nvPr/>
        </p:nvSpPr>
        <p:spPr>
          <a:xfrm>
            <a:off x="58320" y="4272120"/>
            <a:ext cx="293760" cy="271800"/>
          </a:xfrm>
          <a:prstGeom prst="ellipse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id-ID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3" name="TextBox 188"/>
          <p:cNvSpPr/>
          <p:nvPr/>
        </p:nvSpPr>
        <p:spPr>
          <a:xfrm>
            <a:off x="304560" y="483768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NAT dan Firewall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4" name="TextBox 191"/>
          <p:cNvSpPr/>
          <p:nvPr/>
        </p:nvSpPr>
        <p:spPr>
          <a:xfrm>
            <a:off x="304560" y="509868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Simple Queue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5" name="TextBox 193"/>
          <p:cNvSpPr/>
          <p:nvPr/>
        </p:nvSpPr>
        <p:spPr>
          <a:xfrm>
            <a:off x="304560" y="538236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Tree Queue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6" name="TextBox 195"/>
          <p:cNvSpPr/>
          <p:nvPr/>
        </p:nvSpPr>
        <p:spPr>
          <a:xfrm>
            <a:off x="304560" y="567972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static route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7" name="TextBox 197"/>
          <p:cNvSpPr/>
          <p:nvPr/>
        </p:nvSpPr>
        <p:spPr>
          <a:xfrm>
            <a:off x="304560" y="596376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OSPF dan BGP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8" name="TextBox 198"/>
          <p:cNvSpPr/>
          <p:nvPr/>
        </p:nvSpPr>
        <p:spPr>
          <a:xfrm>
            <a:off x="304560" y="6265440"/>
            <a:ext cx="3402000" cy="302760"/>
          </a:xfrm>
          <a:prstGeom prst="rect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id-ID" sz="1400" spc="-1" strike="noStrike">
                <a:solidFill>
                  <a:schemeClr val="lt1"/>
                </a:solidFill>
                <a:latin typeface="Calibri"/>
              </a:rPr>
              <a:t>Praktek konfig IP Static &amp; DHCP di laptop/PC</a:t>
            </a:r>
            <a:endParaRPr b="0" lang="id-ID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9" name="Picture 25" descr=""/>
          <p:cNvPicPr/>
          <p:nvPr/>
        </p:nvPicPr>
        <p:blipFill>
          <a:blip r:embed="rId1"/>
          <a:stretch/>
        </p:blipFill>
        <p:spPr>
          <a:xfrm>
            <a:off x="3706920" y="1711440"/>
            <a:ext cx="8385840" cy="4867560"/>
          </a:xfrm>
          <a:prstGeom prst="rect">
            <a:avLst/>
          </a:prstGeom>
          <a:ln cap="sq" w="12700">
            <a:solidFill>
              <a:srgbClr val="0000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3971520" y="2946960"/>
            <a:ext cx="4204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id-ID" sz="4400" spc="-1" strike="noStrike">
                <a:solidFill>
                  <a:srgbClr val="7030a0"/>
                </a:solidFill>
                <a:latin typeface="Calibri Light"/>
              </a:rPr>
              <a:t>TERIMA KASIH ....</a:t>
            </a:r>
            <a:endParaRPr b="0" lang="id-ID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87760" y="2032920"/>
            <a:ext cx="3498840" cy="279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Siapkan kabel fiber optic 6 core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5" descr=""/>
          <p:cNvPicPr/>
          <p:nvPr/>
        </p:nvPicPr>
        <p:blipFill>
          <a:blip r:embed="rId1"/>
          <a:stretch/>
        </p:blipFill>
        <p:spPr>
          <a:xfrm>
            <a:off x="887760" y="2520000"/>
            <a:ext cx="1817640" cy="18176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04" name="Content Placeholder 28"/>
          <p:cNvSpPr/>
          <p:nvPr/>
        </p:nvSpPr>
        <p:spPr>
          <a:xfrm>
            <a:off x="5253840" y="1873800"/>
            <a:ext cx="44704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kulit luar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(cable jacket)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 kabel fiber optic sesuai kan dengan kebutuhan...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Picture 7" descr=""/>
          <p:cNvPicPr/>
          <p:nvPr/>
        </p:nvPicPr>
        <p:blipFill>
          <a:blip r:embed="rId2"/>
          <a:srcRect l="0" t="0" r="0" b="20107"/>
          <a:stretch/>
        </p:blipFill>
        <p:spPr>
          <a:xfrm>
            <a:off x="719100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06" name="Picture 9" descr=""/>
          <p:cNvPicPr/>
          <p:nvPr/>
        </p:nvPicPr>
        <p:blipFill>
          <a:blip r:embed="rId3"/>
          <a:srcRect l="0" t="20107" r="0" b="0"/>
          <a:stretch/>
        </p:blipFill>
        <p:spPr>
          <a:xfrm>
            <a:off x="522108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07" name="Picture 13" descr=""/>
          <p:cNvPicPr/>
          <p:nvPr/>
        </p:nvPicPr>
        <p:blipFill>
          <a:blip r:embed="rId4"/>
          <a:srcRect l="0" t="8605" r="0" b="16015"/>
          <a:stretch/>
        </p:blipFill>
        <p:spPr>
          <a:xfrm>
            <a:off x="9160920" y="2588040"/>
            <a:ext cx="1814040" cy="19324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08" name="Oval 15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1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Oval 18"/>
          <p:cNvSpPr/>
          <p:nvPr/>
        </p:nvSpPr>
        <p:spPr>
          <a:xfrm>
            <a:off x="445284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2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908640" y="1864440"/>
            <a:ext cx="51868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tube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(coating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) fiber optic dengan panjang kupasan sesuaikan dengan kebutuhan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Content Placeholder 28"/>
          <p:cNvSpPr/>
          <p:nvPr/>
        </p:nvSpPr>
        <p:spPr>
          <a:xfrm>
            <a:off x="7617600" y="1859760"/>
            <a:ext cx="40348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Kupas pelindung </a:t>
            </a: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(cladding)</a:t>
            </a: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 core fiber optic sesuai kan dengan kebutuhan...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Oval 18"/>
          <p:cNvSpPr/>
          <p:nvPr/>
        </p:nvSpPr>
        <p:spPr>
          <a:xfrm>
            <a:off x="681840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4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Picture 10" descr=""/>
          <p:cNvPicPr/>
          <p:nvPr/>
        </p:nvPicPr>
        <p:blipFill>
          <a:blip r:embed="rId1"/>
          <a:srcRect l="0" t="23905" r="0" b="26703"/>
          <a:stretch/>
        </p:blipFill>
        <p:spPr>
          <a:xfrm>
            <a:off x="90864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15" name="Picture 11" descr=""/>
          <p:cNvPicPr/>
          <p:nvPr/>
        </p:nvPicPr>
        <p:blipFill>
          <a:blip r:embed="rId2"/>
          <a:srcRect l="0" t="28044" r="0" b="22564"/>
          <a:stretch/>
        </p:blipFill>
        <p:spPr>
          <a:xfrm>
            <a:off x="284112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16" name="Picture 12" descr=""/>
          <p:cNvPicPr/>
          <p:nvPr/>
        </p:nvPicPr>
        <p:blipFill>
          <a:blip r:embed="rId3"/>
          <a:srcRect l="16002" t="0" r="16002" b="16860"/>
          <a:stretch/>
        </p:blipFill>
        <p:spPr>
          <a:xfrm>
            <a:off x="4773960" y="2663280"/>
            <a:ext cx="1814040" cy="19411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17" name="Picture 14" descr=""/>
          <p:cNvPicPr/>
          <p:nvPr/>
        </p:nvPicPr>
        <p:blipFill>
          <a:blip r:embed="rId4"/>
          <a:srcRect l="0" t="14889" r="0" b="35934"/>
          <a:stretch/>
        </p:blipFill>
        <p:spPr>
          <a:xfrm>
            <a:off x="7617600" y="2663280"/>
            <a:ext cx="1810440" cy="192888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18" name="Picture 16" descr=""/>
          <p:cNvPicPr/>
          <p:nvPr/>
        </p:nvPicPr>
        <p:blipFill>
          <a:blip r:embed="rId5"/>
          <a:srcRect l="0" t="14744" r="0" b="35865"/>
          <a:stretch/>
        </p:blipFill>
        <p:spPr>
          <a:xfrm>
            <a:off x="9550080" y="266328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19" name="Oval 20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3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44416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Bersihkan core dengan tisu yang dibasahi dengan alkohol 90% atau alkohol 70%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Content Placeholder 28"/>
          <p:cNvSpPr/>
          <p:nvPr/>
        </p:nvSpPr>
        <p:spPr>
          <a:xfrm>
            <a:off x="6532560" y="1850400"/>
            <a:ext cx="403488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Potong ujung core fiber optic dengan cleaver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Oval 18"/>
          <p:cNvSpPr/>
          <p:nvPr/>
        </p:nvSpPr>
        <p:spPr>
          <a:xfrm>
            <a:off x="574776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6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5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0" descr=""/>
          <p:cNvPicPr/>
          <p:nvPr/>
        </p:nvPicPr>
        <p:blipFill>
          <a:blip r:embed="rId1"/>
          <a:srcRect l="0" t="2892" r="0" b="16860"/>
          <a:stretch/>
        </p:blipFill>
        <p:spPr>
          <a:xfrm>
            <a:off x="9086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6" name="Picture 21" descr=""/>
          <p:cNvPicPr/>
          <p:nvPr/>
        </p:nvPicPr>
        <p:blipFill>
          <a:blip r:embed="rId2"/>
          <a:srcRect l="0" t="22161" r="0" b="28448"/>
          <a:stretch/>
        </p:blipFill>
        <p:spPr>
          <a:xfrm>
            <a:off x="6532560" y="263880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27" name="Picture 22" descr=""/>
          <p:cNvPicPr/>
          <p:nvPr/>
        </p:nvPicPr>
        <p:blipFill>
          <a:blip r:embed="rId3"/>
          <a:srcRect l="0" t="26754" r="0" b="23854"/>
          <a:stretch/>
        </p:blipFill>
        <p:spPr>
          <a:xfrm>
            <a:off x="855036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444168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Pasang protection sleeve atau termofit sebelum penyambungan fiber optic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ontent Placeholder 28"/>
          <p:cNvSpPr/>
          <p:nvPr/>
        </p:nvSpPr>
        <p:spPr>
          <a:xfrm>
            <a:off x="6318000" y="1850400"/>
            <a:ext cx="538704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Masukkan kedua ujung core fiber optic di splicer untuk proses penyambungan kabel fiber optic 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Oval 18"/>
          <p:cNvSpPr/>
          <p:nvPr/>
        </p:nvSpPr>
        <p:spPr>
          <a:xfrm>
            <a:off x="553320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8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7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9" descr=""/>
          <p:cNvPicPr/>
          <p:nvPr/>
        </p:nvPicPr>
        <p:blipFill>
          <a:blip r:embed="rId1"/>
          <a:srcRect l="26374" t="0" r="13151" b="13732"/>
          <a:stretch/>
        </p:blipFill>
        <p:spPr>
          <a:xfrm>
            <a:off x="9086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4" name="Picture 10" descr=""/>
          <p:cNvPicPr/>
          <p:nvPr/>
        </p:nvPicPr>
        <p:blipFill>
          <a:blip r:embed="rId2"/>
          <a:srcRect l="0" t="25304" r="0" b="25304"/>
          <a:stretch/>
        </p:blipFill>
        <p:spPr>
          <a:xfrm>
            <a:off x="28544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5" name="Picture 12" descr=""/>
          <p:cNvPicPr/>
          <p:nvPr/>
        </p:nvPicPr>
        <p:blipFill>
          <a:blip r:embed="rId3"/>
          <a:srcRect l="0" t="27997" r="0" b="22615"/>
          <a:stretch/>
        </p:blipFill>
        <p:spPr>
          <a:xfrm>
            <a:off x="631800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6" name="Picture 14" descr=""/>
          <p:cNvPicPr/>
          <p:nvPr/>
        </p:nvPicPr>
        <p:blipFill>
          <a:blip r:embed="rId4"/>
          <a:srcRect l="0" t="13821" r="0" b="36788"/>
          <a:stretch/>
        </p:blipFill>
        <p:spPr>
          <a:xfrm>
            <a:off x="10117440" y="260784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37" name="Picture 16" descr=""/>
          <p:cNvPicPr/>
          <p:nvPr/>
        </p:nvPicPr>
        <p:blipFill>
          <a:blip r:embed="rId5"/>
          <a:srcRect l="0" t="9869" r="0" b="9869"/>
          <a:stretch/>
        </p:blipFill>
        <p:spPr>
          <a:xfrm>
            <a:off x="821772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38" name="Content Placeholder 28"/>
          <p:cNvSpPr/>
          <p:nvPr/>
        </p:nvSpPr>
        <p:spPr>
          <a:xfrm>
            <a:off x="6318000" y="4705200"/>
            <a:ext cx="5387040" cy="5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id-ID" sz="2000" spc="-1" strike="noStrike">
                <a:solidFill>
                  <a:srgbClr val="000000"/>
                </a:solidFill>
                <a:latin typeface="Calibri"/>
              </a:rPr>
              <a:t>*) batas maksimal redaman hasil penyambungan 0,2 dB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895480" y="365040"/>
            <a:ext cx="90237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id-ID" sz="3800" spc="-1" strike="noStrike">
                <a:solidFill>
                  <a:srgbClr val="000000"/>
                </a:solidFill>
                <a:latin typeface="Calibri Light"/>
              </a:rPr>
              <a:t>Langkah-Langkah Penyambungan...</a:t>
            </a:r>
            <a:endParaRPr b="0" lang="id-ID" sz="3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908640" y="1850400"/>
            <a:ext cx="7455960" cy="62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Letakkan protection sleeve dibagian fiber optic yang sudah disambung dan panaskan melalui pemanas yang terdapat di splicer</a:t>
            </a:r>
            <a:endParaRPr b="0" lang="id-ID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Oval 13"/>
          <p:cNvSpPr/>
          <p:nvPr/>
        </p:nvSpPr>
        <p:spPr>
          <a:xfrm>
            <a:off x="124920" y="185976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9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Picture 15" descr=""/>
          <p:cNvPicPr/>
          <p:nvPr/>
        </p:nvPicPr>
        <p:blipFill>
          <a:blip r:embed="rId1"/>
          <a:srcRect l="0" t="6272" r="0" b="44336"/>
          <a:stretch/>
        </p:blipFill>
        <p:spPr>
          <a:xfrm>
            <a:off x="488232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43" name="Picture 20" descr=""/>
          <p:cNvPicPr/>
          <p:nvPr/>
        </p:nvPicPr>
        <p:blipFill>
          <a:blip r:embed="rId2"/>
          <a:srcRect l="0" t="12167" r="0" b="38442"/>
          <a:stretch/>
        </p:blipFill>
        <p:spPr>
          <a:xfrm>
            <a:off x="289548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pic>
        <p:nvPicPr>
          <p:cNvPr id="144" name="Picture 21" descr=""/>
          <p:cNvPicPr/>
          <p:nvPr/>
        </p:nvPicPr>
        <p:blipFill>
          <a:blip r:embed="rId3"/>
          <a:srcRect l="0" t="9198" r="0" b="41411"/>
          <a:stretch/>
        </p:blipFill>
        <p:spPr>
          <a:xfrm>
            <a:off x="908640" y="2635560"/>
            <a:ext cx="1810440" cy="19371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45" name="Oval 22"/>
          <p:cNvSpPr/>
          <p:nvPr/>
        </p:nvSpPr>
        <p:spPr>
          <a:xfrm>
            <a:off x="124920" y="4879800"/>
            <a:ext cx="696240" cy="624960"/>
          </a:xfrm>
          <a:prstGeom prst="ellipse">
            <a:avLst/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id-ID" sz="2400" spc="-1" strike="noStrike">
                <a:solidFill>
                  <a:schemeClr val="lt1"/>
                </a:solidFill>
                <a:latin typeface="Calibri"/>
              </a:rPr>
              <a:t>10</a:t>
            </a:r>
            <a:endParaRPr b="0" lang="id-ID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ontent Placeholder 28"/>
          <p:cNvSpPr/>
          <p:nvPr/>
        </p:nvSpPr>
        <p:spPr>
          <a:xfrm>
            <a:off x="908640" y="5013360"/>
            <a:ext cx="7455960" cy="35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"/>
              </a:rPr>
              <a:t>Ilustrasi hasil penyambungan fiber optic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Can 25"/>
          <p:cNvSpPr/>
          <p:nvPr/>
        </p:nvSpPr>
        <p:spPr>
          <a:xfrm rot="5400000">
            <a:off x="1593000" y="4820760"/>
            <a:ext cx="503640" cy="1872000"/>
          </a:xfrm>
          <a:prstGeom prst="can">
            <a:avLst>
              <a:gd name="adj" fmla="val 48751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Coating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Can 26"/>
          <p:cNvSpPr/>
          <p:nvPr/>
        </p:nvSpPr>
        <p:spPr>
          <a:xfrm rot="5400000">
            <a:off x="3195360" y="5034600"/>
            <a:ext cx="315360" cy="144468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Can 27"/>
          <p:cNvSpPr/>
          <p:nvPr/>
        </p:nvSpPr>
        <p:spPr>
          <a:xfrm rot="5400000">
            <a:off x="4622400" y="5034960"/>
            <a:ext cx="163080" cy="1444680"/>
          </a:xfrm>
          <a:prstGeom prst="can">
            <a:avLst>
              <a:gd name="adj" fmla="val 48751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an 28"/>
          <p:cNvSpPr/>
          <p:nvPr/>
        </p:nvSpPr>
        <p:spPr>
          <a:xfrm rot="16200000">
            <a:off x="8613360" y="4821480"/>
            <a:ext cx="503640" cy="1872000"/>
          </a:xfrm>
          <a:prstGeom prst="can">
            <a:avLst>
              <a:gd name="adj" fmla="val 48751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Coating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an 29"/>
          <p:cNvSpPr/>
          <p:nvPr/>
        </p:nvSpPr>
        <p:spPr>
          <a:xfrm rot="16200000">
            <a:off x="7190640" y="5034960"/>
            <a:ext cx="315360" cy="1444680"/>
          </a:xfrm>
          <a:prstGeom prst="can">
            <a:avLst>
              <a:gd name="adj" fmla="val 48751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800" spc="-1" strike="noStrike">
                <a:solidFill>
                  <a:schemeClr val="lt1"/>
                </a:solidFill>
                <a:latin typeface="Calibri"/>
              </a:rPr>
              <a:t>cladding</a:t>
            </a:r>
            <a:endParaRPr b="0" lang="id-ID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Can 30"/>
          <p:cNvSpPr/>
          <p:nvPr/>
        </p:nvSpPr>
        <p:spPr>
          <a:xfrm rot="16200000">
            <a:off x="5916240" y="5034960"/>
            <a:ext cx="163080" cy="1444680"/>
          </a:xfrm>
          <a:prstGeom prst="can">
            <a:avLst>
              <a:gd name="adj" fmla="val 48751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">
            <a:noAutofit/>
          </a:bodyPr>
          <a:p>
            <a:pPr algn="ctr">
              <a:lnSpc>
                <a:spcPct val="100000"/>
              </a:lnSpc>
            </a:pPr>
            <a:r>
              <a:rPr b="0" lang="id-ID" sz="1200" spc="-1" strike="noStrike">
                <a:solidFill>
                  <a:srgbClr val="000000"/>
                </a:solidFill>
                <a:latin typeface="Calibri"/>
              </a:rPr>
              <a:t>core</a:t>
            </a:r>
            <a:endParaRPr b="0" lang="id-ID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an 31"/>
          <p:cNvSpPr/>
          <p:nvPr/>
        </p:nvSpPr>
        <p:spPr>
          <a:xfrm rot="5400000">
            <a:off x="5141160" y="4122000"/>
            <a:ext cx="409680" cy="3262680"/>
          </a:xfrm>
          <a:prstGeom prst="can">
            <a:avLst>
              <a:gd name="adj" fmla="val 41232"/>
            </a:avLst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45000" rIns="45000" tIns="90000" bIns="90000" anchor="ctr" vert="vert270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Rectangle 32"/>
          <p:cNvSpPr/>
          <p:nvPr/>
        </p:nvSpPr>
        <p:spPr>
          <a:xfrm>
            <a:off x="6187320" y="5684040"/>
            <a:ext cx="127440" cy="131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5" name="Rectangle 33"/>
          <p:cNvSpPr/>
          <p:nvPr/>
        </p:nvSpPr>
        <p:spPr>
          <a:xfrm>
            <a:off x="6790320" y="5609520"/>
            <a:ext cx="127440" cy="29880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id-ID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6" name="Content Placeholder 28"/>
          <p:cNvSpPr/>
          <p:nvPr/>
        </p:nvSpPr>
        <p:spPr>
          <a:xfrm>
            <a:off x="4364640" y="5914080"/>
            <a:ext cx="205236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id-ID" sz="2000" spc="-1" strike="noStrike">
                <a:solidFill>
                  <a:srgbClr val="000000"/>
                </a:solidFill>
                <a:latin typeface="Calibri Light"/>
              </a:rPr>
              <a:t>Protection sleeve</a:t>
            </a:r>
            <a:endParaRPr b="0" lang="id-ID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3"/>
          <p:cNvSpPr/>
          <p:nvPr/>
        </p:nvSpPr>
        <p:spPr>
          <a:xfrm>
            <a:off x="2301480" y="3051000"/>
            <a:ext cx="9422280" cy="91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 fontScale="75000"/>
          </a:bodyPr>
          <a:p>
            <a:pPr>
              <a:lnSpc>
                <a:spcPct val="90000"/>
              </a:lnSpc>
            </a:pPr>
            <a:r>
              <a:rPr b="0" lang="id-ID" sz="4400" spc="-1" strike="noStrike">
                <a:solidFill>
                  <a:srgbClr val="002060"/>
                </a:solidFill>
                <a:latin typeface="Calibri Light"/>
              </a:rPr>
              <a:t>Penyambungan Kabel FO secara manual </a:t>
            </a:r>
            <a:endParaRPr b="0" lang="id-ID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3700</TotalTime>
  <Application>LibreOffice/7.5.5.2$Linux_X86_64 LibreOffice_project/50$Build-2</Application>
  <AppVersion>15.0000</AppVersion>
  <Words>1570</Words>
  <Paragraphs>399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2018-05-05T03:17:26Z</dcterms:created>
  <dc:creator>arbudiman</dc:creator>
  <dc:description/>
  <dc:language>id-ID</dc:language>
  <cp:lastModifiedBy/>
  <dcterms:modified xsi:type="dcterms:W3CDTF">2023-08-07T09:41:29Z</dcterms:modified>
  <cp:revision>250</cp:revision>
  <dc:subject/>
  <dc:title>Pengenalan Fiber Optic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33</vt:i4>
  </property>
</Properties>
</file>