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media/image29.jpeg" ContentType="image/jpeg"/>
  <Override PartName="/ppt/media/image46.jpeg" ContentType="image/jpeg"/>
  <Override PartName="/ppt/media/image22.jpeg" ContentType="image/jpeg"/>
  <Override PartName="/ppt/media/image27.jpeg" ContentType="image/jpeg"/>
  <Override PartName="/ppt/media/image19.jpeg" ContentType="image/jpeg"/>
  <Override PartName="/ppt/media/image36.jpeg" ContentType="image/jpeg"/>
  <Override PartName="/ppt/media/image26.jpeg" ContentType="image/jpeg"/>
  <Override PartName="/ppt/media/image43.jpeg" ContentType="image/jpeg"/>
  <Override PartName="/ppt/media/image44.gif" ContentType="image/gif"/>
  <Override PartName="/ppt/media/image18.jpeg" ContentType="image/jpeg"/>
  <Override PartName="/ppt/media/image35.jpeg" ContentType="image/jpeg"/>
  <Override PartName="/ppt/media/image25.jpeg" ContentType="image/jpeg"/>
  <Override PartName="/ppt/media/image42.jpeg" ContentType="image/jpeg"/>
  <Override PartName="/ppt/media/image17.jpeg" ContentType="image/jpeg"/>
  <Override PartName="/ppt/media/image34.jpeg" ContentType="image/jpeg"/>
  <Override PartName="/ppt/media/image24.jpeg" ContentType="image/jpeg"/>
  <Override PartName="/ppt/media/image41.jpeg" ContentType="image/jpeg"/>
  <Override PartName="/ppt/media/image16.jpeg" ContentType="image/jpeg"/>
  <Override PartName="/ppt/media/image33.jpeg" ContentType="image/jpeg"/>
  <Override PartName="/ppt/media/image7.jpeg" ContentType="image/jpeg"/>
  <Override PartName="/ppt/media/image12.jpeg" ContentType="image/jpeg"/>
  <Override PartName="/ppt/media/image20.jpeg" ContentType="image/jpeg"/>
  <Override PartName="/ppt/media/image10.jpeg" ContentType="image/jpeg"/>
  <Override PartName="/ppt/media/image9.jpeg" ContentType="image/jpeg"/>
  <Override PartName="/ppt/media/image21.jpeg" ContentType="image/jpeg"/>
  <Override PartName="/ppt/media/image13.jpeg" ContentType="image/jpeg"/>
  <Override PartName="/ppt/media/image30.jpeg" ContentType="image/jpeg"/>
  <Override PartName="/ppt/media/image37.jpeg" ContentType="image/jpeg"/>
  <Override PartName="/ppt/media/image39.jpeg" ContentType="image/jpeg"/>
  <Override PartName="/ppt/media/image47.jpeg" ContentType="image/jpeg"/>
  <Override PartName="/ppt/media/image8.png" ContentType="image/png"/>
  <Override PartName="/ppt/media/image38.jpeg" ContentType="image/jpeg"/>
  <Override PartName="/ppt/media/image48.png" ContentType="image/png"/>
  <Override PartName="/ppt/media/image11.jpeg" ContentType="image/jpeg"/>
  <Override PartName="/ppt/media/image6.jpeg" ContentType="image/jpeg"/>
  <Override PartName="/ppt/media/image4.jpeg" ContentType="image/jpeg"/>
  <Override PartName="/ppt/media/image3.png" ContentType="image/png"/>
  <Override PartName="/ppt/media/image31.jpeg" ContentType="image/jpeg"/>
  <Override PartName="/ppt/media/image5.gif" ContentType="image/gif"/>
  <Override PartName="/ppt/media/image15.jpeg" ContentType="image/jpeg"/>
  <Override PartName="/ppt/media/image32.jpeg" ContentType="image/jpeg"/>
  <Override PartName="/ppt/media/image23.jpeg" ContentType="image/jpeg"/>
  <Override PartName="/ppt/media/image40.jpeg" ContentType="image/jpeg"/>
  <Override PartName="/ppt/media/image2.jpeg" ContentType="image/jpeg"/>
  <Override PartName="/ppt/media/image1.jpeg" ContentType="image/jpeg"/>
  <Override PartName="/ppt/media/image45.jpeg" ContentType="image/jpeg"/>
  <Override PartName="/ppt/media/image28.jpeg" ContentType="image/jpeg"/>
  <Override PartName="/ppt/media/image14.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_rels/slide10.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40.xml.rels" ContentType="application/vnd.openxmlformats-package.relationships+xml"/>
  <Override PartName="/ppt/slides/_rels/slide15.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17.xml.rels" ContentType="application/vnd.openxmlformats-package.relationships+xml"/>
  <Override PartName="/ppt/slides/_rels/slide42.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35.xml.rels" ContentType="application/vnd.openxmlformats-package.relationships+xml"/>
  <Override PartName="/ppt/slides/_rels/slide26.xml.rels" ContentType="application/vnd.openxmlformats-package.relationships+xml"/>
  <Override PartName="/ppt/slides/_rels/slide43.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38.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3.xml.rels" ContentType="application/vnd.openxmlformats-package.relationships+xml"/>
  <Override PartName="/ppt/slides/_rels/slide16.xml.rels" ContentType="application/vnd.openxmlformats-package.relationships+xml"/>
  <Override PartName="/ppt/slides/_rels/slide4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slide25.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7149235-7085-4F47-8DBB-F90E47581447}" type="slidenum">
              <a:t>&lt;#&gt;</a:t>
            </a:fld>
          </a:p>
        </p:txBody>
      </p:sp>
      <p:sp>
        <p:nvSpPr>
          <p:cNvPr id="4" name="PlaceHolder 3"/>
          <p:cNvSpPr>
            <a:spLocks noGrp="1"/>
          </p:cNvSpPr>
          <p:nvPr>
            <p:ph type="dt" idx="1"/>
          </p:nvPr>
        </p:nvSpPr>
        <p:spPr/>
        <p:txBody>
          <a:bodyPr/>
          <a:p>
            <a:r>
              <a:rPr lang="id-ID"/>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DA60279-40CB-48E1-BD2E-E269076DF2AC}" type="slidenum">
              <a:t>&lt;#&gt;</a:t>
            </a:fld>
          </a:p>
        </p:txBody>
      </p:sp>
      <p:sp>
        <p:nvSpPr>
          <p:cNvPr id="7" name="PlaceHolder 6"/>
          <p:cNvSpPr>
            <a:spLocks noGrp="1"/>
          </p:cNvSpPr>
          <p:nvPr>
            <p:ph type="dt" idx="1"/>
          </p:nvPr>
        </p:nvSpPr>
        <p:spPr/>
        <p:txBody>
          <a:bodyPr/>
          <a:p>
            <a:r>
              <a:rPr lang="id-ID"/>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7FA521BE-32A9-405C-BADD-F70E62E12937}" type="slidenum">
              <a:t>&lt;#&gt;</a:t>
            </a:fld>
          </a:p>
        </p:txBody>
      </p:sp>
      <p:sp>
        <p:nvSpPr>
          <p:cNvPr id="9" name="PlaceHolder 8"/>
          <p:cNvSpPr>
            <a:spLocks noGrp="1"/>
          </p:cNvSpPr>
          <p:nvPr>
            <p:ph type="dt" idx="1"/>
          </p:nvPr>
        </p:nvSpPr>
        <p:spPr/>
        <p:txBody>
          <a:bodyPr/>
          <a:p>
            <a:r>
              <a:rPr lang="id-ID"/>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FB5C6BC-073D-4596-8351-21E09C988EC9}" type="slidenum">
              <a:t>&lt;#&gt;</a:t>
            </a:fld>
          </a:p>
        </p:txBody>
      </p:sp>
      <p:sp>
        <p:nvSpPr>
          <p:cNvPr id="11" name="PlaceHolder 10"/>
          <p:cNvSpPr>
            <a:spLocks noGrp="1"/>
          </p:cNvSpPr>
          <p:nvPr>
            <p:ph type="dt" idx="1"/>
          </p:nvPr>
        </p:nvSpPr>
        <p:spPr/>
        <p:txBody>
          <a:bodyPr/>
          <a:p>
            <a:r>
              <a:rPr lang="id-ID"/>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A120716-B225-41C2-B709-55E04DEC4B4A}" type="slidenum">
              <a:t>&lt;#&gt;</a:t>
            </a:fld>
          </a:p>
        </p:txBody>
      </p:sp>
      <p:sp>
        <p:nvSpPr>
          <p:cNvPr id="4" name="PlaceHolder 3"/>
          <p:cNvSpPr>
            <a:spLocks noGrp="1"/>
          </p:cNvSpPr>
          <p:nvPr>
            <p:ph type="dt" idx="4"/>
          </p:nvPr>
        </p:nvSpPr>
        <p:spPr/>
        <p:txBody>
          <a:bodyPr/>
          <a:p>
            <a:r>
              <a:rPr lang="id-ID"/>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id-ID"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833CFD6-E2FB-4E28-9B3D-D77585F8055F}" type="slidenum">
              <a:t>&lt;#&gt;</a:t>
            </a:fld>
          </a:p>
        </p:txBody>
      </p:sp>
      <p:sp>
        <p:nvSpPr>
          <p:cNvPr id="6" name="PlaceHolder 5"/>
          <p:cNvSpPr>
            <a:spLocks noGrp="1"/>
          </p:cNvSpPr>
          <p:nvPr>
            <p:ph type="dt" idx="4"/>
          </p:nvPr>
        </p:nvSpPr>
        <p:spPr/>
        <p:txBody>
          <a:bodyPr/>
          <a:p>
            <a:r>
              <a:rPr lang="id-ID"/>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357ECA7-E795-41C2-B2B3-976D17C1742B}" type="slidenum">
              <a:t>&lt;#&gt;</a:t>
            </a:fld>
          </a:p>
        </p:txBody>
      </p:sp>
      <p:sp>
        <p:nvSpPr>
          <p:cNvPr id="6" name="PlaceHolder 5"/>
          <p:cNvSpPr>
            <a:spLocks noGrp="1"/>
          </p:cNvSpPr>
          <p:nvPr>
            <p:ph type="dt" idx="4"/>
          </p:nvPr>
        </p:nvSpPr>
        <p:spPr/>
        <p:txBody>
          <a:bodyPr/>
          <a:p>
            <a:r>
              <a:rPr lang="id-ID"/>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E87D82D-3F95-42C8-8CB4-5ECBB9FF198E}" type="slidenum">
              <a:t>&lt;#&gt;</a:t>
            </a:fld>
          </a:p>
        </p:txBody>
      </p:sp>
      <p:sp>
        <p:nvSpPr>
          <p:cNvPr id="7" name="PlaceHolder 6"/>
          <p:cNvSpPr>
            <a:spLocks noGrp="1"/>
          </p:cNvSpPr>
          <p:nvPr>
            <p:ph type="dt" idx="4"/>
          </p:nvPr>
        </p:nvSpPr>
        <p:spPr/>
        <p:txBody>
          <a:bodyPr/>
          <a:p>
            <a:r>
              <a:rPr lang="id-ID"/>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429FF34-77C4-40E5-B209-435B5A22A7DA}" type="slidenum">
              <a:t>&lt;#&gt;</a:t>
            </a:fld>
          </a:p>
        </p:txBody>
      </p:sp>
      <p:sp>
        <p:nvSpPr>
          <p:cNvPr id="5" name="PlaceHolder 4"/>
          <p:cNvSpPr>
            <a:spLocks noGrp="1"/>
          </p:cNvSpPr>
          <p:nvPr>
            <p:ph type="dt" idx="4"/>
          </p:nvPr>
        </p:nvSpPr>
        <p:spPr/>
        <p:txBody>
          <a:bodyPr/>
          <a:p>
            <a:r>
              <a:rPr lang="id-ID"/>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id-ID"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AD0BCF7D-F3E0-4B6B-B82B-D0DEEB6A0F1B}" type="slidenum">
              <a:t>&lt;#&gt;</a:t>
            </a:fld>
          </a:p>
        </p:txBody>
      </p:sp>
      <p:sp>
        <p:nvSpPr>
          <p:cNvPr id="5" name="PlaceHolder 4"/>
          <p:cNvSpPr>
            <a:spLocks noGrp="1"/>
          </p:cNvSpPr>
          <p:nvPr>
            <p:ph type="dt" idx="4"/>
          </p:nvPr>
        </p:nvSpPr>
        <p:spPr/>
        <p:txBody>
          <a:bodyPr/>
          <a:p>
            <a:r>
              <a:rPr lang="id-ID"/>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5563717-0360-4DD4-A7C4-15D9376CB18D}" type="slidenum">
              <a:t>&lt;#&gt;</a:t>
            </a:fld>
          </a:p>
        </p:txBody>
      </p:sp>
      <p:sp>
        <p:nvSpPr>
          <p:cNvPr id="8" name="PlaceHolder 7"/>
          <p:cNvSpPr>
            <a:spLocks noGrp="1"/>
          </p:cNvSpPr>
          <p:nvPr>
            <p:ph type="dt" idx="4"/>
          </p:nvPr>
        </p:nvSpPr>
        <p:spPr/>
        <p:txBody>
          <a:bodyPr/>
          <a:p>
            <a:r>
              <a:rPr lang="id-ID"/>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id-ID"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3B9896F-3FD5-4471-9DEB-0E03C03F1D02}" type="slidenum">
              <a:t>&lt;#&gt;</a:t>
            </a:fld>
          </a:p>
        </p:txBody>
      </p:sp>
      <p:sp>
        <p:nvSpPr>
          <p:cNvPr id="6" name="PlaceHolder 5"/>
          <p:cNvSpPr>
            <a:spLocks noGrp="1"/>
          </p:cNvSpPr>
          <p:nvPr>
            <p:ph type="dt" idx="1"/>
          </p:nvPr>
        </p:nvSpPr>
        <p:spPr/>
        <p:txBody>
          <a:bodyPr/>
          <a:p>
            <a:r>
              <a:rPr lang="id-ID"/>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3310C73-DC6A-4EE5-B95E-D3B8D10E6D31}" type="slidenum">
              <a:t>&lt;#&gt;</a:t>
            </a:fld>
          </a:p>
        </p:txBody>
      </p:sp>
      <p:sp>
        <p:nvSpPr>
          <p:cNvPr id="8" name="PlaceHolder 7"/>
          <p:cNvSpPr>
            <a:spLocks noGrp="1"/>
          </p:cNvSpPr>
          <p:nvPr>
            <p:ph type="dt" idx="4"/>
          </p:nvPr>
        </p:nvSpPr>
        <p:spPr/>
        <p:txBody>
          <a:bodyPr/>
          <a:p>
            <a:r>
              <a:rPr lang="id-ID"/>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4E1AABB-5443-42C6-BD5C-F72E9C681ADF}" type="slidenum">
              <a:t>&lt;#&gt;</a:t>
            </a:fld>
          </a:p>
        </p:txBody>
      </p:sp>
      <p:sp>
        <p:nvSpPr>
          <p:cNvPr id="8" name="PlaceHolder 7"/>
          <p:cNvSpPr>
            <a:spLocks noGrp="1"/>
          </p:cNvSpPr>
          <p:nvPr>
            <p:ph type="dt" idx="4"/>
          </p:nvPr>
        </p:nvSpPr>
        <p:spPr/>
        <p:txBody>
          <a:bodyPr/>
          <a:p>
            <a:r>
              <a:rPr lang="id-ID"/>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570CD802-BACB-4D74-A5C3-A61CCDC71B99}" type="slidenum">
              <a:t>&lt;#&gt;</a:t>
            </a:fld>
          </a:p>
        </p:txBody>
      </p:sp>
      <p:sp>
        <p:nvSpPr>
          <p:cNvPr id="7" name="PlaceHolder 6"/>
          <p:cNvSpPr>
            <a:spLocks noGrp="1"/>
          </p:cNvSpPr>
          <p:nvPr>
            <p:ph type="dt" idx="4"/>
          </p:nvPr>
        </p:nvSpPr>
        <p:spPr/>
        <p:txBody>
          <a:bodyPr/>
          <a:p>
            <a:r>
              <a:rPr lang="id-ID"/>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2928181A-FFED-462E-B8CF-9174BC76EBED}" type="slidenum">
              <a:t>&lt;#&gt;</a:t>
            </a:fld>
          </a:p>
        </p:txBody>
      </p:sp>
      <p:sp>
        <p:nvSpPr>
          <p:cNvPr id="9" name="PlaceHolder 8"/>
          <p:cNvSpPr>
            <a:spLocks noGrp="1"/>
          </p:cNvSpPr>
          <p:nvPr>
            <p:ph type="dt" idx="4"/>
          </p:nvPr>
        </p:nvSpPr>
        <p:spPr/>
        <p:txBody>
          <a:bodyPr/>
          <a:p>
            <a:r>
              <a:rPr lang="id-ID"/>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BAF7D904-A7F7-482F-B159-B77B07059BDE}" type="slidenum">
              <a:t>&lt;#&gt;</a:t>
            </a:fld>
          </a:p>
        </p:txBody>
      </p:sp>
      <p:sp>
        <p:nvSpPr>
          <p:cNvPr id="11" name="PlaceHolder 10"/>
          <p:cNvSpPr>
            <a:spLocks noGrp="1"/>
          </p:cNvSpPr>
          <p:nvPr>
            <p:ph type="dt" idx="4"/>
          </p:nvPr>
        </p:nvSpPr>
        <p:spPr/>
        <p:txBody>
          <a:bodyPr/>
          <a:p>
            <a:r>
              <a:rPr lang="id-ID"/>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7A0E80F-662B-4422-A15C-969977363C64}" type="slidenum">
              <a:t>&lt;#&gt;</a:t>
            </a:fld>
          </a:p>
        </p:txBody>
      </p:sp>
      <p:sp>
        <p:nvSpPr>
          <p:cNvPr id="6" name="PlaceHolder 5"/>
          <p:cNvSpPr>
            <a:spLocks noGrp="1"/>
          </p:cNvSpPr>
          <p:nvPr>
            <p:ph type="dt" idx="1"/>
          </p:nvPr>
        </p:nvSpPr>
        <p:spPr/>
        <p:txBody>
          <a:bodyPr/>
          <a:p>
            <a:r>
              <a:rPr lang="id-ID"/>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2B01B27-71ED-441F-BF79-7DCD9CCFFD5B}" type="slidenum">
              <a:t>&lt;#&gt;</a:t>
            </a:fld>
          </a:p>
        </p:txBody>
      </p:sp>
      <p:sp>
        <p:nvSpPr>
          <p:cNvPr id="7" name="PlaceHolder 6"/>
          <p:cNvSpPr>
            <a:spLocks noGrp="1"/>
          </p:cNvSpPr>
          <p:nvPr>
            <p:ph type="dt" idx="1"/>
          </p:nvPr>
        </p:nvSpPr>
        <p:spPr/>
        <p:txBody>
          <a:bodyPr/>
          <a:p>
            <a:r>
              <a:rPr lang="id-ID"/>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DA0656B-EAB2-4B24-B42E-9B7F406A9A35}" type="slidenum">
              <a:t>&lt;#&gt;</a:t>
            </a:fld>
          </a:p>
        </p:txBody>
      </p:sp>
      <p:sp>
        <p:nvSpPr>
          <p:cNvPr id="5" name="PlaceHolder 4"/>
          <p:cNvSpPr>
            <a:spLocks noGrp="1"/>
          </p:cNvSpPr>
          <p:nvPr>
            <p:ph type="dt" idx="1"/>
          </p:nvPr>
        </p:nvSpPr>
        <p:spPr/>
        <p:txBody>
          <a:bodyPr/>
          <a:p>
            <a:r>
              <a:rPr lang="id-ID"/>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id-ID"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D3A6022-192A-4F1B-9F9D-6BC38D425015}" type="slidenum">
              <a:t>&lt;#&gt;</a:t>
            </a:fld>
          </a:p>
        </p:txBody>
      </p:sp>
      <p:sp>
        <p:nvSpPr>
          <p:cNvPr id="5" name="PlaceHolder 4"/>
          <p:cNvSpPr>
            <a:spLocks noGrp="1"/>
          </p:cNvSpPr>
          <p:nvPr>
            <p:ph type="dt" idx="1"/>
          </p:nvPr>
        </p:nvSpPr>
        <p:spPr/>
        <p:txBody>
          <a:bodyPr/>
          <a:p>
            <a:r>
              <a:rPr lang="id-ID"/>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C073410-69F5-4919-9FDF-053104169A07}" type="slidenum">
              <a:t>&lt;#&gt;</a:t>
            </a:fld>
          </a:p>
        </p:txBody>
      </p:sp>
      <p:sp>
        <p:nvSpPr>
          <p:cNvPr id="8" name="PlaceHolder 7"/>
          <p:cNvSpPr>
            <a:spLocks noGrp="1"/>
          </p:cNvSpPr>
          <p:nvPr>
            <p:ph type="dt" idx="1"/>
          </p:nvPr>
        </p:nvSpPr>
        <p:spPr/>
        <p:txBody>
          <a:bodyPr/>
          <a:p>
            <a:r>
              <a:rPr lang="id-ID"/>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95FF3E6-6558-4F39-B0B2-3944452A7CB3}" type="slidenum">
              <a:t>&lt;#&gt;</a:t>
            </a:fld>
          </a:p>
        </p:txBody>
      </p:sp>
      <p:sp>
        <p:nvSpPr>
          <p:cNvPr id="8" name="PlaceHolder 7"/>
          <p:cNvSpPr>
            <a:spLocks noGrp="1"/>
          </p:cNvSpPr>
          <p:nvPr>
            <p:ph type="dt" idx="1"/>
          </p:nvPr>
        </p:nvSpPr>
        <p:spPr/>
        <p:txBody>
          <a:bodyPr/>
          <a:p>
            <a:r>
              <a:rPr lang="id-ID"/>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id-ID"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id-ID"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6F4DD98-0FA5-4177-AA21-5FFE8F52FB01}" type="slidenum">
              <a:t>&lt;#&gt;</a:t>
            </a:fld>
          </a:p>
        </p:txBody>
      </p:sp>
      <p:sp>
        <p:nvSpPr>
          <p:cNvPr id="8" name="PlaceHolder 7"/>
          <p:cNvSpPr>
            <a:spLocks noGrp="1"/>
          </p:cNvSpPr>
          <p:nvPr>
            <p:ph type="dt" idx="1"/>
          </p:nvPr>
        </p:nvSpPr>
        <p:spPr/>
        <p:txBody>
          <a:bodyPr/>
          <a:p>
            <a:r>
              <a:rPr lang="id-ID"/>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en-US" sz="6000" spc="-1" strike="noStrike">
                <a:solidFill>
                  <a:srgbClr val="000000"/>
                </a:solidFill>
                <a:latin typeface="Calibri Light"/>
              </a:rPr>
              <a:t>Click to edit Master title style</a:t>
            </a:r>
            <a:endParaRPr b="0" lang="id-ID"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id-ID" sz="1200" spc="-1" strike="noStrike">
                <a:solidFill>
                  <a:srgbClr val="8b8b8b"/>
                </a:solidFill>
                <a:latin typeface="Calibri"/>
              </a:defRPr>
            </a:lvl1pPr>
          </a:lstStyle>
          <a:p>
            <a:pPr indent="0">
              <a:lnSpc>
                <a:spcPct val="100000"/>
              </a:lnSpc>
              <a:buNone/>
            </a:pPr>
            <a:r>
              <a:rPr b="0" lang="id-ID" sz="1200" spc="-1" strike="noStrike">
                <a:solidFill>
                  <a:srgbClr val="8b8b8b"/>
                </a:solidFill>
                <a:latin typeface="Calibri"/>
              </a:rPr>
              <a:t>&lt;date/time&gt;</a:t>
            </a:r>
            <a:endParaRPr b="0" lang="id-ID"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id-ID" sz="1400" spc="-1" strike="noStrike">
                <a:solidFill>
                  <a:srgbClr val="000000"/>
                </a:solidFill>
                <a:latin typeface="Times New Roman"/>
              </a:defRPr>
            </a:lvl1pPr>
          </a:lstStyle>
          <a:p>
            <a:pPr indent="0" algn="ctr">
              <a:buNone/>
            </a:pPr>
            <a:r>
              <a:rPr b="0" lang="id-ID" sz="1400" spc="-1" strike="noStrike">
                <a:solidFill>
                  <a:srgbClr val="000000"/>
                </a:solidFill>
                <a:latin typeface="Times New Roman"/>
              </a:rPr>
              <a:t>&lt;footer&gt;</a:t>
            </a:r>
            <a:endParaRPr b="0" lang="id-ID"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id-ID" sz="1200" spc="-1" strike="noStrike">
                <a:solidFill>
                  <a:srgbClr val="8b8b8b"/>
                </a:solidFill>
                <a:latin typeface="Calibri"/>
              </a:defRPr>
            </a:lvl1pPr>
          </a:lstStyle>
          <a:p>
            <a:pPr indent="0" algn="r">
              <a:lnSpc>
                <a:spcPct val="100000"/>
              </a:lnSpc>
              <a:buNone/>
            </a:pPr>
            <a:fld id="{D3C8DE5D-96C1-4845-937E-F084894EFBDF}" type="slidenum">
              <a:rPr b="0" lang="id-ID" sz="1200" spc="-1" strike="noStrike">
                <a:solidFill>
                  <a:srgbClr val="8b8b8b"/>
                </a:solidFill>
                <a:latin typeface="Calibri"/>
              </a:rPr>
              <a:t>&lt;number&gt;</a:t>
            </a:fld>
            <a:endParaRPr b="0" lang="id-ID"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d-ID" sz="2800" spc="-1" strike="noStrike">
                <a:solidFill>
                  <a:srgbClr val="000000"/>
                </a:solidFill>
                <a:latin typeface="Calibri"/>
              </a:rPr>
              <a:t>Click to edit </a:t>
            </a:r>
            <a:r>
              <a:rPr b="0" lang="id-ID" sz="2800" spc="-1" strike="noStrike">
                <a:solidFill>
                  <a:srgbClr val="000000"/>
                </a:solidFill>
                <a:latin typeface="Calibri"/>
              </a:rPr>
              <a:t>the outline </a:t>
            </a:r>
            <a:r>
              <a:rPr b="0" lang="id-ID" sz="2800" spc="-1" strike="noStrike">
                <a:solidFill>
                  <a:srgbClr val="000000"/>
                </a:solidFill>
                <a:latin typeface="Calibri"/>
              </a:rPr>
              <a:t>text format</a:t>
            </a:r>
            <a:endParaRPr b="0" lang="id-ID"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id-ID" sz="2000" spc="-1" strike="noStrike">
                <a:solidFill>
                  <a:srgbClr val="000000"/>
                </a:solidFill>
                <a:latin typeface="Calibri"/>
              </a:rPr>
              <a:t>Second Outline </a:t>
            </a:r>
            <a:r>
              <a:rPr b="0" lang="id-ID" sz="2000" spc="-1" strike="noStrike">
                <a:solidFill>
                  <a:srgbClr val="000000"/>
                </a:solidFill>
                <a:latin typeface="Calibri"/>
              </a:rPr>
              <a:t>Level</a:t>
            </a:r>
            <a:endParaRPr b="0" lang="id-ID"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id-ID" sz="1800" spc="-1" strike="noStrike">
                <a:solidFill>
                  <a:srgbClr val="000000"/>
                </a:solidFill>
                <a:latin typeface="Calibri"/>
              </a:rPr>
              <a:t>Third </a:t>
            </a:r>
            <a:r>
              <a:rPr b="0" lang="id-ID" sz="1800" spc="-1" strike="noStrike">
                <a:solidFill>
                  <a:srgbClr val="000000"/>
                </a:solidFill>
                <a:latin typeface="Calibri"/>
              </a:rPr>
              <a:t>Outline </a:t>
            </a:r>
            <a:r>
              <a:rPr b="0" lang="id-ID" sz="1800" spc="-1" strike="noStrike">
                <a:solidFill>
                  <a:srgbClr val="000000"/>
                </a:solidFill>
                <a:latin typeface="Calibri"/>
              </a:rPr>
              <a:t>Level</a:t>
            </a:r>
            <a:endParaRPr b="0" lang="id-ID"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id-ID" sz="1800" spc="-1" strike="noStrike">
                <a:solidFill>
                  <a:srgbClr val="000000"/>
                </a:solidFill>
                <a:latin typeface="Calibri"/>
              </a:rPr>
              <a:t>Fourth </a:t>
            </a:r>
            <a:r>
              <a:rPr b="0" lang="id-ID" sz="1800" spc="-1" strike="noStrike">
                <a:solidFill>
                  <a:srgbClr val="000000"/>
                </a:solidFill>
                <a:latin typeface="Calibri"/>
              </a:rPr>
              <a:t>Outline </a:t>
            </a:r>
            <a:r>
              <a:rPr b="0" lang="id-ID" sz="1800" spc="-1" strike="noStrike">
                <a:solidFill>
                  <a:srgbClr val="000000"/>
                </a:solidFill>
                <a:latin typeface="Calibri"/>
              </a:rPr>
              <a:t>Level</a:t>
            </a:r>
            <a:endParaRPr b="0" lang="id-ID"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id-ID" sz="2000" spc="-1" strike="noStrike">
                <a:solidFill>
                  <a:srgbClr val="000000"/>
                </a:solidFill>
                <a:latin typeface="Calibri"/>
              </a:rPr>
              <a:t>Fif</a:t>
            </a:r>
            <a:r>
              <a:rPr b="0" lang="id-ID" sz="2000" spc="-1" strike="noStrike">
                <a:solidFill>
                  <a:srgbClr val="000000"/>
                </a:solidFill>
                <a:latin typeface="Calibri"/>
              </a:rPr>
              <a:t>th </a:t>
            </a:r>
            <a:r>
              <a:rPr b="0" lang="id-ID" sz="2000" spc="-1" strike="noStrike">
                <a:solidFill>
                  <a:srgbClr val="000000"/>
                </a:solidFill>
                <a:latin typeface="Calibri"/>
              </a:rPr>
              <a:t>O</a:t>
            </a:r>
            <a:r>
              <a:rPr b="0" lang="id-ID" sz="2000" spc="-1" strike="noStrike">
                <a:solidFill>
                  <a:srgbClr val="000000"/>
                </a:solidFill>
                <a:latin typeface="Calibri"/>
              </a:rPr>
              <a:t>utl</a:t>
            </a:r>
            <a:r>
              <a:rPr b="0" lang="id-ID" sz="2000" spc="-1" strike="noStrike">
                <a:solidFill>
                  <a:srgbClr val="000000"/>
                </a:solidFill>
                <a:latin typeface="Calibri"/>
              </a:rPr>
              <a:t>in</a:t>
            </a:r>
            <a:r>
              <a:rPr b="0" lang="id-ID" sz="2000" spc="-1" strike="noStrike">
                <a:solidFill>
                  <a:srgbClr val="000000"/>
                </a:solidFill>
                <a:latin typeface="Calibri"/>
              </a:rPr>
              <a:t>e </a:t>
            </a:r>
            <a:r>
              <a:rPr b="0" lang="id-ID" sz="2000" spc="-1" strike="noStrike">
                <a:solidFill>
                  <a:srgbClr val="000000"/>
                </a:solidFill>
                <a:latin typeface="Calibri"/>
              </a:rPr>
              <a:t>Le</a:t>
            </a:r>
            <a:r>
              <a:rPr b="0" lang="id-ID" sz="2000" spc="-1" strike="noStrike">
                <a:solidFill>
                  <a:srgbClr val="000000"/>
                </a:solidFill>
                <a:latin typeface="Calibri"/>
              </a:rPr>
              <a:t>ve</a:t>
            </a:r>
            <a:r>
              <a:rPr b="0" lang="id-ID" sz="2000" spc="-1" strike="noStrike">
                <a:solidFill>
                  <a:srgbClr val="000000"/>
                </a:solidFill>
                <a:latin typeface="Calibri"/>
              </a:rPr>
              <a:t>l</a:t>
            </a:r>
            <a:endParaRPr b="0" lang="id-ID"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id-ID" sz="2000" spc="-1" strike="noStrike">
                <a:solidFill>
                  <a:srgbClr val="000000"/>
                </a:solidFill>
                <a:latin typeface="Calibri"/>
              </a:rPr>
              <a:t>S</a:t>
            </a:r>
            <a:r>
              <a:rPr b="0" lang="id-ID" sz="2000" spc="-1" strike="noStrike">
                <a:solidFill>
                  <a:srgbClr val="000000"/>
                </a:solidFill>
                <a:latin typeface="Calibri"/>
              </a:rPr>
              <a:t>i</a:t>
            </a:r>
            <a:r>
              <a:rPr b="0" lang="id-ID" sz="2000" spc="-1" strike="noStrike">
                <a:solidFill>
                  <a:srgbClr val="000000"/>
                </a:solidFill>
                <a:latin typeface="Calibri"/>
              </a:rPr>
              <a:t>x</a:t>
            </a:r>
            <a:r>
              <a:rPr b="0" lang="id-ID" sz="2000" spc="-1" strike="noStrike">
                <a:solidFill>
                  <a:srgbClr val="000000"/>
                </a:solidFill>
                <a:latin typeface="Calibri"/>
              </a:rPr>
              <a:t>t</a:t>
            </a:r>
            <a:r>
              <a:rPr b="0" lang="id-ID" sz="2000" spc="-1" strike="noStrike">
                <a:solidFill>
                  <a:srgbClr val="000000"/>
                </a:solidFill>
                <a:latin typeface="Calibri"/>
              </a:rPr>
              <a:t>h</a:t>
            </a:r>
            <a:r>
              <a:rPr b="0" lang="id-ID" sz="2000" spc="-1" strike="noStrike">
                <a:solidFill>
                  <a:srgbClr val="000000"/>
                </a:solidFill>
                <a:latin typeface="Calibri"/>
              </a:rPr>
              <a:t> </a:t>
            </a:r>
            <a:r>
              <a:rPr b="0" lang="id-ID" sz="2000" spc="-1" strike="noStrike">
                <a:solidFill>
                  <a:srgbClr val="000000"/>
                </a:solidFill>
                <a:latin typeface="Calibri"/>
              </a:rPr>
              <a:t>O</a:t>
            </a:r>
            <a:r>
              <a:rPr b="0" lang="id-ID" sz="2000" spc="-1" strike="noStrike">
                <a:solidFill>
                  <a:srgbClr val="000000"/>
                </a:solidFill>
                <a:latin typeface="Calibri"/>
              </a:rPr>
              <a:t>u</a:t>
            </a:r>
            <a:r>
              <a:rPr b="0" lang="id-ID" sz="2000" spc="-1" strike="noStrike">
                <a:solidFill>
                  <a:srgbClr val="000000"/>
                </a:solidFill>
                <a:latin typeface="Calibri"/>
              </a:rPr>
              <a:t>t</a:t>
            </a:r>
            <a:r>
              <a:rPr b="0" lang="id-ID" sz="2000" spc="-1" strike="noStrike">
                <a:solidFill>
                  <a:srgbClr val="000000"/>
                </a:solidFill>
                <a:latin typeface="Calibri"/>
              </a:rPr>
              <a:t>l</a:t>
            </a:r>
            <a:r>
              <a:rPr b="0" lang="id-ID" sz="2000" spc="-1" strike="noStrike">
                <a:solidFill>
                  <a:srgbClr val="000000"/>
                </a:solidFill>
                <a:latin typeface="Calibri"/>
              </a:rPr>
              <a:t>i</a:t>
            </a:r>
            <a:r>
              <a:rPr b="0" lang="id-ID" sz="2000" spc="-1" strike="noStrike">
                <a:solidFill>
                  <a:srgbClr val="000000"/>
                </a:solidFill>
                <a:latin typeface="Calibri"/>
              </a:rPr>
              <a:t>n</a:t>
            </a:r>
            <a:r>
              <a:rPr b="0" lang="id-ID" sz="2000" spc="-1" strike="noStrike">
                <a:solidFill>
                  <a:srgbClr val="000000"/>
                </a:solidFill>
                <a:latin typeface="Calibri"/>
              </a:rPr>
              <a:t>e</a:t>
            </a:r>
            <a:r>
              <a:rPr b="0" lang="id-ID" sz="2000" spc="-1" strike="noStrike">
                <a:solidFill>
                  <a:srgbClr val="000000"/>
                </a:solidFill>
                <a:latin typeface="Calibri"/>
              </a:rPr>
              <a:t> </a:t>
            </a:r>
            <a:r>
              <a:rPr b="0" lang="id-ID" sz="2000" spc="-1" strike="noStrike">
                <a:solidFill>
                  <a:srgbClr val="000000"/>
                </a:solidFill>
                <a:latin typeface="Calibri"/>
              </a:rPr>
              <a:t>L</a:t>
            </a:r>
            <a:r>
              <a:rPr b="0" lang="id-ID" sz="2000" spc="-1" strike="noStrike">
                <a:solidFill>
                  <a:srgbClr val="000000"/>
                </a:solidFill>
                <a:latin typeface="Calibri"/>
              </a:rPr>
              <a:t>e</a:t>
            </a:r>
            <a:r>
              <a:rPr b="0" lang="id-ID" sz="2000" spc="-1" strike="noStrike">
                <a:solidFill>
                  <a:srgbClr val="000000"/>
                </a:solidFill>
                <a:latin typeface="Calibri"/>
              </a:rPr>
              <a:t>v</a:t>
            </a:r>
            <a:r>
              <a:rPr b="0" lang="id-ID" sz="2000" spc="-1" strike="noStrike">
                <a:solidFill>
                  <a:srgbClr val="000000"/>
                </a:solidFill>
                <a:latin typeface="Calibri"/>
              </a:rPr>
              <a:t>e</a:t>
            </a:r>
            <a:r>
              <a:rPr b="0" lang="id-ID" sz="2000" spc="-1" strike="noStrike">
                <a:solidFill>
                  <a:srgbClr val="000000"/>
                </a:solidFill>
                <a:latin typeface="Calibri"/>
              </a:rPr>
              <a:t>l</a:t>
            </a:r>
            <a:endParaRPr b="0" lang="id-ID"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id-ID" sz="2000" spc="-1" strike="noStrike">
                <a:solidFill>
                  <a:srgbClr val="000000"/>
                </a:solidFill>
                <a:latin typeface="Calibri"/>
              </a:rPr>
              <a:t>S</a:t>
            </a:r>
            <a:r>
              <a:rPr b="0" lang="id-ID" sz="2000" spc="-1" strike="noStrike">
                <a:solidFill>
                  <a:srgbClr val="000000"/>
                </a:solidFill>
                <a:latin typeface="Calibri"/>
              </a:rPr>
              <a:t>e</a:t>
            </a:r>
            <a:r>
              <a:rPr b="0" lang="id-ID" sz="2000" spc="-1" strike="noStrike">
                <a:solidFill>
                  <a:srgbClr val="000000"/>
                </a:solidFill>
                <a:latin typeface="Calibri"/>
              </a:rPr>
              <a:t>v</a:t>
            </a:r>
            <a:r>
              <a:rPr b="0" lang="id-ID" sz="2000" spc="-1" strike="noStrike">
                <a:solidFill>
                  <a:srgbClr val="000000"/>
                </a:solidFill>
                <a:latin typeface="Calibri"/>
              </a:rPr>
              <a:t>e</a:t>
            </a:r>
            <a:r>
              <a:rPr b="0" lang="id-ID" sz="2000" spc="-1" strike="noStrike">
                <a:solidFill>
                  <a:srgbClr val="000000"/>
                </a:solidFill>
                <a:latin typeface="Calibri"/>
              </a:rPr>
              <a:t>n</a:t>
            </a:r>
            <a:r>
              <a:rPr b="0" lang="id-ID" sz="2000" spc="-1" strike="noStrike">
                <a:solidFill>
                  <a:srgbClr val="000000"/>
                </a:solidFill>
                <a:latin typeface="Calibri"/>
              </a:rPr>
              <a:t>t</a:t>
            </a:r>
            <a:r>
              <a:rPr b="0" lang="id-ID" sz="2000" spc="-1" strike="noStrike">
                <a:solidFill>
                  <a:srgbClr val="000000"/>
                </a:solidFill>
                <a:latin typeface="Calibri"/>
              </a:rPr>
              <a:t>h</a:t>
            </a:r>
            <a:r>
              <a:rPr b="0" lang="id-ID" sz="2000" spc="-1" strike="noStrike">
                <a:solidFill>
                  <a:srgbClr val="000000"/>
                </a:solidFill>
                <a:latin typeface="Calibri"/>
              </a:rPr>
              <a:t> </a:t>
            </a:r>
            <a:r>
              <a:rPr b="0" lang="id-ID" sz="2000" spc="-1" strike="noStrike">
                <a:solidFill>
                  <a:srgbClr val="000000"/>
                </a:solidFill>
                <a:latin typeface="Calibri"/>
              </a:rPr>
              <a:t>O</a:t>
            </a:r>
            <a:r>
              <a:rPr b="0" lang="id-ID" sz="2000" spc="-1" strike="noStrike">
                <a:solidFill>
                  <a:srgbClr val="000000"/>
                </a:solidFill>
                <a:latin typeface="Calibri"/>
              </a:rPr>
              <a:t>u</a:t>
            </a:r>
            <a:r>
              <a:rPr b="0" lang="id-ID" sz="2000" spc="-1" strike="noStrike">
                <a:solidFill>
                  <a:srgbClr val="000000"/>
                </a:solidFill>
                <a:latin typeface="Calibri"/>
              </a:rPr>
              <a:t>t</a:t>
            </a:r>
            <a:r>
              <a:rPr b="0" lang="id-ID" sz="2000" spc="-1" strike="noStrike">
                <a:solidFill>
                  <a:srgbClr val="000000"/>
                </a:solidFill>
                <a:latin typeface="Calibri"/>
              </a:rPr>
              <a:t>l</a:t>
            </a:r>
            <a:r>
              <a:rPr b="0" lang="id-ID" sz="2000" spc="-1" strike="noStrike">
                <a:solidFill>
                  <a:srgbClr val="000000"/>
                </a:solidFill>
                <a:latin typeface="Calibri"/>
              </a:rPr>
              <a:t>i</a:t>
            </a:r>
            <a:r>
              <a:rPr b="0" lang="id-ID" sz="2000" spc="-1" strike="noStrike">
                <a:solidFill>
                  <a:srgbClr val="000000"/>
                </a:solidFill>
                <a:latin typeface="Calibri"/>
              </a:rPr>
              <a:t>n</a:t>
            </a:r>
            <a:r>
              <a:rPr b="0" lang="id-ID" sz="2000" spc="-1" strike="noStrike">
                <a:solidFill>
                  <a:srgbClr val="000000"/>
                </a:solidFill>
                <a:latin typeface="Calibri"/>
              </a:rPr>
              <a:t>e</a:t>
            </a:r>
            <a:r>
              <a:rPr b="0" lang="id-ID" sz="2000" spc="-1" strike="noStrike">
                <a:solidFill>
                  <a:srgbClr val="000000"/>
                </a:solidFill>
                <a:latin typeface="Calibri"/>
              </a:rPr>
              <a:t> </a:t>
            </a:r>
            <a:r>
              <a:rPr b="0" lang="id-ID" sz="2000" spc="-1" strike="noStrike">
                <a:solidFill>
                  <a:srgbClr val="000000"/>
                </a:solidFill>
                <a:latin typeface="Calibri"/>
              </a:rPr>
              <a:t>L</a:t>
            </a:r>
            <a:r>
              <a:rPr b="0" lang="id-ID" sz="2000" spc="-1" strike="noStrike">
                <a:solidFill>
                  <a:srgbClr val="000000"/>
                </a:solidFill>
                <a:latin typeface="Calibri"/>
              </a:rPr>
              <a:t>e</a:t>
            </a:r>
            <a:r>
              <a:rPr b="0" lang="id-ID" sz="2000" spc="-1" strike="noStrike">
                <a:solidFill>
                  <a:srgbClr val="000000"/>
                </a:solidFill>
                <a:latin typeface="Calibri"/>
              </a:rPr>
              <a:t>v</a:t>
            </a:r>
            <a:r>
              <a:rPr b="0" lang="id-ID" sz="2000" spc="-1" strike="noStrike">
                <a:solidFill>
                  <a:srgbClr val="000000"/>
                </a:solidFill>
                <a:latin typeface="Calibri"/>
              </a:rPr>
              <a:t>e</a:t>
            </a:r>
            <a:r>
              <a:rPr b="0" lang="id-ID" sz="2000" spc="-1" strike="noStrike">
                <a:solidFill>
                  <a:srgbClr val="000000"/>
                </a:solidFill>
                <a:latin typeface="Calibri"/>
              </a:rPr>
              <a:t>l</a:t>
            </a:r>
            <a:endParaRPr b="0" lang="id-ID"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en-US" sz="4400" spc="-1" strike="noStrike">
                <a:solidFill>
                  <a:srgbClr val="000000"/>
                </a:solidFill>
                <a:latin typeface="Calibri Light"/>
              </a:rPr>
              <a:t>Click to edit Master title style</a:t>
            </a:r>
            <a:endParaRPr b="0" lang="id-ID"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id-ID"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id-ID"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id-ID"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id-ID"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id-ID" sz="1800" spc="-1" strike="noStrike">
              <a:solidFill>
                <a:srgbClr val="000000"/>
              </a:solidFill>
              <a:latin typeface="Calibri"/>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id-ID" sz="1200" spc="-1" strike="noStrike">
                <a:solidFill>
                  <a:srgbClr val="8b8b8b"/>
                </a:solidFill>
                <a:latin typeface="Calibri"/>
              </a:defRPr>
            </a:lvl1pPr>
          </a:lstStyle>
          <a:p>
            <a:pPr indent="0">
              <a:lnSpc>
                <a:spcPct val="100000"/>
              </a:lnSpc>
              <a:buNone/>
            </a:pPr>
            <a:r>
              <a:rPr b="0" lang="id-ID" sz="1200" spc="-1" strike="noStrike">
                <a:solidFill>
                  <a:srgbClr val="8b8b8b"/>
                </a:solidFill>
                <a:latin typeface="Calibri"/>
              </a:rPr>
              <a:t>&lt;date/time&gt;</a:t>
            </a:r>
            <a:endParaRPr b="0" lang="id-ID" sz="1200" spc="-1" strike="noStrike">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id-ID" sz="1400" spc="-1" strike="noStrike">
                <a:solidFill>
                  <a:srgbClr val="000000"/>
                </a:solidFill>
                <a:latin typeface="Times New Roman"/>
              </a:defRPr>
            </a:lvl1pPr>
          </a:lstStyle>
          <a:p>
            <a:pPr indent="0" algn="ctr">
              <a:buNone/>
            </a:pPr>
            <a:r>
              <a:rPr b="0" lang="id-ID" sz="1400" spc="-1" strike="noStrike">
                <a:solidFill>
                  <a:srgbClr val="000000"/>
                </a:solidFill>
                <a:latin typeface="Times New Roman"/>
              </a:rPr>
              <a:t>&lt;footer&gt;</a:t>
            </a:r>
            <a:endParaRPr b="0" lang="id-ID" sz="1400" spc="-1" strike="noStrike">
              <a:solidFill>
                <a:srgbClr val="000000"/>
              </a:solidFill>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id-ID" sz="1200" spc="-1" strike="noStrike">
                <a:solidFill>
                  <a:srgbClr val="8b8b8b"/>
                </a:solidFill>
                <a:latin typeface="Calibri"/>
              </a:defRPr>
            </a:lvl1pPr>
          </a:lstStyle>
          <a:p>
            <a:pPr indent="0" algn="r">
              <a:lnSpc>
                <a:spcPct val="100000"/>
              </a:lnSpc>
              <a:buNone/>
            </a:pPr>
            <a:fld id="{C3D675FE-8DE5-41B7-89FB-695F8B431A1C}" type="slidenum">
              <a:rPr b="0" lang="id-ID" sz="1200" spc="-1" strike="noStrike">
                <a:solidFill>
                  <a:srgbClr val="8b8b8b"/>
                </a:solidFill>
                <a:latin typeface="Calibri"/>
              </a:rPr>
              <a:t>&lt;number&gt;</a:t>
            </a:fld>
            <a:endParaRPr b="0" lang="id-ID"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44.gif"/><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8.png"/><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2772000" y="3051000"/>
            <a:ext cx="7459920" cy="919080"/>
          </a:xfrm>
          <a:prstGeom prst="rect">
            <a:avLst/>
          </a:prstGeom>
          <a:noFill/>
          <a:ln w="0">
            <a:noFill/>
          </a:ln>
        </p:spPr>
        <p:txBody>
          <a:bodyPr anchor="b">
            <a:noAutofit/>
          </a:bodyPr>
          <a:p>
            <a:pPr indent="0" algn="ctr">
              <a:lnSpc>
                <a:spcPct val="90000"/>
              </a:lnSpc>
              <a:buNone/>
            </a:pPr>
            <a:r>
              <a:rPr b="0" lang="id-ID" sz="6000" spc="-1" strike="noStrike">
                <a:solidFill>
                  <a:srgbClr val="002060"/>
                </a:solidFill>
                <a:latin typeface="Calibri Light"/>
              </a:rPr>
              <a:t>Dasar-dasar Fiber Optic</a:t>
            </a:r>
            <a:endParaRPr b="0" lang="id-ID" sz="6000" spc="-1" strike="noStrike">
              <a:solidFill>
                <a:srgbClr val="000000"/>
              </a:solidFill>
              <a:latin typeface="Calibri"/>
            </a:endParaRPr>
          </a:p>
        </p:txBody>
      </p:sp>
      <p:sp>
        <p:nvSpPr>
          <p:cNvPr id="83" name="PlaceHolder 2"/>
          <p:cNvSpPr>
            <a:spLocks noGrp="1"/>
          </p:cNvSpPr>
          <p:nvPr>
            <p:ph type="subTitle"/>
          </p:nvPr>
        </p:nvSpPr>
        <p:spPr>
          <a:xfrm>
            <a:off x="2888280" y="3825000"/>
            <a:ext cx="8272800" cy="810000"/>
          </a:xfrm>
          <a:prstGeom prst="rect">
            <a:avLst/>
          </a:prstGeom>
          <a:noFill/>
          <a:ln w="0">
            <a:noFill/>
          </a:ln>
        </p:spPr>
        <p:txBody>
          <a:bodyPr anchor="t">
            <a:normAutofit/>
          </a:bodyPr>
          <a:p>
            <a:pPr indent="0" algn="ctr">
              <a:buNone/>
            </a:pPr>
            <a:endParaRPr b="0" lang="id-ID" sz="2400" spc="-1" strike="noStrike">
              <a:solidFill>
                <a:srgbClr val="000000"/>
              </a:solidFill>
              <a:latin typeface="Arial"/>
            </a:endParaRPr>
          </a:p>
        </p:txBody>
      </p:sp>
      <p:pic>
        <p:nvPicPr>
          <p:cNvPr id="84" name="Picture 5" descr=""/>
          <p:cNvPicPr/>
          <p:nvPr/>
        </p:nvPicPr>
        <p:blipFill>
          <a:blip r:embed="rId2"/>
          <a:stretch/>
        </p:blipFill>
        <p:spPr>
          <a:xfrm>
            <a:off x="5950800" y="0"/>
            <a:ext cx="6240960" cy="35103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p:nvPr>
        </p:nvSpPr>
        <p:spPr>
          <a:xfrm>
            <a:off x="0" y="1918080"/>
            <a:ext cx="447768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Multimode Step Index</a:t>
            </a:r>
            <a:endParaRPr b="0" lang="id-ID" sz="2800" spc="-1" strike="noStrike">
              <a:solidFill>
                <a:srgbClr val="000000"/>
              </a:solidFill>
              <a:latin typeface="Calibri"/>
            </a:endParaRPr>
          </a:p>
        </p:txBody>
      </p:sp>
      <p:sp>
        <p:nvSpPr>
          <p:cNvPr id="109" name="TextBox 5"/>
          <p:cNvSpPr/>
          <p:nvPr/>
        </p:nvSpPr>
        <p:spPr>
          <a:xfrm>
            <a:off x="259920" y="2581560"/>
            <a:ext cx="11617920" cy="2772360"/>
          </a:xfrm>
          <a:prstGeom prst="rect">
            <a:avLst/>
          </a:prstGeom>
          <a:noFill/>
          <a:ln w="0">
            <a:noFill/>
          </a:ln>
        </p:spPr>
        <p:style>
          <a:lnRef idx="0"/>
          <a:fillRef idx="0"/>
          <a:effectRef idx="0"/>
          <a:fontRef idx="minor"/>
        </p:style>
        <p:txBody>
          <a:bodyPr anchor="t">
            <a:spAutoFit/>
          </a:bodyPr>
          <a:p>
            <a:pPr algn="just">
              <a:lnSpc>
                <a:spcPct val="100000"/>
              </a:lnSpc>
            </a:pPr>
            <a:r>
              <a:rPr b="0" lang="id-ID" sz="2200" spc="-1" strike="noStrike">
                <a:solidFill>
                  <a:srgbClr val="000000"/>
                </a:solidFill>
                <a:latin typeface="Calibri"/>
              </a:rPr>
              <a:t>Diameter core lebih besar dari diameter cladding yang dapat menyebabkan kehilangan dispersi waktu transmitnya besar. Memiliki karakteristik sebagai berikut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Indeks bias core konstan.</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Ukuran core besar (50mm-125mm) dan dilapisi cladding yang sangat tipis dengan diameter 125mm-500mm.</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Penyambungan kabel lebih mudah karena memiliki core yang besar.</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Sering terjadi dispersi.</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Hanya digunakan untuk jarak pendek dan transmisi data bit rate rendah.</a:t>
            </a:r>
            <a:endParaRPr b="0" lang="id-ID" sz="2200" spc="-1" strike="noStrike">
              <a:solidFill>
                <a:srgbClr val="000000"/>
              </a:solidFill>
              <a:latin typeface="Arial"/>
            </a:endParaRPr>
          </a:p>
        </p:txBody>
      </p:sp>
      <p:pic>
        <p:nvPicPr>
          <p:cNvPr id="110" name="Picture 3" descr=""/>
          <p:cNvPicPr/>
          <p:nvPr/>
        </p:nvPicPr>
        <p:blipFill>
          <a:blip r:embed="rId1"/>
          <a:stretch/>
        </p:blipFill>
        <p:spPr>
          <a:xfrm>
            <a:off x="2444400" y="5382360"/>
            <a:ext cx="7089120" cy="1322640"/>
          </a:xfrm>
          <a:prstGeom prst="rect">
            <a:avLst/>
          </a:prstGeom>
          <a:ln w="0">
            <a:noFill/>
          </a:ln>
        </p:spPr>
      </p:pic>
      <p:sp>
        <p:nvSpPr>
          <p:cNvPr id="111"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Tipe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childTnLst>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Tipe Fiber Optic</a:t>
            </a:r>
            <a:endParaRPr b="0" lang="id-ID" sz="4400" spc="-1" strike="noStrike">
              <a:solidFill>
                <a:srgbClr val="000000"/>
              </a:solidFill>
              <a:latin typeface="Calibri"/>
            </a:endParaRPr>
          </a:p>
        </p:txBody>
      </p:sp>
      <p:sp>
        <p:nvSpPr>
          <p:cNvPr id="113" name="PlaceHolder 2"/>
          <p:cNvSpPr>
            <a:spLocks noGrp="1"/>
          </p:cNvSpPr>
          <p:nvPr>
            <p:ph/>
          </p:nvPr>
        </p:nvSpPr>
        <p:spPr>
          <a:xfrm>
            <a:off x="0" y="1918080"/>
            <a:ext cx="447768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Multimode Graded Index</a:t>
            </a:r>
            <a:endParaRPr b="0" lang="id-ID" sz="2800" spc="-1" strike="noStrike">
              <a:solidFill>
                <a:srgbClr val="000000"/>
              </a:solidFill>
              <a:latin typeface="Calibri"/>
            </a:endParaRPr>
          </a:p>
        </p:txBody>
      </p:sp>
      <p:sp>
        <p:nvSpPr>
          <p:cNvPr id="114" name="TextBox 5"/>
          <p:cNvSpPr/>
          <p:nvPr/>
        </p:nvSpPr>
        <p:spPr>
          <a:xfrm>
            <a:off x="259920" y="2581560"/>
            <a:ext cx="11412000" cy="28353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Berisi sebuah </a:t>
            </a:r>
            <a:r>
              <a:rPr b="0" i="1" lang="id-ID" sz="2000" spc="-1" strike="noStrike">
                <a:solidFill>
                  <a:srgbClr val="000000"/>
                </a:solidFill>
                <a:latin typeface="Calibri"/>
              </a:rPr>
              <a:t>core</a:t>
            </a:r>
            <a:r>
              <a:rPr b="0" lang="id-ID" sz="2000" spc="-1" strike="noStrike">
                <a:solidFill>
                  <a:srgbClr val="000000"/>
                </a:solidFill>
                <a:latin typeface="Calibri"/>
              </a:rPr>
              <a:t> dimana refraksi indeks mengurangi secara perlahan -lahan  dari poros pusat ke luar </a:t>
            </a:r>
            <a:r>
              <a:rPr b="0" i="1" lang="id-ID" sz="2000" spc="-1" strike="noStrike">
                <a:solidFill>
                  <a:srgbClr val="000000"/>
                </a:solidFill>
                <a:latin typeface="Calibri"/>
              </a:rPr>
              <a:t>cladding</a:t>
            </a:r>
            <a:r>
              <a:rPr b="0" lang="id-ID" sz="2000" spc="-1" strike="noStrike">
                <a:solidFill>
                  <a:srgbClr val="000000"/>
                </a:solidFill>
                <a:latin typeface="Calibri"/>
              </a:rPr>
              <a:t>. Refraksi indeks tertinggi pada pusat membuat cahaya bergerak lebih perlahan pada porosnya dibandingkan  cahaya yang lebih dekat dengan cladding. Memiliki karakteristik sebagai berikut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Cahaya merambat karena difraksi yang terjadi pada core sehingga rambatan cahaya sejajar dengan sumbu serat.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Dispersi minimum sehingga baik jika digunakan untuk jarak menengah</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Ukuran diameter core antara 30 µm – 60 µm. lebih kecil dari multimode step Index dan dibuat dari bahan silica glass.</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Gabungan dari fiber single mode dan fiber multimode step index</a:t>
            </a:r>
            <a:endParaRPr b="0" lang="id-ID" sz="2000" spc="-1" strike="noStrike">
              <a:solidFill>
                <a:srgbClr val="000000"/>
              </a:solidFill>
              <a:latin typeface="Arial"/>
            </a:endParaRPr>
          </a:p>
        </p:txBody>
      </p:sp>
      <p:pic>
        <p:nvPicPr>
          <p:cNvPr id="115" name="Picture 4" descr=""/>
          <p:cNvPicPr/>
          <p:nvPr/>
        </p:nvPicPr>
        <p:blipFill>
          <a:blip r:embed="rId1"/>
          <a:stretch/>
        </p:blipFill>
        <p:spPr>
          <a:xfrm>
            <a:off x="3734640" y="5443920"/>
            <a:ext cx="4462560" cy="1246320"/>
          </a:xfrm>
          <a:prstGeom prst="rect">
            <a:avLst/>
          </a:prstGeom>
          <a:ln w="0">
            <a:noFill/>
          </a:ln>
        </p:spPr>
      </p:pic>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p:nvPr>
        </p:nvSpPr>
        <p:spPr>
          <a:xfrm>
            <a:off x="0" y="1918080"/>
            <a:ext cx="447768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Singlemode Step Index</a:t>
            </a:r>
            <a:endParaRPr b="0" lang="id-ID" sz="2800" spc="-1" strike="noStrike">
              <a:solidFill>
                <a:srgbClr val="000000"/>
              </a:solidFill>
              <a:latin typeface="Calibri"/>
            </a:endParaRPr>
          </a:p>
        </p:txBody>
      </p:sp>
      <p:sp>
        <p:nvSpPr>
          <p:cNvPr id="117" name="TextBox 5"/>
          <p:cNvSpPr/>
          <p:nvPr/>
        </p:nvSpPr>
        <p:spPr>
          <a:xfrm>
            <a:off x="259920" y="2581560"/>
            <a:ext cx="11412000" cy="332280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Jenis fiber optik yang memiliki fiber tunggal dengan diameter antara 8.3  – 10 mikron yang mempunyai transmisi satu mode. Singlemode dengan garis tengah (diameter) sempit hanya dapat menyebarkan antara 1310 – 1550 nano meter. Fiber singlemode memiliki </a:t>
            </a:r>
            <a:r>
              <a:rPr b="0" i="1" lang="id-ID" sz="2000" spc="-1" strike="noStrike">
                <a:solidFill>
                  <a:srgbClr val="000000"/>
                </a:solidFill>
                <a:latin typeface="Calibri"/>
              </a:rPr>
              <a:t>core</a:t>
            </a:r>
            <a:r>
              <a:rPr b="0" lang="id-ID" sz="2000" spc="-1" strike="noStrike">
                <a:solidFill>
                  <a:srgbClr val="000000"/>
                </a:solidFill>
                <a:latin typeface="Calibri"/>
              </a:rPr>
              <a:t> lebih kecil dibandingkan multimode. </a:t>
            </a:r>
            <a:r>
              <a:rPr b="0" i="1" lang="id-ID" sz="2000" spc="-1" strike="noStrike">
                <a:solidFill>
                  <a:srgbClr val="000000"/>
                </a:solidFill>
                <a:latin typeface="Calibri"/>
              </a:rPr>
              <a:t>Core</a:t>
            </a:r>
            <a:r>
              <a:rPr b="0" lang="id-ID" sz="2000" spc="-1" strike="noStrike">
                <a:solidFill>
                  <a:srgbClr val="000000"/>
                </a:solidFill>
                <a:latin typeface="Calibri"/>
              </a:rPr>
              <a:t> kecil tersebut dan gelombang cahaya tunggal  dapat mengurangi distorsi  yang diakibatkan overlap  cahaya, penyediaan sedikit sinyal atenuasi  dan kecepatan transmisi yang tinggi. Memiliki karakteristik sebagai berikut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1800" spc="-1" strike="noStrike">
                <a:solidFill>
                  <a:srgbClr val="000000"/>
                </a:solidFill>
                <a:latin typeface="Calibri"/>
              </a:rPr>
              <a:t>Memiliki diameter core yang sangat kecil dibandingkan ukuran claddingnya. </a:t>
            </a:r>
            <a:endParaRPr b="0" lang="id-ID" sz="1800" spc="-1" strike="noStrike">
              <a:solidFill>
                <a:srgbClr val="000000"/>
              </a:solidFill>
              <a:latin typeface="Arial"/>
            </a:endParaRPr>
          </a:p>
          <a:p>
            <a:pPr marL="343080" indent="-343080" algn="just">
              <a:lnSpc>
                <a:spcPct val="100000"/>
              </a:lnSpc>
              <a:buClr>
                <a:srgbClr val="000000"/>
              </a:buClr>
              <a:buFont typeface="Arial"/>
              <a:buChar char="•"/>
            </a:pPr>
            <a:r>
              <a:rPr b="0" lang="id-ID" sz="1800" spc="-1" strike="noStrike">
                <a:solidFill>
                  <a:srgbClr val="000000"/>
                </a:solidFill>
                <a:latin typeface="Calibri"/>
              </a:rPr>
              <a:t>Ukuran diameter core antara 2 µm – 10µm. </a:t>
            </a:r>
            <a:endParaRPr b="0" lang="id-ID" sz="1800" spc="-1" strike="noStrike">
              <a:solidFill>
                <a:srgbClr val="000000"/>
              </a:solidFill>
              <a:latin typeface="Arial"/>
            </a:endParaRPr>
          </a:p>
          <a:p>
            <a:pPr marL="343080" indent="-343080" algn="just">
              <a:lnSpc>
                <a:spcPct val="100000"/>
              </a:lnSpc>
              <a:buClr>
                <a:srgbClr val="000000"/>
              </a:buClr>
              <a:buFont typeface="Arial"/>
              <a:buChar char="•"/>
            </a:pPr>
            <a:r>
              <a:rPr b="0" lang="id-ID" sz="1800" spc="-1" strike="noStrike">
                <a:solidFill>
                  <a:srgbClr val="000000"/>
                </a:solidFill>
                <a:latin typeface="Calibri"/>
              </a:rPr>
              <a:t>Memiliki redaman yang sangat kecil.</a:t>
            </a:r>
            <a:endParaRPr b="0" lang="id-ID" sz="1800" spc="-1" strike="noStrike">
              <a:solidFill>
                <a:srgbClr val="000000"/>
              </a:solidFill>
              <a:latin typeface="Arial"/>
            </a:endParaRPr>
          </a:p>
          <a:p>
            <a:pPr marL="343080" indent="-343080" algn="just">
              <a:lnSpc>
                <a:spcPct val="100000"/>
              </a:lnSpc>
              <a:buClr>
                <a:srgbClr val="000000"/>
              </a:buClr>
              <a:buFont typeface="Arial"/>
              <a:buChar char="•"/>
            </a:pPr>
            <a:r>
              <a:rPr b="0" lang="id-ID" sz="1800" spc="-1" strike="noStrike">
                <a:solidFill>
                  <a:srgbClr val="000000"/>
                </a:solidFill>
                <a:latin typeface="Calibri"/>
              </a:rPr>
              <a:t>Digunakan untuk transmisi jarak jauh, bisa mencapi 120 km, band frekuensi lebar, dan penyusutan transmisi sangat kecil</a:t>
            </a:r>
            <a:r>
              <a:rPr b="0" lang="id-ID" sz="2000" spc="-1" strike="noStrike">
                <a:solidFill>
                  <a:srgbClr val="000000"/>
                </a:solidFill>
                <a:latin typeface="Calibri"/>
              </a:rPr>
              <a:t>.</a:t>
            </a:r>
            <a:endParaRPr b="0" lang="id-ID" sz="2000" spc="-1" strike="noStrike">
              <a:solidFill>
                <a:srgbClr val="000000"/>
              </a:solidFill>
              <a:latin typeface="Arial"/>
            </a:endParaRPr>
          </a:p>
        </p:txBody>
      </p:sp>
      <p:pic>
        <p:nvPicPr>
          <p:cNvPr id="118" name="Picture 3" descr=""/>
          <p:cNvPicPr/>
          <p:nvPr/>
        </p:nvPicPr>
        <p:blipFill>
          <a:blip r:embed="rId1"/>
          <a:stretch/>
        </p:blipFill>
        <p:spPr>
          <a:xfrm>
            <a:off x="3266640" y="5649120"/>
            <a:ext cx="4371120" cy="1208520"/>
          </a:xfrm>
          <a:prstGeom prst="rect">
            <a:avLst/>
          </a:prstGeom>
          <a:ln w="0">
            <a:noFill/>
          </a:ln>
        </p:spPr>
      </p:pic>
      <p:sp>
        <p:nvSpPr>
          <p:cNvPr id="119"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Tipe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childTnLst>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p:nvPr>
        </p:nvSpPr>
        <p:spPr>
          <a:xfrm>
            <a:off x="0" y="1918080"/>
            <a:ext cx="237960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Singlemode</a:t>
            </a:r>
            <a:endParaRPr b="0" lang="id-ID" sz="2800" spc="-1" strike="noStrike">
              <a:solidFill>
                <a:srgbClr val="000000"/>
              </a:solidFill>
              <a:latin typeface="Calibri"/>
            </a:endParaRPr>
          </a:p>
        </p:txBody>
      </p:sp>
      <p:sp>
        <p:nvSpPr>
          <p:cNvPr id="121" name="TextBox 5"/>
          <p:cNvSpPr/>
          <p:nvPr/>
        </p:nvSpPr>
        <p:spPr>
          <a:xfrm>
            <a:off x="259920" y="2581560"/>
            <a:ext cx="5804640" cy="13107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Mempunyai inti yang kecil (berdiameter 0.00035 inch atau 9 micron) dan berfungsi mengirimkan sinar laser inframerah (panjang gelombang 1300-1550 nanometer)</a:t>
            </a:r>
            <a:endParaRPr b="0" lang="id-ID" sz="2000" spc="-1" strike="noStrike">
              <a:solidFill>
                <a:srgbClr val="000000"/>
              </a:solidFill>
              <a:latin typeface="Arial"/>
            </a:endParaRPr>
          </a:p>
        </p:txBody>
      </p:sp>
      <p:sp>
        <p:nvSpPr>
          <p:cNvPr id="122"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Jenis Fiber Optic</a:t>
            </a:r>
            <a:endParaRPr b="0" lang="id-ID" sz="4400" spc="-1" strike="noStrike">
              <a:solidFill>
                <a:srgbClr val="000000"/>
              </a:solidFill>
              <a:latin typeface="Calibri"/>
            </a:endParaRPr>
          </a:p>
        </p:txBody>
      </p:sp>
      <p:sp>
        <p:nvSpPr>
          <p:cNvPr id="123" name="Content Placeholder 2"/>
          <p:cNvSpPr/>
          <p:nvPr/>
        </p:nvSpPr>
        <p:spPr>
          <a:xfrm>
            <a:off x="0" y="4028040"/>
            <a:ext cx="237960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Multimode</a:t>
            </a:r>
            <a:endParaRPr b="0" lang="id-ID" sz="2800" spc="-1" strike="noStrike">
              <a:solidFill>
                <a:srgbClr val="ffffff"/>
              </a:solidFill>
              <a:latin typeface="Arial"/>
            </a:endParaRPr>
          </a:p>
        </p:txBody>
      </p:sp>
      <p:sp>
        <p:nvSpPr>
          <p:cNvPr id="124" name="TextBox 8"/>
          <p:cNvSpPr/>
          <p:nvPr/>
        </p:nvSpPr>
        <p:spPr>
          <a:xfrm>
            <a:off x="259920" y="4676040"/>
            <a:ext cx="5804640" cy="13107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Mempunyai inti yang lebih besar(berdiameter 0.0025 inch atau 62.5 micron) dan berfungsi mengirimkan sinar laser inframerah (panjang gelombang 850-1300 nanometer)</a:t>
            </a:r>
            <a:endParaRPr b="0" lang="id-ID" sz="2000" spc="-1" strike="noStrike">
              <a:solidFill>
                <a:srgbClr val="000000"/>
              </a:solidFill>
              <a:latin typeface="Arial"/>
            </a:endParaRPr>
          </a:p>
        </p:txBody>
      </p:sp>
      <p:pic>
        <p:nvPicPr>
          <p:cNvPr id="125" name="Picture 1" descr=""/>
          <p:cNvPicPr/>
          <p:nvPr/>
        </p:nvPicPr>
        <p:blipFill>
          <a:blip r:embed="rId1"/>
          <a:stretch/>
        </p:blipFill>
        <p:spPr>
          <a:xfrm>
            <a:off x="6548760" y="2444760"/>
            <a:ext cx="4625640" cy="1459800"/>
          </a:xfrm>
          <a:prstGeom prst="rect">
            <a:avLst/>
          </a:prstGeom>
          <a:ln w="0">
            <a:noFill/>
          </a:ln>
        </p:spPr>
      </p:pic>
      <p:pic>
        <p:nvPicPr>
          <p:cNvPr id="126" name="Picture 4" descr=""/>
          <p:cNvPicPr/>
          <p:nvPr/>
        </p:nvPicPr>
        <p:blipFill>
          <a:blip r:embed="rId2"/>
          <a:stretch/>
        </p:blipFill>
        <p:spPr>
          <a:xfrm>
            <a:off x="6603480" y="4676040"/>
            <a:ext cx="4570560" cy="1156680"/>
          </a:xfrm>
          <a:prstGeom prst="rect">
            <a:avLst/>
          </a:prstGeom>
          <a:ln w="0">
            <a:noFill/>
          </a:ln>
        </p:spPr>
      </p:pic>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0" y="1918080"/>
            <a:ext cx="606420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Tabel Loss Fiber Optic</a:t>
            </a:r>
            <a:endParaRPr b="0" lang="id-ID" sz="2800" spc="-1" strike="noStrike">
              <a:solidFill>
                <a:srgbClr val="000000"/>
              </a:solidFill>
              <a:latin typeface="Calibri"/>
            </a:endParaRPr>
          </a:p>
        </p:txBody>
      </p:sp>
      <p:sp>
        <p:nvSpPr>
          <p:cNvPr id="128"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Jenis Fiber Optic Berdasarkan Mode</a:t>
            </a:r>
            <a:endParaRPr b="0" lang="id-ID" sz="4400" spc="-1" strike="noStrike">
              <a:solidFill>
                <a:srgbClr val="000000"/>
              </a:solidFill>
              <a:latin typeface="Calibri"/>
            </a:endParaRPr>
          </a:p>
        </p:txBody>
      </p:sp>
      <p:graphicFrame>
        <p:nvGraphicFramePr>
          <p:cNvPr id="129" name="Table 9"/>
          <p:cNvGraphicFramePr/>
          <p:nvPr/>
        </p:nvGraphicFramePr>
        <p:xfrm>
          <a:off x="2296080" y="2713680"/>
          <a:ext cx="7536600" cy="3162240"/>
        </p:xfrm>
        <a:graphic>
          <a:graphicData uri="http://schemas.openxmlformats.org/drawingml/2006/table">
            <a:tbl>
              <a:tblPr/>
              <a:tblGrid>
                <a:gridCol w="2252160"/>
                <a:gridCol w="1116000"/>
                <a:gridCol w="1317600"/>
                <a:gridCol w="1505880"/>
                <a:gridCol w="1344600"/>
              </a:tblGrid>
              <a:tr h="357840">
                <a:tc>
                  <a:txBody>
                    <a:bodyPr lIns="68400" rIns="68400" anchor="t">
                      <a:noAutofit/>
                    </a:bodyPr>
                    <a:p>
                      <a:pPr algn="ctr">
                        <a:lnSpc>
                          <a:spcPct val="100000"/>
                        </a:lnSpc>
                      </a:pPr>
                      <a:r>
                        <a:rPr b="0" lang="en-US" sz="1800" spc="-1" strike="noStrike">
                          <a:solidFill>
                            <a:srgbClr val="ffffff"/>
                          </a:solidFill>
                          <a:latin typeface="Calibri"/>
                        </a:rPr>
                        <a:t>T</a:t>
                      </a:r>
                      <a:r>
                        <a:rPr b="0" lang="id-ID" sz="1800" spc="-1" strike="noStrike">
                          <a:solidFill>
                            <a:srgbClr val="ffffff"/>
                          </a:solidFill>
                          <a:latin typeface="Calibri"/>
                        </a:rPr>
                        <a:t>ipe FO</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id-ID" sz="1800" spc="-1" strike="noStrike">
                          <a:solidFill>
                            <a:srgbClr val="ffffff"/>
                          </a:solidFill>
                          <a:latin typeface="Calibri"/>
                        </a:rPr>
                        <a:t>Lamda</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en-US" sz="1800" spc="-1" strike="noStrike">
                          <a:solidFill>
                            <a:srgbClr val="ffffff"/>
                          </a:solidFill>
                          <a:latin typeface="Calibri"/>
                        </a:rPr>
                        <a:t>R</a:t>
                      </a:r>
                      <a:r>
                        <a:rPr b="0" lang="id-ID" sz="1800" spc="-1" strike="noStrike">
                          <a:solidFill>
                            <a:srgbClr val="ffffff"/>
                          </a:solidFill>
                          <a:latin typeface="Calibri"/>
                        </a:rPr>
                        <a:t>edaman</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id-ID" sz="1800" spc="-1" strike="noStrike">
                          <a:solidFill>
                            <a:srgbClr val="ffffff"/>
                          </a:solidFill>
                          <a:latin typeface="Calibri"/>
                        </a:rPr>
                        <a:t>Loss Konektor</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id-ID" sz="1800" spc="-1" strike="noStrike">
                          <a:solidFill>
                            <a:srgbClr val="ffffff"/>
                          </a:solidFill>
                          <a:latin typeface="Calibri"/>
                        </a:rPr>
                        <a:t>Loss Splice</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r>
              <a:tr h="467280">
                <a:tc rowSpan="2">
                  <a:txBody>
                    <a:bodyPr lIns="68400" rIns="68400" anchor="t">
                      <a:noAutofit/>
                    </a:bodyPr>
                    <a:p>
                      <a:pPr algn="ctr">
                        <a:lnSpc>
                          <a:spcPct val="100000"/>
                        </a:lnSpc>
                      </a:pPr>
                      <a:r>
                        <a:rPr b="1" lang="id-ID" sz="1800" spc="-1" strike="noStrike">
                          <a:solidFill>
                            <a:srgbClr val="000000"/>
                          </a:solidFill>
                          <a:latin typeface="Calibri"/>
                        </a:rPr>
                        <a:t>MM 50/125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850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3.5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68400" rIns="68400" anchor="t">
                      <a:noAutofit/>
                    </a:bodyPr>
                    <a:p>
                      <a:pPr algn="ctr">
                        <a:lnSpc>
                          <a:spcPct val="100000"/>
                        </a:lnSpc>
                      </a:pPr>
                      <a:r>
                        <a:rPr b="1" lang="id-ID" sz="1800" spc="-1" strike="noStrike">
                          <a:solidFill>
                            <a:srgbClr val="000000"/>
                          </a:solidFill>
                          <a:latin typeface="Calibri"/>
                        </a:rPr>
                        <a:t>1300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1.5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467280">
                <a:tc rowSpan="2">
                  <a:txBody>
                    <a:bodyPr lIns="68400" rIns="68400" anchor="t">
                      <a:noAutofit/>
                    </a:bodyPr>
                    <a:p>
                      <a:pPr algn="ctr">
                        <a:lnSpc>
                          <a:spcPct val="100000"/>
                        </a:lnSpc>
                      </a:pPr>
                      <a:r>
                        <a:rPr b="1" lang="id-ID" sz="1800" spc="-1" strike="noStrike">
                          <a:solidFill>
                            <a:srgbClr val="000000"/>
                          </a:solidFill>
                          <a:latin typeface="Calibri"/>
                        </a:rPr>
                        <a:t>MM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850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3.5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68400" rIns="68400" anchor="t">
                      <a:noAutofit/>
                    </a:bodyPr>
                    <a:p>
                      <a:pPr algn="ctr">
                        <a:lnSpc>
                          <a:spcPct val="100000"/>
                        </a:lnSpc>
                      </a:pPr>
                      <a:r>
                        <a:rPr b="1" lang="id-ID" sz="1800" spc="-1" strike="noStrike">
                          <a:solidFill>
                            <a:srgbClr val="000000"/>
                          </a:solidFill>
                          <a:latin typeface="Calibri"/>
                        </a:rPr>
                        <a:t>1300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1.5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467280">
                <a:tc>
                  <a:txBody>
                    <a:bodyPr lIns="68400" rIns="68400" anchor="t">
                      <a:noAutofit/>
                    </a:bodyPr>
                    <a:p>
                      <a:pPr algn="ctr">
                        <a:lnSpc>
                          <a:spcPct val="100000"/>
                        </a:lnSpc>
                      </a:pPr>
                      <a:r>
                        <a:rPr b="1" lang="id-ID" sz="1800" spc="-1" strike="noStrike">
                          <a:solidFill>
                            <a:srgbClr val="000000"/>
                          </a:solidFill>
                          <a:latin typeface="Calibri"/>
                        </a:rPr>
                        <a:t>SM 9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1310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0.4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a:txBody>
                    <a:bodyPr lIns="68400" rIns="68400" anchor="t">
                      <a:noAutofit/>
                    </a:bodyPr>
                    <a:p>
                      <a:pPr algn="ctr">
                        <a:lnSpc>
                          <a:spcPct val="100000"/>
                        </a:lnSpc>
                      </a:pPr>
                      <a:r>
                        <a:rPr b="1" lang="id-ID" sz="1800" spc="-1" strike="noStrike">
                          <a:solidFill>
                            <a:srgbClr val="000000"/>
                          </a:solidFill>
                          <a:latin typeface="Calibri"/>
                        </a:rPr>
                        <a:t>SM 9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1550 nm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0.3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0.75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0.1 dB</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0" y="1918080"/>
            <a:ext cx="606420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Jarak Maksimum Fiber Optic</a:t>
            </a:r>
            <a:endParaRPr b="0" lang="id-ID" sz="2800" spc="-1" strike="noStrike">
              <a:solidFill>
                <a:srgbClr val="000000"/>
              </a:solidFill>
              <a:latin typeface="Calibri"/>
            </a:endParaRPr>
          </a:p>
        </p:txBody>
      </p:sp>
      <p:sp>
        <p:nvSpPr>
          <p:cNvPr id="131"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Jenis Fiber Optic Berdasarkan Mode</a:t>
            </a:r>
            <a:endParaRPr b="0" lang="id-ID" sz="4400" spc="-1" strike="noStrike">
              <a:solidFill>
                <a:srgbClr val="000000"/>
              </a:solidFill>
              <a:latin typeface="Calibri"/>
            </a:endParaRPr>
          </a:p>
        </p:txBody>
      </p:sp>
      <p:graphicFrame>
        <p:nvGraphicFramePr>
          <p:cNvPr id="132" name="Table 9"/>
          <p:cNvGraphicFramePr/>
          <p:nvPr/>
        </p:nvGraphicFramePr>
        <p:xfrm>
          <a:off x="185040" y="2579400"/>
          <a:ext cx="10518480" cy="4097160"/>
        </p:xfrm>
        <a:graphic>
          <a:graphicData uri="http://schemas.openxmlformats.org/drawingml/2006/table">
            <a:tbl>
              <a:tblPr/>
              <a:tblGrid>
                <a:gridCol w="2252160"/>
                <a:gridCol w="1865520"/>
                <a:gridCol w="4867560"/>
                <a:gridCol w="1532880"/>
              </a:tblGrid>
              <a:tr h="357840">
                <a:tc>
                  <a:txBody>
                    <a:bodyPr lIns="68400" rIns="68400" anchor="t">
                      <a:noAutofit/>
                    </a:bodyPr>
                    <a:p>
                      <a:pPr algn="ctr">
                        <a:lnSpc>
                          <a:spcPct val="100000"/>
                        </a:lnSpc>
                      </a:pPr>
                      <a:r>
                        <a:rPr b="0" lang="en-US" sz="1800" spc="-1" strike="noStrike">
                          <a:solidFill>
                            <a:srgbClr val="ffffff"/>
                          </a:solidFill>
                          <a:latin typeface="Calibri"/>
                        </a:rPr>
                        <a:t>S</a:t>
                      </a:r>
                      <a:r>
                        <a:rPr b="0" lang="id-ID" sz="1800" spc="-1" strike="noStrike">
                          <a:solidFill>
                            <a:srgbClr val="ffffff"/>
                          </a:solidFill>
                          <a:latin typeface="Calibri"/>
                        </a:rPr>
                        <a:t>tandar</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id-ID" sz="1800" spc="-1" strike="noStrike">
                          <a:solidFill>
                            <a:srgbClr val="ffffff"/>
                          </a:solidFill>
                          <a:latin typeface="Calibri"/>
                        </a:rPr>
                        <a:t>Data Rate (mbps)</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en-US" sz="1800" spc="-1" strike="noStrike">
                          <a:solidFill>
                            <a:srgbClr val="ffffff"/>
                          </a:solidFill>
                          <a:latin typeface="Calibri"/>
                        </a:rPr>
                        <a:t>T</a:t>
                      </a:r>
                      <a:r>
                        <a:rPr b="0" lang="id-ID" sz="1800" spc="-1" strike="noStrike">
                          <a:solidFill>
                            <a:srgbClr val="ffffff"/>
                          </a:solidFill>
                          <a:latin typeface="Calibri"/>
                        </a:rPr>
                        <a:t>ipe FO</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id-ID" sz="1800" spc="-1" strike="noStrike">
                          <a:solidFill>
                            <a:srgbClr val="ffffff"/>
                          </a:solidFill>
                          <a:latin typeface="Calibri"/>
                        </a:rPr>
                        <a:t>Standar IEEE</a:t>
                      </a:r>
                      <a:endParaRPr b="0" lang="id-ID" sz="18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r>
              <a:tr h="467280">
                <a:tc>
                  <a:txBody>
                    <a:bodyPr lIns="68400" rIns="68400" anchor="t">
                      <a:noAutofit/>
                    </a:bodyPr>
                    <a:p>
                      <a:pPr algn="ctr">
                        <a:lnSpc>
                          <a:spcPct val="100000"/>
                        </a:lnSpc>
                      </a:pPr>
                      <a:r>
                        <a:rPr b="1" lang="id-ID" sz="1800" spc="-1" strike="noStrike">
                          <a:solidFill>
                            <a:srgbClr val="000000"/>
                          </a:solidFill>
                          <a:latin typeface="Calibri"/>
                        </a:rPr>
                        <a:t>10Base-FL</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10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850nm MM 50/125 micron /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2 Km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a:txBody>
                    <a:bodyPr lIns="68400" rIns="68400" anchor="t">
                      <a:noAutofit/>
                    </a:bodyPr>
                    <a:p>
                      <a:pPr algn="ctr">
                        <a:lnSpc>
                          <a:spcPct val="100000"/>
                        </a:lnSpc>
                        <a:tabLst>
                          <a:tab algn="l" pos="0"/>
                        </a:tabLst>
                      </a:pPr>
                      <a:r>
                        <a:rPr b="1" lang="id-ID" sz="1800" spc="-1" strike="noStrike">
                          <a:solidFill>
                            <a:srgbClr val="000000"/>
                          </a:solidFill>
                          <a:latin typeface="Calibri"/>
                        </a:rPr>
                        <a:t>100Base-FX</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100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1300nm MM 50/125 micron /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2 Km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467280">
                <a:tc>
                  <a:txBody>
                    <a:bodyPr lIns="68400" rIns="68400" anchor="t">
                      <a:noAutofit/>
                    </a:bodyPr>
                    <a:p>
                      <a:pPr algn="ctr">
                        <a:lnSpc>
                          <a:spcPct val="100000"/>
                        </a:lnSpc>
                      </a:pPr>
                      <a:r>
                        <a:rPr b="1" lang="id-ID" sz="1800" spc="-1" strike="noStrike">
                          <a:solidFill>
                            <a:srgbClr val="000000"/>
                          </a:solidFill>
                          <a:latin typeface="Calibri"/>
                        </a:rPr>
                        <a:t>100Base-SX</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1800" spc="-1" strike="noStrike">
                          <a:solidFill>
                            <a:srgbClr val="000000"/>
                          </a:solidFill>
                          <a:latin typeface="Calibri"/>
                        </a:rPr>
                        <a:t>100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850nm MM 50/125 micron /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300 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rowSpan="2">
                  <a:txBody>
                    <a:bodyPr lIns="68400" rIns="68400" anchor="t">
                      <a:noAutofit/>
                    </a:bodyPr>
                    <a:p>
                      <a:pPr algn="ctr">
                        <a:lnSpc>
                          <a:spcPct val="100000"/>
                        </a:lnSpc>
                        <a:tabLst>
                          <a:tab algn="l" pos="0"/>
                        </a:tabLst>
                      </a:pPr>
                      <a:r>
                        <a:rPr b="1" lang="id-ID" sz="1800" spc="-1" strike="noStrike">
                          <a:solidFill>
                            <a:srgbClr val="000000"/>
                          </a:solidFill>
                          <a:latin typeface="Calibri"/>
                        </a:rPr>
                        <a:t>1000Base-SX</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rowSpan="2">
                  <a:txBody>
                    <a:bodyPr lIns="68400" rIns="68400" anchor="t">
                      <a:noAutofit/>
                    </a:bodyPr>
                    <a:p>
                      <a:pPr algn="ctr">
                        <a:lnSpc>
                          <a:spcPct val="100000"/>
                        </a:lnSpc>
                      </a:pPr>
                      <a:r>
                        <a:rPr b="1" lang="id-ID" sz="1800" spc="-1" strike="noStrike">
                          <a:solidFill>
                            <a:srgbClr val="000000"/>
                          </a:solidFill>
                          <a:latin typeface="Calibri"/>
                        </a:rPr>
                        <a:t>1000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850nm MM 50/125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550 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467280">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850nm MM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220 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rowSpan="2">
                  <a:txBody>
                    <a:bodyPr lIns="68400" rIns="68400" anchor="t">
                      <a:noAutofit/>
                    </a:bodyPr>
                    <a:p>
                      <a:pPr algn="ctr">
                        <a:lnSpc>
                          <a:spcPct val="100000"/>
                        </a:lnSpc>
                        <a:tabLst>
                          <a:tab algn="l" pos="0"/>
                        </a:tabLst>
                      </a:pPr>
                      <a:r>
                        <a:rPr b="1" lang="id-ID" sz="1800" spc="-1" strike="noStrike">
                          <a:solidFill>
                            <a:srgbClr val="000000"/>
                          </a:solidFill>
                          <a:latin typeface="Calibri"/>
                        </a:rPr>
                        <a:t>1000Base-LX</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rowSpan="2">
                  <a:txBody>
                    <a:bodyPr lIns="68400" rIns="68400" anchor="t">
                      <a:noAutofit/>
                    </a:bodyPr>
                    <a:p>
                      <a:pPr algn="ctr">
                        <a:lnSpc>
                          <a:spcPct val="100000"/>
                        </a:lnSpc>
                      </a:pPr>
                      <a:r>
                        <a:rPr b="1" lang="id-ID" sz="1800" spc="-1" strike="noStrike">
                          <a:solidFill>
                            <a:srgbClr val="000000"/>
                          </a:solidFill>
                          <a:latin typeface="Calibri"/>
                        </a:rPr>
                        <a:t>1000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1300nm MM 50/125 micron / 62.5/125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550 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467280">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1310nm SM 9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nSpc>
                          <a:spcPct val="100000"/>
                        </a:lnSpc>
                      </a:pPr>
                      <a:r>
                        <a:rPr b="1" lang="id-ID" sz="1800" spc="-1" strike="noStrike">
                          <a:solidFill>
                            <a:srgbClr val="000000"/>
                          </a:solidFill>
                          <a:latin typeface="Calibri"/>
                        </a:rPr>
                        <a:t>5 km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467280">
                <a:tc>
                  <a:txBody>
                    <a:bodyPr lIns="68400" rIns="68400" anchor="t">
                      <a:noAutofit/>
                    </a:bodyPr>
                    <a:p>
                      <a:pPr algn="ctr">
                        <a:lnSpc>
                          <a:spcPct val="100000"/>
                        </a:lnSpc>
                        <a:tabLst>
                          <a:tab algn="l" pos="0"/>
                        </a:tabLst>
                      </a:pPr>
                      <a:r>
                        <a:rPr b="1" lang="id-ID" sz="1800" spc="-1" strike="noStrike">
                          <a:solidFill>
                            <a:srgbClr val="000000"/>
                          </a:solidFill>
                          <a:latin typeface="Calibri"/>
                        </a:rPr>
                        <a:t>1000Base-LH</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1800" spc="-1" strike="noStrike">
                          <a:solidFill>
                            <a:srgbClr val="000000"/>
                          </a:solidFill>
                          <a:latin typeface="Calibri"/>
                        </a:rPr>
                        <a:t>1000</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tabLst>
                          <a:tab algn="l" pos="0"/>
                        </a:tabLst>
                      </a:pPr>
                      <a:r>
                        <a:rPr b="1" lang="id-ID" sz="1800" spc="-1" strike="noStrike">
                          <a:solidFill>
                            <a:srgbClr val="000000"/>
                          </a:solidFill>
                          <a:latin typeface="Calibri"/>
                        </a:rPr>
                        <a:t>1550nm SM 9 micron</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nSpc>
                          <a:spcPct val="100000"/>
                        </a:lnSpc>
                      </a:pPr>
                      <a:r>
                        <a:rPr b="1" lang="id-ID" sz="1800" spc="-1" strike="noStrike">
                          <a:solidFill>
                            <a:srgbClr val="000000"/>
                          </a:solidFill>
                          <a:latin typeface="Calibri"/>
                        </a:rPr>
                        <a:t>70 km</a:t>
                      </a:r>
                      <a:endParaRPr b="0" lang="id-ID" sz="18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Kode Warna Fiber Optic ...</a:t>
            </a:r>
            <a:endParaRPr b="0" lang="id-ID" sz="4400" spc="-1" strike="noStrike">
              <a:solidFill>
                <a:srgbClr val="000000"/>
              </a:solidFill>
              <a:latin typeface="Calibri"/>
            </a:endParaRPr>
          </a:p>
        </p:txBody>
      </p:sp>
      <p:pic>
        <p:nvPicPr>
          <p:cNvPr id="134" name="Picture 6" descr=""/>
          <p:cNvPicPr/>
          <p:nvPr/>
        </p:nvPicPr>
        <p:blipFill>
          <a:blip r:embed="rId1"/>
          <a:stretch/>
        </p:blipFill>
        <p:spPr>
          <a:xfrm>
            <a:off x="791640" y="1757520"/>
            <a:ext cx="6845760" cy="3580560"/>
          </a:xfrm>
          <a:prstGeom prst="rect">
            <a:avLst/>
          </a:prstGeom>
          <a:ln w="0">
            <a:noFill/>
          </a:ln>
        </p:spPr>
      </p:pic>
      <p:sp>
        <p:nvSpPr>
          <p:cNvPr id="135" name="Rectangle 4"/>
          <p:cNvSpPr/>
          <p:nvPr/>
        </p:nvSpPr>
        <p:spPr>
          <a:xfrm>
            <a:off x="9346680" y="2934000"/>
            <a:ext cx="2232000" cy="972360"/>
          </a:xfrm>
          <a:prstGeom prst="rect">
            <a:avLst/>
          </a:prstGeom>
          <a:solidFill>
            <a:schemeClr val="accent6">
              <a:lumMod val="75000"/>
            </a:schemeClr>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d-ID" sz="1800" spc="-1" strike="noStrike">
              <a:solidFill>
                <a:schemeClr val="lt1"/>
              </a:solidFill>
              <a:latin typeface="Calibri"/>
            </a:endParaRPr>
          </a:p>
        </p:txBody>
      </p:sp>
      <p:sp>
        <p:nvSpPr>
          <p:cNvPr id="136" name="Rectangle 5"/>
          <p:cNvSpPr/>
          <p:nvPr/>
        </p:nvSpPr>
        <p:spPr>
          <a:xfrm>
            <a:off x="9274680" y="3004920"/>
            <a:ext cx="237600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id-ID" sz="2400" spc="-1" strike="noStrike">
                <a:solidFill>
                  <a:srgbClr val="ffffff"/>
                </a:solidFill>
                <a:latin typeface="Calibri"/>
              </a:rPr>
              <a:t>B.O.H.C.A.P </a:t>
            </a:r>
            <a:endParaRPr b="0" lang="id-ID" sz="2400" spc="-1" strike="noStrike">
              <a:solidFill>
                <a:srgbClr val="000000"/>
              </a:solidFill>
              <a:latin typeface="Arial"/>
            </a:endParaRPr>
          </a:p>
          <a:p>
            <a:pPr algn="ctr">
              <a:lnSpc>
                <a:spcPct val="100000"/>
              </a:lnSpc>
            </a:pPr>
            <a:r>
              <a:rPr b="1" lang="id-ID" sz="2400" spc="-1" strike="noStrike">
                <a:solidFill>
                  <a:srgbClr val="ffffff"/>
                </a:solidFill>
                <a:latin typeface="Calibri"/>
              </a:rPr>
              <a:t>Me.Hi.K.U.P.To</a:t>
            </a:r>
            <a:endParaRPr b="0" lang="id-ID" sz="2400" spc="-1" strike="noStrike">
              <a:solidFill>
                <a:srgbClr val="000000"/>
              </a:solidFill>
              <a:latin typeface="Arial"/>
            </a:endParaRPr>
          </a:p>
        </p:txBody>
      </p:sp>
      <p:sp>
        <p:nvSpPr>
          <p:cNvPr id="137" name="Right Arrow 7"/>
          <p:cNvSpPr/>
          <p:nvPr/>
        </p:nvSpPr>
        <p:spPr>
          <a:xfrm>
            <a:off x="7952400" y="2016360"/>
            <a:ext cx="935640" cy="280800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d-ID" sz="1800" spc="-1" strike="noStrike">
              <a:solidFill>
                <a:schemeClr val="lt1"/>
              </a:solidFill>
              <a:latin typeface="Calibri"/>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childTnLst>
                  <p:par>
                    <p:cTn id="73" fill="hold">
                      <p:stCondLst>
                        <p:cond delay="indefinite"/>
                      </p:stCondLst>
                      <p:childTnLst>
                        <p:par>
                          <p:cTn id="74" fill="hold">
                            <p:stCondLst>
                              <p:cond delay="0"/>
                            </p:stCondLst>
                            <p:childTnLst>
                              <p:par>
                                <p:cTn id="75" nodeType="clickEffect" fill="hold" presetClass="entr" presetID="42">
                                  <p:stCondLst>
                                    <p:cond delay="0"/>
                                  </p:stCondLst>
                                  <p:childTnLst>
                                    <p:set>
                                      <p:cBhvr>
                                        <p:cTn id="76" dur="1" fill="hold">
                                          <p:stCondLst>
                                            <p:cond delay="0"/>
                                          </p:stCondLst>
                                        </p:cTn>
                                        <p:tgtEl>
                                          <p:spTgt spid="135"/>
                                        </p:tgtEl>
                                        <p:attrNameLst>
                                          <p:attrName>style.visibility</p:attrName>
                                        </p:attrNameLst>
                                      </p:cBhvr>
                                      <p:to>
                                        <p:strVal val="visible"/>
                                      </p:to>
                                    </p:set>
                                    <p:animEffect filter="fade" transition="in">
                                      <p:cBhvr additive="repl">
                                        <p:cTn id="77" dur="1000"/>
                                        <p:tgtEl>
                                          <p:spTgt spid="135"/>
                                        </p:tgtEl>
                                      </p:cBhvr>
                                    </p:animEffect>
                                    <p:anim calcmode="lin" valueType="num">
                                      <p:cBhvr additive="repl">
                                        <p:cTn id="78" dur="1000" fill="hold"/>
                                        <p:tgtEl>
                                          <p:spTgt spid="135"/>
                                        </p:tgtEl>
                                        <p:attrNameLst>
                                          <p:attrName>ppt_x</p:attrName>
                                        </p:attrNameLst>
                                      </p:cBhvr>
                                      <p:tavLst>
                                        <p:tav tm="0">
                                          <p:val>
                                            <p:strVal val="#ppt_x"/>
                                          </p:val>
                                        </p:tav>
                                        <p:tav tm="100000">
                                          <p:val>
                                            <p:strVal val="#ppt_x"/>
                                          </p:val>
                                        </p:tav>
                                      </p:tavLst>
                                    </p:anim>
                                    <p:anim calcmode="lin" valueType="num">
                                      <p:cBhvr additive="repl">
                                        <p:cTn id="79" dur="1000" fill="hold"/>
                                        <p:tgtEl>
                                          <p:spTgt spid="135"/>
                                        </p:tgtEl>
                                        <p:attrNameLst>
                                          <p:attrName>ppt_y</p:attrName>
                                        </p:attrNameLst>
                                      </p:cBhvr>
                                      <p:tavLst>
                                        <p:tav tm="0">
                                          <p:val>
                                            <p:strVal val="#ppt_y+.1"/>
                                          </p:val>
                                        </p:tav>
                                        <p:tav tm="100000">
                                          <p:val>
                                            <p:strVal val="#ppt_y"/>
                                          </p:val>
                                        </p:tav>
                                      </p:tavLst>
                                    </p:anim>
                                  </p:childTnLst>
                                </p:cTn>
                              </p:par>
                              <p:par>
                                <p:cTn id="80" nodeType="withEffect" fill="hold" presetClass="entr" presetID="42">
                                  <p:stCondLst>
                                    <p:cond delay="0"/>
                                  </p:stCondLst>
                                  <p:childTnLst>
                                    <p:set>
                                      <p:cBhvr>
                                        <p:cTn id="81" dur="1" fill="hold">
                                          <p:stCondLst>
                                            <p:cond delay="0"/>
                                          </p:stCondLst>
                                        </p:cTn>
                                        <p:tgtEl>
                                          <p:spTgt spid="136"/>
                                        </p:tgtEl>
                                        <p:attrNameLst>
                                          <p:attrName>style.visibility</p:attrName>
                                        </p:attrNameLst>
                                      </p:cBhvr>
                                      <p:to>
                                        <p:strVal val="visible"/>
                                      </p:to>
                                    </p:set>
                                    <p:animEffect filter="fade" transition="in">
                                      <p:cBhvr additive="repl">
                                        <p:cTn id="82" dur="1000"/>
                                        <p:tgtEl>
                                          <p:spTgt spid="136"/>
                                        </p:tgtEl>
                                      </p:cBhvr>
                                    </p:animEffect>
                                    <p:anim calcmode="lin" valueType="num">
                                      <p:cBhvr additive="repl">
                                        <p:cTn id="83" dur="1000" fill="hold"/>
                                        <p:tgtEl>
                                          <p:spTgt spid="136"/>
                                        </p:tgtEl>
                                        <p:attrNameLst>
                                          <p:attrName>ppt_x</p:attrName>
                                        </p:attrNameLst>
                                      </p:cBhvr>
                                      <p:tavLst>
                                        <p:tav tm="0">
                                          <p:val>
                                            <p:strVal val="#ppt_x"/>
                                          </p:val>
                                        </p:tav>
                                        <p:tav tm="100000">
                                          <p:val>
                                            <p:strVal val="#ppt_x"/>
                                          </p:val>
                                        </p:tav>
                                      </p:tavLst>
                                    </p:anim>
                                    <p:anim calcmode="lin" valueType="num">
                                      <p:cBhvr additive="repl">
                                        <p:cTn id="84"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42">
                                  <p:stCondLst>
                                    <p:cond delay="0"/>
                                  </p:stCondLst>
                                  <p:childTnLst>
                                    <p:set>
                                      <p:cBhvr>
                                        <p:cTn id="88" dur="1" fill="hold">
                                          <p:stCondLst>
                                            <p:cond delay="0"/>
                                          </p:stCondLst>
                                        </p:cTn>
                                        <p:tgtEl>
                                          <p:spTgt spid="137"/>
                                        </p:tgtEl>
                                        <p:attrNameLst>
                                          <p:attrName>style.visibility</p:attrName>
                                        </p:attrNameLst>
                                      </p:cBhvr>
                                      <p:to>
                                        <p:strVal val="visible"/>
                                      </p:to>
                                    </p:set>
                                    <p:animEffect filter="fade" transition="in">
                                      <p:cBhvr additive="repl">
                                        <p:cTn id="89" dur="1000"/>
                                        <p:tgtEl>
                                          <p:spTgt spid="137"/>
                                        </p:tgtEl>
                                      </p:cBhvr>
                                    </p:animEffect>
                                    <p:anim calcmode="lin" valueType="num">
                                      <p:cBhvr additive="repl">
                                        <p:cTn id="90" dur="1000" fill="hold"/>
                                        <p:tgtEl>
                                          <p:spTgt spid="137"/>
                                        </p:tgtEl>
                                        <p:attrNameLst>
                                          <p:attrName>ppt_x</p:attrName>
                                        </p:attrNameLst>
                                      </p:cBhvr>
                                      <p:tavLst>
                                        <p:tav tm="0">
                                          <p:val>
                                            <p:strVal val="#ppt_x"/>
                                          </p:val>
                                        </p:tav>
                                        <p:tav tm="100000">
                                          <p:val>
                                            <p:strVal val="#ppt_x"/>
                                          </p:val>
                                        </p:tav>
                                      </p:tavLst>
                                    </p:anim>
                                    <p:anim calcmode="lin" valueType="num">
                                      <p:cBhvr additive="repl">
                                        <p:cTn id="91"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Kapasitas Fiber Optic...</a:t>
            </a:r>
            <a:endParaRPr b="0" lang="id-ID" sz="4400" spc="-1" strike="noStrike">
              <a:solidFill>
                <a:srgbClr val="000000"/>
              </a:solidFill>
              <a:latin typeface="Calibri"/>
            </a:endParaRPr>
          </a:p>
        </p:txBody>
      </p:sp>
      <p:graphicFrame>
        <p:nvGraphicFramePr>
          <p:cNvPr id="139" name="Table 8"/>
          <p:cNvGraphicFramePr/>
          <p:nvPr/>
        </p:nvGraphicFramePr>
        <p:xfrm>
          <a:off x="2037240" y="1749240"/>
          <a:ext cx="7845840" cy="4234320"/>
        </p:xfrm>
        <a:graphic>
          <a:graphicData uri="http://schemas.openxmlformats.org/drawingml/2006/table">
            <a:tbl>
              <a:tblPr/>
              <a:tblGrid>
                <a:gridCol w="1518840"/>
                <a:gridCol w="1752480"/>
                <a:gridCol w="1802520"/>
                <a:gridCol w="2771640"/>
              </a:tblGrid>
              <a:tr h="919080">
                <a:tc>
                  <a:txBody>
                    <a:bodyPr lIns="68400" rIns="68400" anchor="t">
                      <a:noAutofit/>
                    </a:bodyPr>
                    <a:p>
                      <a:pPr algn="ctr">
                        <a:lnSpc>
                          <a:spcPct val="100000"/>
                        </a:lnSpc>
                      </a:pPr>
                      <a:r>
                        <a:rPr b="0" lang="en-US" sz="2200" spc="-1" strike="noStrike">
                          <a:solidFill>
                            <a:srgbClr val="ffffff"/>
                          </a:solidFill>
                          <a:latin typeface="Calibri"/>
                        </a:rPr>
                        <a:t>Jumlah </a:t>
                      </a:r>
                      <a:r>
                        <a:rPr b="0" lang="id-ID" sz="2200" spc="-1" strike="noStrike">
                          <a:solidFill>
                            <a:srgbClr val="ffffff"/>
                          </a:solidFill>
                          <a:latin typeface="Calibri"/>
                        </a:rPr>
                        <a:t>Core/ kabel</a:t>
                      </a:r>
                      <a:endParaRPr b="0" lang="id-ID" sz="22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en-US" sz="2200" spc="-1" strike="noStrike">
                          <a:solidFill>
                            <a:srgbClr val="ffffff"/>
                          </a:solidFill>
                          <a:latin typeface="Calibri"/>
                        </a:rPr>
                        <a:t>Jumlah  Tube</a:t>
                      </a:r>
                      <a:endParaRPr b="0" lang="id-ID" sz="22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en-US" sz="2200" spc="-1" strike="noStrike">
                          <a:solidFill>
                            <a:srgbClr val="ffffff"/>
                          </a:solidFill>
                          <a:latin typeface="Calibri"/>
                        </a:rPr>
                        <a:t>Jumlah </a:t>
                      </a:r>
                      <a:r>
                        <a:rPr b="0" lang="id-ID" sz="2200" spc="-1" strike="noStrike">
                          <a:solidFill>
                            <a:srgbClr val="ffffff"/>
                          </a:solidFill>
                          <a:latin typeface="Calibri"/>
                        </a:rPr>
                        <a:t>core per tube</a:t>
                      </a:r>
                      <a:endParaRPr b="0" lang="id-ID" sz="22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c>
                  <a:txBody>
                    <a:bodyPr lIns="68400" rIns="68400" anchor="t">
                      <a:noAutofit/>
                    </a:bodyPr>
                    <a:p>
                      <a:pPr algn="ctr">
                        <a:lnSpc>
                          <a:spcPct val="100000"/>
                        </a:lnSpc>
                      </a:pPr>
                      <a:r>
                        <a:rPr b="0" lang="en-US" sz="2200" spc="-1" strike="noStrike">
                          <a:solidFill>
                            <a:srgbClr val="ffffff"/>
                          </a:solidFill>
                          <a:latin typeface="Calibri"/>
                        </a:rPr>
                        <a:t>Remark</a:t>
                      </a:r>
                      <a:endParaRPr b="0" lang="id-ID" sz="2200" spc="-1" strike="noStrike">
                        <a:solidFill>
                          <a:srgbClr val="ffffff"/>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0000"/>
                    </a:solidFill>
                  </a:tcPr>
                </a:tc>
              </a:tr>
              <a:tr h="552240">
                <a:tc>
                  <a:txBody>
                    <a:bodyPr lIns="68400" rIns="68400" anchor="t">
                      <a:noAutofit/>
                    </a:bodyPr>
                    <a:p>
                      <a:pPr algn="ctr">
                        <a:lnSpc>
                          <a:spcPct val="100000"/>
                        </a:lnSpc>
                      </a:pPr>
                      <a:r>
                        <a:rPr b="1" lang="id-ID" sz="2200" spc="-1" strike="noStrike">
                          <a:solidFill>
                            <a:srgbClr val="000000"/>
                          </a:solidFill>
                          <a:latin typeface="Calibri"/>
                        </a:rPr>
                        <a:t>96 </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2200" spc="-1" strike="noStrike">
                          <a:solidFill>
                            <a:srgbClr val="000000"/>
                          </a:solidFill>
                          <a:latin typeface="Calibri"/>
                        </a:rPr>
                        <a:t>8</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2200" spc="-1" strike="noStrike">
                          <a:solidFill>
                            <a:srgbClr val="000000"/>
                          </a:solidFill>
                          <a:latin typeface="Calibri"/>
                        </a:rPr>
                        <a:t>1</a:t>
                      </a:r>
                      <a:r>
                        <a:rPr b="1" lang="en-US" sz="2200" spc="-1" strike="noStrike">
                          <a:solidFill>
                            <a:srgbClr val="000000"/>
                          </a:solidFill>
                          <a:latin typeface="Calibri"/>
                        </a:rPr>
                        <a:t>2</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endParaRPr b="1" lang="en-US" sz="2200" spc="-1" strike="noStrike">
                        <a:solidFill>
                          <a:srgbClr val="000000"/>
                        </a:solidFill>
                        <a:latin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552240">
                <a:tc>
                  <a:txBody>
                    <a:bodyPr lIns="68400" rIns="68400" anchor="t">
                      <a:noAutofit/>
                    </a:bodyPr>
                    <a:p>
                      <a:pPr algn="ctr">
                        <a:lnSpc>
                          <a:spcPct val="100000"/>
                        </a:lnSpc>
                      </a:pPr>
                      <a:r>
                        <a:rPr b="1" lang="id-ID" sz="2200" spc="-1" strike="noStrike">
                          <a:solidFill>
                            <a:srgbClr val="000000"/>
                          </a:solidFill>
                          <a:latin typeface="Calibri"/>
                        </a:rPr>
                        <a:t>48 </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2200" spc="-1" strike="noStrike">
                          <a:solidFill>
                            <a:srgbClr val="000000"/>
                          </a:solidFill>
                          <a:latin typeface="Calibri"/>
                        </a:rPr>
                        <a:t>8</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2200" spc="-1" strike="noStrike">
                          <a:solidFill>
                            <a:srgbClr val="000000"/>
                          </a:solidFill>
                          <a:latin typeface="Calibri"/>
                        </a:rPr>
                        <a:t>6</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endParaRPr b="1" lang="en-US" sz="2200" spc="-1" strike="noStrike">
                        <a:solidFill>
                          <a:srgbClr val="000000"/>
                        </a:solidFill>
                        <a:latin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552240">
                <a:tc>
                  <a:txBody>
                    <a:bodyPr lIns="68400" rIns="68400" anchor="t">
                      <a:noAutofit/>
                    </a:bodyPr>
                    <a:p>
                      <a:pPr algn="ctr">
                        <a:lnSpc>
                          <a:spcPct val="100000"/>
                        </a:lnSpc>
                      </a:pPr>
                      <a:r>
                        <a:rPr b="1" lang="id-ID" sz="2200" spc="-1" strike="noStrike">
                          <a:solidFill>
                            <a:srgbClr val="000000"/>
                          </a:solidFill>
                          <a:latin typeface="Calibri"/>
                        </a:rPr>
                        <a:t>24</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2200" spc="-1" strike="noStrike">
                          <a:solidFill>
                            <a:srgbClr val="000000"/>
                          </a:solidFill>
                          <a:latin typeface="Calibri"/>
                        </a:rPr>
                        <a:t>2</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2200" spc="-1" strike="noStrike">
                          <a:solidFill>
                            <a:srgbClr val="000000"/>
                          </a:solidFill>
                          <a:latin typeface="Calibri"/>
                        </a:rPr>
                        <a:t>12</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endParaRPr b="1" lang="en-US" sz="2200" spc="-1" strike="noStrike">
                        <a:solidFill>
                          <a:srgbClr val="000000"/>
                        </a:solidFill>
                        <a:latin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552240">
                <a:tc>
                  <a:txBody>
                    <a:bodyPr lIns="68400" rIns="68400" anchor="t">
                      <a:noAutofit/>
                    </a:bodyPr>
                    <a:p>
                      <a:pPr algn="ctr">
                        <a:lnSpc>
                          <a:spcPct val="100000"/>
                        </a:lnSpc>
                      </a:pPr>
                      <a:r>
                        <a:rPr b="1" lang="id-ID" sz="2200" spc="-1" strike="noStrike">
                          <a:solidFill>
                            <a:srgbClr val="000000"/>
                          </a:solidFill>
                          <a:latin typeface="Calibri"/>
                        </a:rPr>
                        <a:t>24</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2200" spc="-1" strike="noStrike">
                          <a:solidFill>
                            <a:srgbClr val="000000"/>
                          </a:solidFill>
                          <a:latin typeface="Calibri"/>
                        </a:rPr>
                        <a:t>4</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2200" spc="-1" strike="noStrike">
                          <a:solidFill>
                            <a:srgbClr val="000000"/>
                          </a:solidFill>
                          <a:latin typeface="Calibri"/>
                        </a:rPr>
                        <a:t>6</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endParaRPr b="1" lang="en-US" sz="2200" spc="-1" strike="noStrike">
                        <a:solidFill>
                          <a:srgbClr val="000000"/>
                        </a:solidFill>
                        <a:latin typeface="Calibri"/>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r>
              <a:tr h="552240">
                <a:tc>
                  <a:txBody>
                    <a:bodyPr lIns="68400" rIns="68400" anchor="t">
                      <a:noAutofit/>
                    </a:bodyPr>
                    <a:p>
                      <a:pPr algn="ctr">
                        <a:lnSpc>
                          <a:spcPct val="100000"/>
                        </a:lnSpc>
                      </a:pPr>
                      <a:r>
                        <a:rPr b="1" lang="en-US" sz="2200" spc="-1" strike="noStrike">
                          <a:solidFill>
                            <a:srgbClr val="000000"/>
                          </a:solidFill>
                          <a:latin typeface="Calibri"/>
                        </a:rPr>
                        <a:t>12</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en-US" sz="2200" spc="-1" strike="noStrike">
                          <a:solidFill>
                            <a:srgbClr val="000000"/>
                          </a:solidFill>
                          <a:latin typeface="Calibri"/>
                        </a:rPr>
                        <a:t>12</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a:txBody>
                    <a:bodyPr lIns="68400" rIns="68400" anchor="t">
                      <a:noAutofit/>
                    </a:bodyPr>
                    <a:p>
                      <a:pPr algn="ctr">
                        <a:lnSpc>
                          <a:spcPct val="100000"/>
                        </a:lnSpc>
                      </a:pPr>
                      <a:r>
                        <a:rPr b="1" lang="id-ID" sz="2200" spc="-1" strike="noStrike">
                          <a:solidFill>
                            <a:srgbClr val="000000"/>
                          </a:solidFill>
                          <a:latin typeface="Calibri"/>
                        </a:rPr>
                        <a:t>1</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c rowSpan="2">
                  <a:txBody>
                    <a:bodyPr lIns="68400" rIns="68400" anchor="t">
                      <a:noAutofit/>
                    </a:bodyPr>
                    <a:p>
                      <a:pPr>
                        <a:lnSpc>
                          <a:spcPct val="100000"/>
                        </a:lnSpc>
                      </a:pPr>
                      <a:r>
                        <a:rPr b="1" lang="en-US" sz="2200" spc="-1" strike="noStrike">
                          <a:solidFill>
                            <a:srgbClr val="000000"/>
                          </a:solidFill>
                          <a:latin typeface="Calibri"/>
                        </a:rPr>
                        <a:t>SCPT (Single Core Per Tube)</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cc"/>
                    </a:solidFill>
                  </a:tcPr>
                </a:tc>
              </a:tr>
              <a:tr h="552240">
                <a:tc>
                  <a:txBody>
                    <a:bodyPr lIns="68400" rIns="68400" anchor="t">
                      <a:noAutofit/>
                    </a:bodyPr>
                    <a:p>
                      <a:pPr algn="ctr">
                        <a:lnSpc>
                          <a:spcPct val="100000"/>
                        </a:lnSpc>
                      </a:pPr>
                      <a:r>
                        <a:rPr b="1" lang="en-US" sz="2200" spc="-1" strike="noStrike">
                          <a:solidFill>
                            <a:srgbClr val="000000"/>
                          </a:solidFill>
                          <a:latin typeface="Calibri"/>
                        </a:rPr>
                        <a:t>24</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en-US" sz="2200" spc="-1" strike="noStrike">
                          <a:solidFill>
                            <a:srgbClr val="000000"/>
                          </a:solidFill>
                          <a:latin typeface="Calibri"/>
                        </a:rPr>
                        <a:t>24</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a:txBody>
                    <a:bodyPr lIns="68400" rIns="68400" anchor="t">
                      <a:noAutofit/>
                    </a:bodyPr>
                    <a:p>
                      <a:pPr algn="ctr">
                        <a:lnSpc>
                          <a:spcPct val="100000"/>
                        </a:lnSpc>
                      </a:pPr>
                      <a:r>
                        <a:rPr b="1" lang="id-ID" sz="2200" spc="-1" strike="noStrike">
                          <a:solidFill>
                            <a:srgbClr val="000000"/>
                          </a:solidFill>
                          <a:latin typeface="Calibri"/>
                        </a:rPr>
                        <a:t>1</a:t>
                      </a:r>
                      <a:endParaRPr b="0" lang="id-ID" sz="2200" spc="-1" strike="noStrike">
                        <a:solidFill>
                          <a:srgbClr val="000000"/>
                        </a:solidFill>
                        <a:latin typeface="Arial"/>
                      </a:endParaRPr>
                    </a:p>
                  </a:txBody>
                  <a:tcPr anchor="t"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7"/>
                    </a:solidFill>
                  </a:tcPr>
                </a:tc>
                <a:tc vMerge="1">
                  <a:txBody>
                    <a:bodyPr lIns="90000" rIns="90000" tIns="45000" bIns="45000" anchor="t">
                      <a:noAutofit/>
                    </a:bodyPr>
                    <a:p>
                      <a:endParaRPr b="0" lang="id-ID" sz="1800" spc="-1" strike="noStrike">
                        <a:solidFill>
                          <a:srgbClr val="000000"/>
                        </a:solidFill>
                        <a:latin typeface="Arial"/>
                      </a:endParaRPr>
                    </a:p>
                  </a:txBody>
                  <a:tcPr anchor="t" marL="90000" marR="90000">
                    <a:lnL>
                      <a:noFill/>
                    </a:lnL>
                    <a:lnR>
                      <a:noFill/>
                    </a:lnR>
                    <a:lnT>
                      <a:noFill/>
                    </a:lnT>
                    <a:lnB>
                      <a:noFill/>
                    </a:lnB>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itle 3"/>
          <p:cNvSpPr/>
          <p:nvPr/>
        </p:nvSpPr>
        <p:spPr>
          <a:xfrm>
            <a:off x="2301480" y="3051000"/>
            <a:ext cx="7459920" cy="919080"/>
          </a:xfrm>
          <a:prstGeom prst="rect">
            <a:avLst/>
          </a:prstGeom>
          <a:noFill/>
          <a:ln w="0">
            <a:noFill/>
          </a:ln>
        </p:spPr>
        <p:style>
          <a:lnRef idx="0"/>
          <a:fillRef idx="0"/>
          <a:effectRef idx="0"/>
          <a:fontRef idx="minor"/>
        </p:style>
        <p:txBody>
          <a:bodyPr anchor="ctr">
            <a:normAutofit/>
          </a:bodyPr>
          <a:p>
            <a:pPr>
              <a:lnSpc>
                <a:spcPct val="90000"/>
              </a:lnSpc>
            </a:pPr>
            <a:r>
              <a:rPr b="0" lang="id-ID" sz="4400" spc="-1" strike="noStrike">
                <a:solidFill>
                  <a:srgbClr val="002060"/>
                </a:solidFill>
                <a:latin typeface="Calibri Light"/>
              </a:rPr>
              <a:t>Material Fiber Optic</a:t>
            </a:r>
            <a:endParaRPr b="0" lang="id-ID"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0" y="1918080"/>
            <a:ext cx="594324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Fiber Connector/FC</a:t>
            </a:r>
            <a:endParaRPr b="0" lang="id-ID" sz="2800" spc="-1" strike="noStrike">
              <a:solidFill>
                <a:srgbClr val="000000"/>
              </a:solidFill>
              <a:latin typeface="Calibri"/>
            </a:endParaRPr>
          </a:p>
        </p:txBody>
      </p:sp>
      <p:sp>
        <p:nvSpPr>
          <p:cNvPr id="142" name="TextBox 5"/>
          <p:cNvSpPr/>
          <p:nvPr/>
        </p:nvSpPr>
        <p:spPr>
          <a:xfrm>
            <a:off x="259920" y="2581560"/>
            <a:ext cx="6987960" cy="161568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digunakan untuk kabel single mode dengan akurasi yang sangat tinggi dalam menghubungkan kabel dengan transmitter maupun receiver. Konektor ini menggunakan sistem drat ulir dengan posisi yang dapat diatur, sehingga ketika dipasangkan ke perangkat lain, akurasinya tidak akan mudah berubah.</a:t>
            </a:r>
            <a:endParaRPr b="0" lang="id-ID" sz="2000" spc="-1" strike="noStrike">
              <a:solidFill>
                <a:srgbClr val="000000"/>
              </a:solidFill>
              <a:latin typeface="Arial"/>
            </a:endParaRPr>
          </a:p>
        </p:txBody>
      </p:sp>
      <p:sp>
        <p:nvSpPr>
          <p:cNvPr id="143"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Jenis Konektor</a:t>
            </a:r>
            <a:endParaRPr b="0" lang="id-ID" sz="4400" spc="-1" strike="noStrike">
              <a:solidFill>
                <a:srgbClr val="000000"/>
              </a:solidFill>
              <a:latin typeface="Calibri"/>
            </a:endParaRPr>
          </a:p>
        </p:txBody>
      </p:sp>
      <p:sp>
        <p:nvSpPr>
          <p:cNvPr id="144" name="TextBox 8"/>
          <p:cNvSpPr/>
          <p:nvPr/>
        </p:nvSpPr>
        <p:spPr>
          <a:xfrm>
            <a:off x="259920" y="4916160"/>
            <a:ext cx="6987960" cy="13107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digunakan untuk kabel single mode, dengan sistem dicabut-pasang. Konektor ini tidak terlalu mahal, simpel, dan dapat diatur secara manual serta akurasinya baik bila dipasangkan ke perangkat lain.</a:t>
            </a:r>
            <a:endParaRPr b="0" lang="id-ID" sz="2000" spc="-1" strike="noStrike">
              <a:solidFill>
                <a:srgbClr val="000000"/>
              </a:solidFill>
              <a:latin typeface="Arial"/>
            </a:endParaRPr>
          </a:p>
        </p:txBody>
      </p:sp>
      <p:sp>
        <p:nvSpPr>
          <p:cNvPr id="145" name="Content Placeholder 2"/>
          <p:cNvSpPr/>
          <p:nvPr/>
        </p:nvSpPr>
        <p:spPr>
          <a:xfrm>
            <a:off x="0" y="4313520"/>
            <a:ext cx="59432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Subscriber Connector/SC</a:t>
            </a:r>
            <a:endParaRPr b="0" lang="id-ID" sz="2800" spc="-1" strike="noStrike">
              <a:solidFill>
                <a:srgbClr val="ffffff"/>
              </a:solidFill>
              <a:latin typeface="Arial"/>
            </a:endParaRPr>
          </a:p>
        </p:txBody>
      </p:sp>
      <p:pic>
        <p:nvPicPr>
          <p:cNvPr id="146" name="Picture 12" descr=""/>
          <p:cNvPicPr/>
          <p:nvPr/>
        </p:nvPicPr>
        <p:blipFill>
          <a:blip r:embed="rId1"/>
          <a:stretch/>
        </p:blipFill>
        <p:spPr>
          <a:xfrm>
            <a:off x="9534240" y="2302920"/>
            <a:ext cx="1838160" cy="1317240"/>
          </a:xfrm>
          <a:prstGeom prst="rect">
            <a:avLst/>
          </a:prstGeom>
          <a:ln w="0">
            <a:noFill/>
          </a:ln>
        </p:spPr>
      </p:pic>
      <p:pic>
        <p:nvPicPr>
          <p:cNvPr id="147" name="Picture 13" descr=""/>
          <p:cNvPicPr/>
          <p:nvPr/>
        </p:nvPicPr>
        <p:blipFill>
          <a:blip r:embed="rId2"/>
          <a:stretch/>
        </p:blipFill>
        <p:spPr>
          <a:xfrm>
            <a:off x="9626400" y="4583520"/>
            <a:ext cx="1746000" cy="1150920"/>
          </a:xfrm>
          <a:prstGeom prst="rect">
            <a:avLst/>
          </a:prstGeom>
          <a:ln w="0">
            <a:noFill/>
          </a:ln>
        </p:spPr>
      </p:pic>
      <p:pic>
        <p:nvPicPr>
          <p:cNvPr id="148" name="Picture 14" descr=""/>
          <p:cNvPicPr/>
          <p:nvPr/>
        </p:nvPicPr>
        <p:blipFill>
          <a:blip r:embed="rId3"/>
          <a:stretch/>
        </p:blipFill>
        <p:spPr>
          <a:xfrm>
            <a:off x="7437600" y="2178720"/>
            <a:ext cx="1831680" cy="1565640"/>
          </a:xfrm>
          <a:prstGeom prst="rect">
            <a:avLst/>
          </a:prstGeom>
          <a:ln w="0">
            <a:noFill/>
          </a:ln>
        </p:spPr>
      </p:pic>
      <p:pic>
        <p:nvPicPr>
          <p:cNvPr id="149" name="Picture 15" descr=""/>
          <p:cNvPicPr/>
          <p:nvPr/>
        </p:nvPicPr>
        <p:blipFill>
          <a:blip r:embed="rId4"/>
          <a:stretch/>
        </p:blipFill>
        <p:spPr>
          <a:xfrm>
            <a:off x="7516800" y="4463640"/>
            <a:ext cx="1752120" cy="1752120"/>
          </a:xfrm>
          <a:prstGeom prst="rect">
            <a:avLst/>
          </a:prstGeom>
          <a:ln w="0">
            <a:noFill/>
          </a:ln>
        </p:spPr>
      </p:pic>
    </p:spTree>
  </p:cSld>
  <mc:AlternateContent>
    <mc:Choice Requires="p14">
      <p:transition spd="slow" p14:dur="2000"/>
    </mc:Choice>
    <mc:Fallback>
      <p:transition spd="slow"/>
    </mc:Fallback>
  </mc:AlternateContent>
  <p:timing>
    <p:tnLst>
      <p:par>
        <p:cTn id="92" dur="indefinite" restart="never" nodeType="tmRoot">
          <p:childTnLst>
            <p:seq>
              <p:cTn id="93" dur="indefinite" nodeType="mainSeq">
                <p:childTnLst>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14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itle 3"/>
          <p:cNvSpPr/>
          <p:nvPr/>
        </p:nvSpPr>
        <p:spPr>
          <a:xfrm>
            <a:off x="2301480" y="3051000"/>
            <a:ext cx="7459920" cy="919080"/>
          </a:xfrm>
          <a:prstGeom prst="rect">
            <a:avLst/>
          </a:prstGeom>
          <a:noFill/>
          <a:ln w="0">
            <a:noFill/>
          </a:ln>
        </p:spPr>
        <p:style>
          <a:lnRef idx="0"/>
          <a:fillRef idx="0"/>
          <a:effectRef idx="0"/>
          <a:fontRef idx="minor"/>
        </p:style>
        <p:txBody>
          <a:bodyPr anchor="ctr">
            <a:normAutofit/>
          </a:bodyPr>
          <a:p>
            <a:pPr>
              <a:lnSpc>
                <a:spcPct val="90000"/>
              </a:lnSpc>
            </a:pPr>
            <a:r>
              <a:rPr b="0" lang="id-ID" sz="4400" spc="-1" strike="noStrike">
                <a:solidFill>
                  <a:srgbClr val="002060"/>
                </a:solidFill>
                <a:latin typeface="Calibri Light"/>
              </a:rPr>
              <a:t>Pengenalan Fiber Optic</a:t>
            </a:r>
            <a:endParaRPr b="0" lang="id-ID"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0" y="1918080"/>
            <a:ext cx="594324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Straight Tip/ST</a:t>
            </a:r>
            <a:endParaRPr b="0" lang="id-ID" sz="2800" spc="-1" strike="noStrike">
              <a:solidFill>
                <a:srgbClr val="000000"/>
              </a:solidFill>
              <a:latin typeface="Calibri"/>
            </a:endParaRPr>
          </a:p>
        </p:txBody>
      </p:sp>
      <p:sp>
        <p:nvSpPr>
          <p:cNvPr id="151" name="TextBox 5"/>
          <p:cNvSpPr/>
          <p:nvPr/>
        </p:nvSpPr>
        <p:spPr>
          <a:xfrm>
            <a:off x="259920" y="2581560"/>
            <a:ext cx="6987960" cy="13107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bentuknya seperti bayonet berkunci hampir mirip dengan konektor BNC. Sangat umum digunakan baik untuk kabel multi mode maupun single mode. Sangat mudah digunakan baik dipasang maupun dicabut.</a:t>
            </a:r>
            <a:endParaRPr b="0" lang="id-ID" sz="2000" spc="-1" strike="noStrike">
              <a:solidFill>
                <a:srgbClr val="000000"/>
              </a:solidFill>
              <a:latin typeface="Arial"/>
            </a:endParaRPr>
          </a:p>
        </p:txBody>
      </p:sp>
      <p:sp>
        <p:nvSpPr>
          <p:cNvPr id="152"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Jenis Konektor</a:t>
            </a:r>
            <a:endParaRPr b="0" lang="id-ID" sz="4400" spc="-1" strike="noStrike">
              <a:solidFill>
                <a:srgbClr val="000000"/>
              </a:solidFill>
              <a:latin typeface="Calibri"/>
            </a:endParaRPr>
          </a:p>
        </p:txBody>
      </p:sp>
      <p:sp>
        <p:nvSpPr>
          <p:cNvPr id="153" name="TextBox 8"/>
          <p:cNvSpPr/>
          <p:nvPr/>
        </p:nvSpPr>
        <p:spPr>
          <a:xfrm>
            <a:off x="259920" y="4916160"/>
            <a:ext cx="6987960" cy="161568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jenis konektor fiber optik yang saat ini paling sering digunakan untuk menghubungkan antar switch menggunakan SFP, jenis konektor LC ini lebih dominan dengan 2 cabang yang terpisah RX/TX, di gunakan juga untuk jenis kabel fiber optic singel dan multi mode.(Jenis Jenis Konektor Patch Cord Fiber Optic).</a:t>
            </a:r>
            <a:endParaRPr b="0" lang="id-ID" sz="2000" spc="-1" strike="noStrike">
              <a:solidFill>
                <a:srgbClr val="000000"/>
              </a:solidFill>
              <a:latin typeface="Arial"/>
            </a:endParaRPr>
          </a:p>
        </p:txBody>
      </p:sp>
      <p:sp>
        <p:nvSpPr>
          <p:cNvPr id="154" name="Content Placeholder 2"/>
          <p:cNvSpPr/>
          <p:nvPr/>
        </p:nvSpPr>
        <p:spPr>
          <a:xfrm>
            <a:off x="0" y="4313520"/>
            <a:ext cx="59432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Lucent/Little Connector/LC</a:t>
            </a:r>
            <a:endParaRPr b="0" lang="id-ID" sz="2800" spc="-1" strike="noStrike">
              <a:solidFill>
                <a:srgbClr val="ffffff"/>
              </a:solidFill>
              <a:latin typeface="Arial"/>
            </a:endParaRPr>
          </a:p>
        </p:txBody>
      </p:sp>
      <p:pic>
        <p:nvPicPr>
          <p:cNvPr id="155" name="Picture 9" descr=""/>
          <p:cNvPicPr/>
          <p:nvPr/>
        </p:nvPicPr>
        <p:blipFill>
          <a:blip r:embed="rId1"/>
          <a:stretch/>
        </p:blipFill>
        <p:spPr>
          <a:xfrm>
            <a:off x="7367040" y="4843080"/>
            <a:ext cx="1803960" cy="1365120"/>
          </a:xfrm>
          <a:prstGeom prst="rect">
            <a:avLst/>
          </a:prstGeom>
          <a:ln w="0">
            <a:noFill/>
          </a:ln>
        </p:spPr>
      </p:pic>
      <p:pic>
        <p:nvPicPr>
          <p:cNvPr id="156" name="Picture 12" descr=""/>
          <p:cNvPicPr/>
          <p:nvPr/>
        </p:nvPicPr>
        <p:blipFill>
          <a:blip r:embed="rId2"/>
          <a:stretch/>
        </p:blipFill>
        <p:spPr>
          <a:xfrm>
            <a:off x="9290520" y="2314800"/>
            <a:ext cx="1589760" cy="1589760"/>
          </a:xfrm>
          <a:prstGeom prst="rect">
            <a:avLst/>
          </a:prstGeom>
          <a:ln w="0">
            <a:noFill/>
          </a:ln>
        </p:spPr>
      </p:pic>
      <p:pic>
        <p:nvPicPr>
          <p:cNvPr id="157" name="Picture 13" descr=""/>
          <p:cNvPicPr/>
          <p:nvPr/>
        </p:nvPicPr>
        <p:blipFill>
          <a:blip r:embed="rId3"/>
          <a:stretch/>
        </p:blipFill>
        <p:spPr>
          <a:xfrm>
            <a:off x="7486200" y="2306520"/>
            <a:ext cx="1565640" cy="1565640"/>
          </a:xfrm>
          <a:prstGeom prst="rect">
            <a:avLst/>
          </a:prstGeom>
          <a:ln w="0">
            <a:noFill/>
          </a:ln>
        </p:spPr>
      </p:pic>
      <p:pic>
        <p:nvPicPr>
          <p:cNvPr id="158" name="Picture 14" descr=""/>
          <p:cNvPicPr/>
          <p:nvPr/>
        </p:nvPicPr>
        <p:blipFill>
          <a:blip r:embed="rId4"/>
          <a:srcRect l="0" t="11785" r="0" b="20394"/>
          <a:stretch/>
        </p:blipFill>
        <p:spPr>
          <a:xfrm>
            <a:off x="9325440" y="4843080"/>
            <a:ext cx="1803960" cy="1223280"/>
          </a:xfrm>
          <a:prstGeom prst="rect">
            <a:avLst/>
          </a:prstGeom>
          <a:ln w="0">
            <a:noFill/>
          </a:ln>
        </p:spPr>
      </p:pic>
    </p:spTree>
  </p:cSld>
  <mc:AlternateContent>
    <mc:Choice Requires="p14">
      <p:transition spd="slow" p14:dur="2000"/>
    </mc:Choice>
    <mc:Fallback>
      <p:transition spd="slow"/>
    </mc:Fallback>
  </mc:AlternateContent>
  <p:timing>
    <p:tnLst>
      <p:par>
        <p:cTn id="102" dur="indefinite" restart="never" nodeType="tmRoot">
          <p:childTnLst>
            <p:seq>
              <p:cTn id="103" dur="indefinite" nodeType="mainSeq">
                <p:childTnLst>
                  <p:par>
                    <p:cTn id="104" fill="hold">
                      <p:stCondLst>
                        <p:cond delay="indefinite"/>
                      </p:stCondLst>
                      <p:childTnLst>
                        <p:par>
                          <p:cTn id="105" fill="hold">
                            <p:stCondLst>
                              <p:cond delay="0"/>
                            </p:stCondLst>
                            <p:childTnLst>
                              <p:par>
                                <p:cTn id="106" nodeType="clickEffect" fill="hold" presetClass="entr" presetID="1">
                                  <p:stCondLst>
                                    <p:cond delay="0"/>
                                  </p:stCondLst>
                                  <p:childTnLst>
                                    <p:set>
                                      <p:cBhvr>
                                        <p:cTn id="107" dur="1" fill="hold">
                                          <p:stCondLst>
                                            <p:cond delay="0"/>
                                          </p:stCondLst>
                                        </p:cTn>
                                        <p:tgtEl>
                                          <p:spTgt spid="15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1">
                                  <p:stCondLst>
                                    <p:cond delay="0"/>
                                  </p:stCondLst>
                                  <p:childTnLst>
                                    <p:set>
                                      <p:cBhvr>
                                        <p:cTn id="111"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p:nvPr>
        </p:nvSpPr>
        <p:spPr>
          <a:xfrm>
            <a:off x="0" y="1918080"/>
            <a:ext cx="193608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Pigtail</a:t>
            </a:r>
            <a:endParaRPr b="0" lang="id-ID" sz="2800" spc="-1" strike="noStrike">
              <a:solidFill>
                <a:srgbClr val="000000"/>
              </a:solidFill>
              <a:latin typeface="Calibri"/>
            </a:endParaRPr>
          </a:p>
        </p:txBody>
      </p:sp>
      <p:sp>
        <p:nvSpPr>
          <p:cNvPr id="160" name="TextBox 5"/>
          <p:cNvSpPr/>
          <p:nvPr/>
        </p:nvSpPr>
        <p:spPr>
          <a:xfrm>
            <a:off x="259920" y="2581560"/>
            <a:ext cx="6759720" cy="10058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sepotong kabel yang hanya memiliki satu buah konektor diujungnya, </a:t>
            </a:r>
            <a:r>
              <a:rPr b="0" i="1" lang="id-ID" sz="2000" spc="-1" strike="noStrike">
                <a:solidFill>
                  <a:srgbClr val="000000"/>
                </a:solidFill>
                <a:latin typeface="Calibri"/>
              </a:rPr>
              <a:t>pigtail </a:t>
            </a:r>
            <a:r>
              <a:rPr b="0" lang="id-ID" sz="2000" spc="-1" strike="noStrike">
                <a:solidFill>
                  <a:srgbClr val="000000"/>
                </a:solidFill>
                <a:latin typeface="Calibri"/>
              </a:rPr>
              <a:t>akan disambungkan dengan kabel fiber yang belum memiliki konektor.</a:t>
            </a:r>
            <a:endParaRPr b="0" lang="id-ID" sz="2000" spc="-1" strike="noStrike">
              <a:solidFill>
                <a:srgbClr val="000000"/>
              </a:solidFill>
              <a:latin typeface="Arial"/>
            </a:endParaRPr>
          </a:p>
        </p:txBody>
      </p:sp>
      <p:sp>
        <p:nvSpPr>
          <p:cNvPr id="161"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Pasif Fiber Optic</a:t>
            </a:r>
            <a:endParaRPr b="0" lang="id-ID" sz="4400" spc="-1" strike="noStrike">
              <a:solidFill>
                <a:srgbClr val="000000"/>
              </a:solidFill>
              <a:latin typeface="Calibri"/>
            </a:endParaRPr>
          </a:p>
        </p:txBody>
      </p:sp>
      <p:sp>
        <p:nvSpPr>
          <p:cNvPr id="162" name="TextBox 8"/>
          <p:cNvSpPr/>
          <p:nvPr/>
        </p:nvSpPr>
        <p:spPr>
          <a:xfrm>
            <a:off x="259920" y="4916160"/>
            <a:ext cx="6759720" cy="10058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kabel </a:t>
            </a:r>
            <a:r>
              <a:rPr b="0" i="1" lang="id-ID" sz="2000" spc="-1" strike="noStrike">
                <a:solidFill>
                  <a:srgbClr val="000000"/>
                </a:solidFill>
                <a:latin typeface="Calibri"/>
              </a:rPr>
              <a:t>fiber optic</a:t>
            </a:r>
            <a:r>
              <a:rPr b="0" lang="id-ID" sz="2000" spc="-1" strike="noStrike">
                <a:solidFill>
                  <a:srgbClr val="000000"/>
                </a:solidFill>
                <a:latin typeface="Calibri"/>
              </a:rPr>
              <a:t> yang pada dua sisi ada konektor. Patch cord digunakan untuk menghubungkan device atau dikenal juga dengan </a:t>
            </a:r>
            <a:r>
              <a:rPr b="0" i="1" lang="id-ID" sz="2000" spc="-1" strike="noStrike">
                <a:solidFill>
                  <a:srgbClr val="000000"/>
                </a:solidFill>
                <a:latin typeface="Calibri"/>
              </a:rPr>
              <a:t>optic jumper</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163" name="Content Placeholder 2"/>
          <p:cNvSpPr/>
          <p:nvPr/>
        </p:nvSpPr>
        <p:spPr>
          <a:xfrm>
            <a:off x="0" y="4313520"/>
            <a:ext cx="193608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Patch Cord</a:t>
            </a:r>
            <a:endParaRPr b="0" lang="id-ID" sz="2800" spc="-1" strike="noStrike">
              <a:solidFill>
                <a:srgbClr val="ffffff"/>
              </a:solidFill>
              <a:latin typeface="Arial"/>
            </a:endParaRPr>
          </a:p>
        </p:txBody>
      </p:sp>
      <p:grpSp>
        <p:nvGrpSpPr>
          <p:cNvPr id="164" name="Group 1"/>
          <p:cNvGrpSpPr/>
          <p:nvPr/>
        </p:nvGrpSpPr>
        <p:grpSpPr>
          <a:xfrm>
            <a:off x="7650720" y="1903320"/>
            <a:ext cx="3150720" cy="1914840"/>
            <a:chOff x="7650720" y="1903320"/>
            <a:chExt cx="3150720" cy="1914840"/>
          </a:xfrm>
        </p:grpSpPr>
        <p:pic>
          <p:nvPicPr>
            <p:cNvPr id="165" name="Picture 11" descr=""/>
            <p:cNvPicPr/>
            <p:nvPr/>
          </p:nvPicPr>
          <p:blipFill>
            <a:blip r:embed="rId1"/>
            <a:stretch/>
          </p:blipFill>
          <p:spPr>
            <a:xfrm>
              <a:off x="7650720" y="1903320"/>
              <a:ext cx="3150720" cy="1914840"/>
            </a:xfrm>
            <a:prstGeom prst="rect">
              <a:avLst/>
            </a:prstGeom>
            <a:ln w="0">
              <a:noFill/>
            </a:ln>
          </p:spPr>
        </p:pic>
        <p:sp>
          <p:nvSpPr>
            <p:cNvPr id="166" name="TextBox 15"/>
            <p:cNvSpPr/>
            <p:nvPr/>
          </p:nvSpPr>
          <p:spPr>
            <a:xfrm>
              <a:off x="8104320" y="2321280"/>
              <a:ext cx="411120" cy="365400"/>
            </a:xfrm>
            <a:prstGeom prst="rect">
              <a:avLst/>
            </a:prstGeom>
            <a:noFill/>
            <a:ln w="0">
              <a:noFill/>
            </a:ln>
          </p:spPr>
          <p:style>
            <a:lnRef idx="0"/>
            <a:fillRef idx="0"/>
            <a:effectRef idx="0"/>
            <a:fontRef idx="minor"/>
          </p:style>
          <p:txBody>
            <a:bodyPr wrap="none" anchor="t">
              <a:spAutoFit/>
            </a:bodyPr>
            <a:p>
              <a:pPr algn="ctr">
                <a:lnSpc>
                  <a:spcPct val="100000"/>
                </a:lnSpc>
              </a:pPr>
              <a:r>
                <a:rPr b="1" lang="id-ID" sz="1800" spc="-1" strike="noStrike">
                  <a:solidFill>
                    <a:srgbClr val="000000"/>
                  </a:solidFill>
                  <a:latin typeface="Calibri"/>
                </a:rPr>
                <a:t>SC</a:t>
              </a:r>
              <a:endParaRPr b="0" lang="id-ID" sz="1800" spc="-1" strike="noStrike">
                <a:solidFill>
                  <a:srgbClr val="000000"/>
                </a:solidFill>
                <a:latin typeface="Arial"/>
              </a:endParaRPr>
            </a:p>
          </p:txBody>
        </p:sp>
        <p:sp>
          <p:nvSpPr>
            <p:cNvPr id="167" name="TextBox 16"/>
            <p:cNvSpPr/>
            <p:nvPr/>
          </p:nvSpPr>
          <p:spPr>
            <a:xfrm>
              <a:off x="9027360" y="2967840"/>
              <a:ext cx="397440" cy="365400"/>
            </a:xfrm>
            <a:prstGeom prst="rect">
              <a:avLst/>
            </a:prstGeom>
            <a:noFill/>
            <a:ln w="0">
              <a:noFill/>
            </a:ln>
          </p:spPr>
          <p:style>
            <a:lnRef idx="0"/>
            <a:fillRef idx="0"/>
            <a:effectRef idx="0"/>
            <a:fontRef idx="minor"/>
          </p:style>
          <p:txBody>
            <a:bodyPr wrap="none" anchor="t">
              <a:spAutoFit/>
            </a:bodyPr>
            <a:p>
              <a:pPr algn="ctr">
                <a:lnSpc>
                  <a:spcPct val="100000"/>
                </a:lnSpc>
              </a:pPr>
              <a:r>
                <a:rPr b="1" lang="id-ID" sz="1800" spc="-1" strike="noStrike">
                  <a:solidFill>
                    <a:srgbClr val="000000"/>
                  </a:solidFill>
                  <a:latin typeface="Calibri"/>
                </a:rPr>
                <a:t>LC</a:t>
              </a:r>
              <a:endParaRPr b="0" lang="id-ID" sz="1800" spc="-1" strike="noStrike">
                <a:solidFill>
                  <a:srgbClr val="000000"/>
                </a:solidFill>
                <a:latin typeface="Arial"/>
              </a:endParaRPr>
            </a:p>
          </p:txBody>
        </p:sp>
        <p:sp>
          <p:nvSpPr>
            <p:cNvPr id="168" name="TextBox 17"/>
            <p:cNvSpPr/>
            <p:nvPr/>
          </p:nvSpPr>
          <p:spPr>
            <a:xfrm>
              <a:off x="9941040" y="2321280"/>
              <a:ext cx="406440" cy="365400"/>
            </a:xfrm>
            <a:prstGeom prst="rect">
              <a:avLst/>
            </a:prstGeom>
            <a:noFill/>
            <a:ln w="0">
              <a:noFill/>
            </a:ln>
          </p:spPr>
          <p:style>
            <a:lnRef idx="0"/>
            <a:fillRef idx="0"/>
            <a:effectRef idx="0"/>
            <a:fontRef idx="minor"/>
          </p:style>
          <p:txBody>
            <a:bodyPr wrap="none" anchor="t">
              <a:spAutoFit/>
            </a:bodyPr>
            <a:p>
              <a:pPr algn="ctr">
                <a:lnSpc>
                  <a:spcPct val="100000"/>
                </a:lnSpc>
              </a:pPr>
              <a:r>
                <a:rPr b="1" lang="id-ID" sz="1800" spc="-1" strike="noStrike">
                  <a:solidFill>
                    <a:srgbClr val="000000"/>
                  </a:solidFill>
                  <a:latin typeface="Calibri"/>
                </a:rPr>
                <a:t>FC</a:t>
              </a:r>
              <a:endParaRPr b="0" lang="id-ID" sz="1800" spc="-1" strike="noStrike">
                <a:solidFill>
                  <a:srgbClr val="000000"/>
                </a:solidFill>
                <a:latin typeface="Arial"/>
              </a:endParaRPr>
            </a:p>
          </p:txBody>
        </p:sp>
      </p:grpSp>
      <p:grpSp>
        <p:nvGrpSpPr>
          <p:cNvPr id="169" name="Group 18"/>
          <p:cNvGrpSpPr/>
          <p:nvPr/>
        </p:nvGrpSpPr>
        <p:grpSpPr>
          <a:xfrm>
            <a:off x="7758000" y="3811320"/>
            <a:ext cx="2971440" cy="2958840"/>
            <a:chOff x="7758000" y="3811320"/>
            <a:chExt cx="2971440" cy="2958840"/>
          </a:xfrm>
        </p:grpSpPr>
        <p:pic>
          <p:nvPicPr>
            <p:cNvPr id="170" name="Picture 19" descr=""/>
            <p:cNvPicPr/>
            <p:nvPr/>
          </p:nvPicPr>
          <p:blipFill>
            <a:blip r:embed="rId2"/>
            <a:stretch/>
          </p:blipFill>
          <p:spPr>
            <a:xfrm>
              <a:off x="7879680" y="3881160"/>
              <a:ext cx="2849760" cy="2725560"/>
            </a:xfrm>
            <a:prstGeom prst="rect">
              <a:avLst/>
            </a:prstGeom>
            <a:ln w="0">
              <a:noFill/>
            </a:ln>
          </p:spPr>
        </p:pic>
        <p:sp>
          <p:nvSpPr>
            <p:cNvPr id="171" name="Rectangle 20"/>
            <p:cNvSpPr/>
            <p:nvPr/>
          </p:nvSpPr>
          <p:spPr>
            <a:xfrm>
              <a:off x="9992160" y="597960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FC</a:t>
              </a:r>
              <a:endParaRPr b="0" lang="id-ID" sz="1200" spc="-1" strike="noStrike">
                <a:solidFill>
                  <a:srgbClr val="000000"/>
                </a:solidFill>
                <a:latin typeface="Arial"/>
              </a:endParaRPr>
            </a:p>
          </p:txBody>
        </p:sp>
        <p:sp>
          <p:nvSpPr>
            <p:cNvPr id="172" name="Rectangle 21"/>
            <p:cNvSpPr/>
            <p:nvPr/>
          </p:nvSpPr>
          <p:spPr>
            <a:xfrm>
              <a:off x="10299960" y="599544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SC</a:t>
              </a:r>
              <a:endParaRPr b="0" lang="id-ID" sz="1200" spc="-1" strike="noStrike">
                <a:solidFill>
                  <a:srgbClr val="000000"/>
                </a:solidFill>
                <a:latin typeface="Arial"/>
              </a:endParaRPr>
            </a:p>
          </p:txBody>
        </p:sp>
        <p:sp>
          <p:nvSpPr>
            <p:cNvPr id="173" name="Rectangle 22"/>
            <p:cNvSpPr/>
            <p:nvPr/>
          </p:nvSpPr>
          <p:spPr>
            <a:xfrm>
              <a:off x="8575560" y="409860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FC</a:t>
              </a:r>
              <a:endParaRPr b="0" lang="id-ID" sz="1200" spc="-1" strike="noStrike">
                <a:solidFill>
                  <a:srgbClr val="000000"/>
                </a:solidFill>
                <a:latin typeface="Arial"/>
              </a:endParaRPr>
            </a:p>
          </p:txBody>
        </p:sp>
        <p:sp>
          <p:nvSpPr>
            <p:cNvPr id="174" name="Rectangle 23"/>
            <p:cNvSpPr/>
            <p:nvPr/>
          </p:nvSpPr>
          <p:spPr>
            <a:xfrm>
              <a:off x="9556560" y="606312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SC</a:t>
              </a:r>
              <a:endParaRPr b="0" lang="id-ID" sz="1200" spc="-1" strike="noStrike">
                <a:solidFill>
                  <a:srgbClr val="000000"/>
                </a:solidFill>
                <a:latin typeface="Arial"/>
              </a:endParaRPr>
            </a:p>
          </p:txBody>
        </p:sp>
        <p:sp>
          <p:nvSpPr>
            <p:cNvPr id="175" name="Rectangle 24"/>
            <p:cNvSpPr/>
            <p:nvPr/>
          </p:nvSpPr>
          <p:spPr>
            <a:xfrm>
              <a:off x="8305920" y="436608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ST</a:t>
              </a:r>
              <a:endParaRPr b="0" lang="id-ID" sz="1200" spc="-1" strike="noStrike">
                <a:solidFill>
                  <a:srgbClr val="000000"/>
                </a:solidFill>
                <a:latin typeface="Arial"/>
              </a:endParaRPr>
            </a:p>
          </p:txBody>
        </p:sp>
        <p:sp>
          <p:nvSpPr>
            <p:cNvPr id="176" name="Rectangle 25"/>
            <p:cNvSpPr/>
            <p:nvPr/>
          </p:nvSpPr>
          <p:spPr>
            <a:xfrm>
              <a:off x="9786960" y="604476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ST</a:t>
              </a:r>
              <a:endParaRPr b="0" lang="id-ID" sz="1200" spc="-1" strike="noStrike">
                <a:solidFill>
                  <a:srgbClr val="000000"/>
                </a:solidFill>
                <a:latin typeface="Arial"/>
              </a:endParaRPr>
            </a:p>
          </p:txBody>
        </p:sp>
        <p:sp>
          <p:nvSpPr>
            <p:cNvPr id="177" name="Rectangle 26"/>
            <p:cNvSpPr/>
            <p:nvPr/>
          </p:nvSpPr>
          <p:spPr>
            <a:xfrm>
              <a:off x="8081280" y="456840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ST</a:t>
              </a:r>
              <a:endParaRPr b="0" lang="id-ID" sz="1200" spc="-1" strike="noStrike">
                <a:solidFill>
                  <a:srgbClr val="000000"/>
                </a:solidFill>
                <a:latin typeface="Arial"/>
              </a:endParaRPr>
            </a:p>
          </p:txBody>
        </p:sp>
        <p:sp>
          <p:nvSpPr>
            <p:cNvPr id="178" name="Rectangle 27"/>
            <p:cNvSpPr/>
            <p:nvPr/>
          </p:nvSpPr>
          <p:spPr>
            <a:xfrm>
              <a:off x="8722440" y="381132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FC</a:t>
              </a:r>
              <a:endParaRPr b="0" lang="id-ID" sz="1200" spc="-1" strike="noStrike">
                <a:solidFill>
                  <a:srgbClr val="000000"/>
                </a:solidFill>
                <a:latin typeface="Arial"/>
              </a:endParaRPr>
            </a:p>
          </p:txBody>
        </p:sp>
        <p:sp>
          <p:nvSpPr>
            <p:cNvPr id="179" name="Rectangle 28"/>
            <p:cNvSpPr/>
            <p:nvPr/>
          </p:nvSpPr>
          <p:spPr>
            <a:xfrm>
              <a:off x="7832520" y="521640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LC</a:t>
              </a:r>
              <a:endParaRPr b="0" lang="id-ID" sz="1200" spc="-1" strike="noStrike">
                <a:solidFill>
                  <a:srgbClr val="000000"/>
                </a:solidFill>
                <a:latin typeface="Arial"/>
              </a:endParaRPr>
            </a:p>
          </p:txBody>
        </p:sp>
        <p:sp>
          <p:nvSpPr>
            <p:cNvPr id="180" name="Rectangle 29"/>
            <p:cNvSpPr/>
            <p:nvPr/>
          </p:nvSpPr>
          <p:spPr>
            <a:xfrm>
              <a:off x="9052200" y="638928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LC</a:t>
              </a:r>
              <a:endParaRPr b="0" lang="id-ID" sz="1200" spc="-1" strike="noStrike">
                <a:solidFill>
                  <a:srgbClr val="000000"/>
                </a:solidFill>
                <a:latin typeface="Arial"/>
              </a:endParaRPr>
            </a:p>
          </p:txBody>
        </p:sp>
        <p:sp>
          <p:nvSpPr>
            <p:cNvPr id="181" name="Rectangle 30"/>
            <p:cNvSpPr/>
            <p:nvPr/>
          </p:nvSpPr>
          <p:spPr>
            <a:xfrm>
              <a:off x="7758000" y="550476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LC</a:t>
              </a:r>
              <a:endParaRPr b="0" lang="id-ID" sz="1200" spc="-1" strike="noStrike">
                <a:solidFill>
                  <a:srgbClr val="000000"/>
                </a:solidFill>
                <a:latin typeface="Arial"/>
              </a:endParaRPr>
            </a:p>
          </p:txBody>
        </p:sp>
        <p:sp>
          <p:nvSpPr>
            <p:cNvPr id="182" name="Rectangle 31"/>
            <p:cNvSpPr/>
            <p:nvPr/>
          </p:nvSpPr>
          <p:spPr>
            <a:xfrm>
              <a:off x="8699040" y="640692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LC</a:t>
              </a:r>
              <a:endParaRPr b="0" lang="id-ID" sz="1200" spc="-1" strike="noStrike">
                <a:solidFill>
                  <a:srgbClr val="000000"/>
                </a:solidFill>
                <a:latin typeface="Arial"/>
              </a:endParaRPr>
            </a:p>
          </p:txBody>
        </p:sp>
        <p:sp>
          <p:nvSpPr>
            <p:cNvPr id="183" name="Rectangle 32"/>
            <p:cNvSpPr/>
            <p:nvPr/>
          </p:nvSpPr>
          <p:spPr>
            <a:xfrm>
              <a:off x="7941960" y="490968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FC</a:t>
              </a:r>
              <a:endParaRPr b="0" lang="id-ID" sz="1200" spc="-1" strike="noStrike">
                <a:solidFill>
                  <a:srgbClr val="000000"/>
                </a:solidFill>
                <a:latin typeface="Arial"/>
              </a:endParaRPr>
            </a:p>
          </p:txBody>
        </p:sp>
        <p:sp>
          <p:nvSpPr>
            <p:cNvPr id="184" name="Rectangle 33"/>
            <p:cNvSpPr/>
            <p:nvPr/>
          </p:nvSpPr>
          <p:spPr>
            <a:xfrm>
              <a:off x="9375120" y="6197760"/>
              <a:ext cx="347760" cy="36324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id-ID" sz="1200" spc="-1" strike="noStrike">
                  <a:solidFill>
                    <a:srgbClr val="000000"/>
                  </a:solidFill>
                  <a:latin typeface="Calibri"/>
                </a:rPr>
                <a:t>SC</a:t>
              </a:r>
              <a:endParaRPr b="0" lang="id-ID" sz="1200" spc="-1" strike="noStrike">
                <a:solidFill>
                  <a:srgbClr val="000000"/>
                </a:solidFill>
                <a:latin typeface="Arial"/>
              </a:endParaRPr>
            </a:p>
          </p:txBody>
        </p:sp>
      </p:grpSp>
    </p:spTree>
  </p:cSld>
  <mc:AlternateContent>
    <mc:Choice Requires="p14">
      <p:transition spd="slow" p14:dur="2000"/>
    </mc:Choice>
    <mc:Fallback>
      <p:transition spd="slow"/>
    </mc:Fallback>
  </mc:AlternateContent>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1">
                                  <p:stCondLst>
                                    <p:cond delay="0"/>
                                  </p:stCondLst>
                                  <p:childTnLst>
                                    <p:set>
                                      <p:cBhvr>
                                        <p:cTn id="117" dur="1" fill="hold">
                                          <p:stCondLst>
                                            <p:cond delay="0"/>
                                          </p:stCondLst>
                                        </p:cTn>
                                        <p:tgtEl>
                                          <p:spTgt spid="16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1">
                                  <p:stCondLst>
                                    <p:cond delay="0"/>
                                  </p:stCondLst>
                                  <p:childTnLst>
                                    <p:set>
                                      <p:cBhvr>
                                        <p:cTn id="121"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p:nvPr>
        </p:nvSpPr>
        <p:spPr>
          <a:xfrm>
            <a:off x="0" y="1918080"/>
            <a:ext cx="22989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Fiber Outlet</a:t>
            </a:r>
            <a:endParaRPr b="0" lang="id-ID" sz="2800" spc="-1" strike="noStrike">
              <a:solidFill>
                <a:srgbClr val="000000"/>
              </a:solidFill>
              <a:latin typeface="Calibri"/>
            </a:endParaRPr>
          </a:p>
        </p:txBody>
      </p:sp>
      <p:sp>
        <p:nvSpPr>
          <p:cNvPr id="186" name="TextBox 5"/>
          <p:cNvSpPr/>
          <p:nvPr/>
        </p:nvSpPr>
        <p:spPr>
          <a:xfrm>
            <a:off x="259920" y="2581560"/>
            <a:ext cx="3652920" cy="1310760"/>
          </a:xfrm>
          <a:prstGeom prst="rect">
            <a:avLst/>
          </a:prstGeom>
          <a:noFill/>
          <a:ln w="0">
            <a:noFill/>
          </a:ln>
        </p:spPr>
        <p:style>
          <a:lnRef idx="0"/>
          <a:fillRef idx="0"/>
          <a:effectRef idx="0"/>
          <a:fontRef idx="minor"/>
        </p:style>
        <p:txBody>
          <a:bodyPr anchor="t">
            <a:spAutoFit/>
          </a:bodyPr>
          <a:p>
            <a:pPr algn="just">
              <a:lnSpc>
                <a:spcPct val="100000"/>
              </a:lnSpc>
            </a:pPr>
            <a:r>
              <a:rPr b="0" lang="en-US" sz="2000" spc="-1" strike="noStrike">
                <a:solidFill>
                  <a:srgbClr val="000000"/>
                </a:solidFill>
                <a:latin typeface="Calibri"/>
              </a:rPr>
              <a:t>Semacam rowset atau rumah kabel untuk menyimpan pigtail fiber optic yang di sambungkan ke </a:t>
            </a:r>
            <a:r>
              <a:rPr b="0" lang="id-ID" sz="2000" spc="-1" strike="noStrike">
                <a:solidFill>
                  <a:srgbClr val="000000"/>
                </a:solidFill>
                <a:latin typeface="Calibri"/>
              </a:rPr>
              <a:t>drop kabel.</a:t>
            </a:r>
            <a:endParaRPr b="0" lang="id-ID" sz="2000" spc="-1" strike="noStrike">
              <a:solidFill>
                <a:srgbClr val="000000"/>
              </a:solidFill>
              <a:latin typeface="Arial"/>
            </a:endParaRPr>
          </a:p>
        </p:txBody>
      </p:sp>
      <p:sp>
        <p:nvSpPr>
          <p:cNvPr id="187" name="TextBox 8"/>
          <p:cNvSpPr/>
          <p:nvPr/>
        </p:nvSpPr>
        <p:spPr>
          <a:xfrm>
            <a:off x="259920" y="4916160"/>
            <a:ext cx="3652920" cy="161568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DPFO (Distribution Point Fiber Optik) / ODP (Optical Distribution Point) adalah tempat splitter dan terminasi drop kabel yang mengarah ke user- user.</a:t>
            </a:r>
            <a:endParaRPr b="0" lang="id-ID" sz="2000" spc="-1" strike="noStrike">
              <a:solidFill>
                <a:srgbClr val="000000"/>
              </a:solidFill>
              <a:latin typeface="Arial"/>
            </a:endParaRPr>
          </a:p>
        </p:txBody>
      </p:sp>
      <p:sp>
        <p:nvSpPr>
          <p:cNvPr id="188" name="Content Placeholder 2"/>
          <p:cNvSpPr/>
          <p:nvPr/>
        </p:nvSpPr>
        <p:spPr>
          <a:xfrm>
            <a:off x="0" y="4313520"/>
            <a:ext cx="2298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DPFO/ODP</a:t>
            </a:r>
            <a:endParaRPr b="0" lang="id-ID" sz="2800" spc="-1" strike="noStrike">
              <a:solidFill>
                <a:srgbClr val="ffffff"/>
              </a:solidFill>
              <a:latin typeface="Arial"/>
            </a:endParaRPr>
          </a:p>
        </p:txBody>
      </p:sp>
      <p:pic>
        <p:nvPicPr>
          <p:cNvPr id="189" name="Picture 34" descr=""/>
          <p:cNvPicPr/>
          <p:nvPr/>
        </p:nvPicPr>
        <p:blipFill>
          <a:blip r:embed="rId1"/>
          <a:srcRect l="3918" t="30872" r="4151" b="30992"/>
          <a:stretch/>
        </p:blipFill>
        <p:spPr>
          <a:xfrm>
            <a:off x="4206960" y="2352960"/>
            <a:ext cx="3439440" cy="1551600"/>
          </a:xfrm>
          <a:prstGeom prst="rect">
            <a:avLst/>
          </a:prstGeom>
          <a:ln w="0">
            <a:noFill/>
          </a:ln>
        </p:spPr>
      </p:pic>
      <p:pic>
        <p:nvPicPr>
          <p:cNvPr id="190" name="Picture 35" descr=""/>
          <p:cNvPicPr/>
          <p:nvPr/>
        </p:nvPicPr>
        <p:blipFill>
          <a:blip r:embed="rId2"/>
          <a:srcRect l="0" t="11832" r="0" b="11224"/>
          <a:stretch/>
        </p:blipFill>
        <p:spPr>
          <a:xfrm>
            <a:off x="7940880" y="2190600"/>
            <a:ext cx="3886560" cy="1903680"/>
          </a:xfrm>
          <a:prstGeom prst="rect">
            <a:avLst/>
          </a:prstGeom>
          <a:ln w="0">
            <a:noFill/>
          </a:ln>
        </p:spPr>
      </p:pic>
      <p:pic>
        <p:nvPicPr>
          <p:cNvPr id="191" name="Picture 36" descr=""/>
          <p:cNvPicPr/>
          <p:nvPr/>
        </p:nvPicPr>
        <p:blipFill>
          <a:blip r:embed="rId3"/>
          <a:stretch/>
        </p:blipFill>
        <p:spPr>
          <a:xfrm>
            <a:off x="5235120" y="4313520"/>
            <a:ext cx="5410800" cy="2318760"/>
          </a:xfrm>
          <a:prstGeom prst="rect">
            <a:avLst/>
          </a:prstGeom>
          <a:ln w="0">
            <a:noFill/>
          </a:ln>
        </p:spPr>
      </p:pic>
      <p:sp>
        <p:nvSpPr>
          <p:cNvPr id="192"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Pasif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22" dur="indefinite" restart="never" nodeType="tmRoot">
          <p:childTnLst>
            <p:seq>
              <p:cTn id="123" dur="indefinite" nodeType="mainSeq">
                <p:childTnLst>
                  <p:par>
                    <p:cTn id="124" fill="hold">
                      <p:stCondLst>
                        <p:cond delay="indefinite"/>
                      </p:stCondLst>
                      <p:childTnLst>
                        <p:par>
                          <p:cTn id="125" fill="hold">
                            <p:stCondLst>
                              <p:cond delay="0"/>
                            </p:stCondLst>
                            <p:childTnLst>
                              <p:par>
                                <p:cTn id="126" nodeType="clickEffect" fill="hold" presetClass="entr" presetID="1">
                                  <p:stCondLst>
                                    <p:cond delay="0"/>
                                  </p:stCondLst>
                                  <p:childTnLst>
                                    <p:set>
                                      <p:cBhvr>
                                        <p:cTn id="127" dur="1" fill="hold">
                                          <p:stCondLst>
                                            <p:cond delay="0"/>
                                          </p:stCondLst>
                                        </p:cTn>
                                        <p:tgtEl>
                                          <p:spTgt spid="18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
                                  <p:stCondLst>
                                    <p:cond delay="0"/>
                                  </p:stCondLst>
                                  <p:childTnLst>
                                    <p:set>
                                      <p:cBhvr>
                                        <p:cTn id="131"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p:nvPr>
        </p:nvSpPr>
        <p:spPr>
          <a:xfrm>
            <a:off x="0" y="1918080"/>
            <a:ext cx="22989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Splitter</a:t>
            </a:r>
            <a:endParaRPr b="0" lang="id-ID" sz="2800" spc="-1" strike="noStrike">
              <a:solidFill>
                <a:srgbClr val="000000"/>
              </a:solidFill>
              <a:latin typeface="Calibri"/>
            </a:endParaRPr>
          </a:p>
        </p:txBody>
      </p:sp>
      <p:sp>
        <p:nvSpPr>
          <p:cNvPr id="194" name="TextBox 5"/>
          <p:cNvSpPr/>
          <p:nvPr/>
        </p:nvSpPr>
        <p:spPr>
          <a:xfrm>
            <a:off x="259920" y="2581560"/>
            <a:ext cx="11774880" cy="1005840"/>
          </a:xfrm>
          <a:prstGeom prst="rect">
            <a:avLst/>
          </a:prstGeom>
          <a:noFill/>
          <a:ln w="0">
            <a:noFill/>
          </a:ln>
        </p:spPr>
        <p:style>
          <a:lnRef idx="0"/>
          <a:fillRef idx="0"/>
          <a:effectRef idx="0"/>
          <a:fontRef idx="minor"/>
        </p:style>
        <p:txBody>
          <a:bodyPr anchor="t">
            <a:spAutoFit/>
          </a:bodyPr>
          <a:p>
            <a:pPr algn="just">
              <a:lnSpc>
                <a:spcPct val="100000"/>
              </a:lnSpc>
            </a:pPr>
            <a:r>
              <a:rPr b="0" lang="en-US" sz="2000" spc="-1" strike="noStrike">
                <a:solidFill>
                  <a:srgbClr val="000000"/>
                </a:solidFill>
                <a:latin typeface="Calibri"/>
              </a:rPr>
              <a:t>komponen </a:t>
            </a:r>
            <a:r>
              <a:rPr b="0" lang="id-ID" sz="2000" spc="-1" strike="noStrike">
                <a:solidFill>
                  <a:srgbClr val="000000"/>
                </a:solidFill>
                <a:latin typeface="Calibri"/>
              </a:rPr>
              <a:t>FO</a:t>
            </a:r>
            <a:r>
              <a:rPr b="0" lang="en-US" sz="2000" spc="-1" strike="noStrike">
                <a:solidFill>
                  <a:srgbClr val="000000"/>
                </a:solidFill>
                <a:latin typeface="Calibri"/>
              </a:rPr>
              <a:t> yang </a:t>
            </a:r>
            <a:r>
              <a:rPr b="0" lang="id-ID" sz="2000" spc="-1" strike="noStrike">
                <a:solidFill>
                  <a:srgbClr val="000000"/>
                </a:solidFill>
                <a:latin typeface="Calibri"/>
              </a:rPr>
              <a:t>berfungsi</a:t>
            </a:r>
            <a:r>
              <a:rPr b="0" lang="en-US" sz="2000" spc="-1" strike="noStrike">
                <a:solidFill>
                  <a:srgbClr val="000000"/>
                </a:solidFill>
                <a:latin typeface="Calibri"/>
              </a:rPr>
              <a:t> memisahkan </a:t>
            </a:r>
            <a:r>
              <a:rPr b="0" lang="id-ID" sz="2000" spc="-1" strike="noStrike">
                <a:solidFill>
                  <a:srgbClr val="000000"/>
                </a:solidFill>
                <a:latin typeface="Calibri"/>
              </a:rPr>
              <a:t>atau membagi </a:t>
            </a:r>
            <a:r>
              <a:rPr b="0" lang="en-US" sz="2000" spc="-1" strike="noStrike">
                <a:solidFill>
                  <a:srgbClr val="000000"/>
                </a:solidFill>
                <a:latin typeface="Calibri"/>
              </a:rPr>
              <a:t>daya optik dari satu input serat ke dua atau beberapa output serat. </a:t>
            </a:r>
            <a:r>
              <a:rPr b="0" lang="id-ID" sz="2000" spc="-1" strike="noStrike">
                <a:solidFill>
                  <a:srgbClr val="000000"/>
                </a:solidFill>
                <a:latin typeface="Calibri"/>
              </a:rPr>
              <a:t>Kelemahan dari Splitter ini adalah menimbulkan Loss dimana semakin besar kapasitasnya, loss yang timbul semakin besar.</a:t>
            </a:r>
            <a:endParaRPr b="0" lang="id-ID" sz="2000" spc="-1" strike="noStrike">
              <a:solidFill>
                <a:srgbClr val="000000"/>
              </a:solidFill>
              <a:latin typeface="Arial"/>
            </a:endParaRPr>
          </a:p>
        </p:txBody>
      </p:sp>
      <p:pic>
        <p:nvPicPr>
          <p:cNvPr id="195" name="Picture 9" descr=""/>
          <p:cNvPicPr/>
          <p:nvPr/>
        </p:nvPicPr>
        <p:blipFill>
          <a:blip r:embed="rId1"/>
          <a:srcRect l="17461" t="36661" r="18037" b="23635"/>
          <a:stretch/>
        </p:blipFill>
        <p:spPr>
          <a:xfrm>
            <a:off x="1278360" y="3717000"/>
            <a:ext cx="4906800" cy="2550600"/>
          </a:xfrm>
          <a:prstGeom prst="rect">
            <a:avLst/>
          </a:prstGeom>
          <a:ln w="0">
            <a:noFill/>
          </a:ln>
        </p:spPr>
      </p:pic>
      <p:graphicFrame>
        <p:nvGraphicFramePr>
          <p:cNvPr id="196" name="Table 11"/>
          <p:cNvGraphicFramePr/>
          <p:nvPr/>
        </p:nvGraphicFramePr>
        <p:xfrm>
          <a:off x="6389280" y="3782880"/>
          <a:ext cx="4348800" cy="2494440"/>
        </p:xfrm>
        <a:graphic>
          <a:graphicData uri="http://schemas.openxmlformats.org/drawingml/2006/table">
            <a:tbl>
              <a:tblPr/>
              <a:tblGrid>
                <a:gridCol w="1224720"/>
                <a:gridCol w="3124080"/>
              </a:tblGrid>
              <a:tr h="370800">
                <a:tc>
                  <a:txBody>
                    <a:bodyPr anchor="t">
                      <a:noAutofit/>
                    </a:bodyPr>
                    <a:p>
                      <a:pPr algn="ctr">
                        <a:lnSpc>
                          <a:spcPct val="100000"/>
                        </a:lnSpc>
                      </a:pPr>
                      <a:r>
                        <a:rPr b="1" lang="id-ID" sz="1800" spc="-1" strike="noStrike">
                          <a:solidFill>
                            <a:schemeClr val="lt1"/>
                          </a:solidFill>
                          <a:latin typeface="Calibri"/>
                        </a:rPr>
                        <a:t>Spliter Ratio</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Maksimal Insertion Loss/Redaman (db)</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gn="ctr">
                        <a:lnSpc>
                          <a:spcPct val="100000"/>
                        </a:lnSpc>
                      </a:pPr>
                      <a:r>
                        <a:rPr b="0" lang="id-ID" sz="1800" spc="-1" strike="noStrike">
                          <a:solidFill>
                            <a:schemeClr val="dk1"/>
                          </a:solidFill>
                          <a:latin typeface="Calibri"/>
                        </a:rPr>
                        <a:t>1 : 2</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3.70</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r h="370800">
                <a:tc>
                  <a:txBody>
                    <a:bodyPr anchor="t">
                      <a:noAutofit/>
                    </a:bodyPr>
                    <a:p>
                      <a:pPr algn="ctr">
                        <a:lnSpc>
                          <a:spcPct val="100000"/>
                        </a:lnSpc>
                      </a:pPr>
                      <a:r>
                        <a:rPr b="0" lang="id-ID" sz="1800" spc="-1" strike="noStrike">
                          <a:solidFill>
                            <a:schemeClr val="dk1"/>
                          </a:solidFill>
                          <a:latin typeface="Calibri"/>
                        </a:rPr>
                        <a:t>1 : 4</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gn="ctr">
                        <a:lnSpc>
                          <a:spcPct val="100000"/>
                        </a:lnSpc>
                      </a:pPr>
                      <a:r>
                        <a:rPr b="0" lang="id-ID" sz="1800" spc="-1" strike="noStrike">
                          <a:solidFill>
                            <a:schemeClr val="dk1"/>
                          </a:solidFill>
                          <a:latin typeface="Calibri"/>
                        </a:rPr>
                        <a:t>7.25</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370800">
                <a:tc>
                  <a:txBody>
                    <a:bodyPr anchor="t">
                      <a:noAutofit/>
                    </a:bodyPr>
                    <a:p>
                      <a:pPr algn="ctr">
                        <a:lnSpc>
                          <a:spcPct val="100000"/>
                        </a:lnSpc>
                      </a:pPr>
                      <a:r>
                        <a:rPr b="0" lang="id-ID" sz="1800" spc="-1" strike="noStrike">
                          <a:solidFill>
                            <a:schemeClr val="dk1"/>
                          </a:solidFill>
                          <a:latin typeface="Calibri"/>
                        </a:rPr>
                        <a:t>1 : 8</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10.38</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r h="370800">
                <a:tc>
                  <a:txBody>
                    <a:bodyPr anchor="t">
                      <a:noAutofit/>
                    </a:bodyPr>
                    <a:p>
                      <a:pPr algn="ctr">
                        <a:lnSpc>
                          <a:spcPct val="100000"/>
                        </a:lnSpc>
                      </a:pPr>
                      <a:r>
                        <a:rPr b="0" lang="id-ID" sz="1800" spc="-1" strike="noStrike">
                          <a:solidFill>
                            <a:schemeClr val="dk1"/>
                          </a:solidFill>
                          <a:latin typeface="Calibri"/>
                        </a:rPr>
                        <a:t>1 : 16</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gn="ctr">
                        <a:lnSpc>
                          <a:spcPct val="100000"/>
                        </a:lnSpc>
                      </a:pPr>
                      <a:r>
                        <a:rPr b="0" lang="id-ID" sz="1800" spc="-1" strike="noStrike">
                          <a:solidFill>
                            <a:schemeClr val="dk1"/>
                          </a:solidFill>
                          <a:latin typeface="Calibri"/>
                        </a:rPr>
                        <a:t>14.10</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370800">
                <a:tc>
                  <a:txBody>
                    <a:bodyPr anchor="t">
                      <a:noAutofit/>
                    </a:bodyPr>
                    <a:p>
                      <a:pPr algn="ctr">
                        <a:lnSpc>
                          <a:spcPct val="100000"/>
                        </a:lnSpc>
                      </a:pPr>
                      <a:r>
                        <a:rPr b="0" lang="id-ID" sz="1800" spc="-1" strike="noStrike">
                          <a:solidFill>
                            <a:schemeClr val="dk1"/>
                          </a:solidFill>
                          <a:latin typeface="Calibri"/>
                        </a:rPr>
                        <a:t>1 : 32</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17.45</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bl>
          </a:graphicData>
        </a:graphic>
      </p:graphicFrame>
      <p:graphicFrame>
        <p:nvGraphicFramePr>
          <p:cNvPr id="197" name="Table 13"/>
          <p:cNvGraphicFramePr/>
          <p:nvPr/>
        </p:nvGraphicFramePr>
        <p:xfrm>
          <a:off x="6375600" y="3339360"/>
          <a:ext cx="4348800" cy="2494440"/>
        </p:xfrm>
        <a:graphic>
          <a:graphicData uri="http://schemas.openxmlformats.org/drawingml/2006/table">
            <a:tbl>
              <a:tblPr/>
              <a:tblGrid>
                <a:gridCol w="1224720"/>
                <a:gridCol w="3124080"/>
              </a:tblGrid>
              <a:tr h="370800">
                <a:tc>
                  <a:txBody>
                    <a:bodyPr anchor="t">
                      <a:noAutofit/>
                    </a:bodyPr>
                    <a:p>
                      <a:pPr algn="ctr">
                        <a:lnSpc>
                          <a:spcPct val="100000"/>
                        </a:lnSpc>
                      </a:pPr>
                      <a:r>
                        <a:rPr b="1" lang="id-ID" sz="1800" spc="-1" strike="noStrike">
                          <a:solidFill>
                            <a:schemeClr val="lt1"/>
                          </a:solidFill>
                          <a:latin typeface="Calibri"/>
                        </a:rPr>
                        <a:t>Spliter Ratio</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Maksimal Insertion Loss/Redaman (db)</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gn="ctr">
                        <a:lnSpc>
                          <a:spcPct val="100000"/>
                        </a:lnSpc>
                      </a:pPr>
                      <a:r>
                        <a:rPr b="0" lang="id-ID" sz="1800" spc="-1" strike="noStrike">
                          <a:solidFill>
                            <a:schemeClr val="dk1"/>
                          </a:solidFill>
                          <a:latin typeface="Calibri"/>
                        </a:rPr>
                        <a:t>1 : 2</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3.70</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r h="370800">
                <a:tc>
                  <a:txBody>
                    <a:bodyPr anchor="t">
                      <a:noAutofit/>
                    </a:bodyPr>
                    <a:p>
                      <a:pPr algn="ctr">
                        <a:lnSpc>
                          <a:spcPct val="100000"/>
                        </a:lnSpc>
                      </a:pPr>
                      <a:r>
                        <a:rPr b="0" lang="id-ID" sz="1800" spc="-1" strike="noStrike">
                          <a:solidFill>
                            <a:schemeClr val="dk1"/>
                          </a:solidFill>
                          <a:latin typeface="Calibri"/>
                        </a:rPr>
                        <a:t>1 : 4</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gn="ctr">
                        <a:lnSpc>
                          <a:spcPct val="100000"/>
                        </a:lnSpc>
                      </a:pPr>
                      <a:r>
                        <a:rPr b="0" lang="id-ID" sz="1800" spc="-1" strike="noStrike">
                          <a:solidFill>
                            <a:schemeClr val="dk1"/>
                          </a:solidFill>
                          <a:latin typeface="Calibri"/>
                        </a:rPr>
                        <a:t>7.25</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370800">
                <a:tc>
                  <a:txBody>
                    <a:bodyPr anchor="t">
                      <a:noAutofit/>
                    </a:bodyPr>
                    <a:p>
                      <a:pPr algn="ctr">
                        <a:lnSpc>
                          <a:spcPct val="100000"/>
                        </a:lnSpc>
                      </a:pPr>
                      <a:r>
                        <a:rPr b="0" lang="id-ID" sz="1800" spc="-1" strike="noStrike">
                          <a:solidFill>
                            <a:schemeClr val="dk1"/>
                          </a:solidFill>
                          <a:latin typeface="Calibri"/>
                        </a:rPr>
                        <a:t>1 : 8</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10.38</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r h="370800">
                <a:tc>
                  <a:txBody>
                    <a:bodyPr anchor="t">
                      <a:noAutofit/>
                    </a:bodyPr>
                    <a:p>
                      <a:pPr algn="ctr">
                        <a:lnSpc>
                          <a:spcPct val="100000"/>
                        </a:lnSpc>
                      </a:pPr>
                      <a:r>
                        <a:rPr b="0" lang="id-ID" sz="1800" spc="-1" strike="noStrike">
                          <a:solidFill>
                            <a:schemeClr val="dk1"/>
                          </a:solidFill>
                          <a:latin typeface="Calibri"/>
                        </a:rPr>
                        <a:t>1 : 16</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gn="ctr">
                        <a:lnSpc>
                          <a:spcPct val="100000"/>
                        </a:lnSpc>
                      </a:pPr>
                      <a:r>
                        <a:rPr b="0" lang="id-ID" sz="1800" spc="-1" strike="noStrike">
                          <a:solidFill>
                            <a:schemeClr val="dk1"/>
                          </a:solidFill>
                          <a:latin typeface="Calibri"/>
                        </a:rPr>
                        <a:t>14.10</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370800">
                <a:tc>
                  <a:txBody>
                    <a:bodyPr anchor="t">
                      <a:noAutofit/>
                    </a:bodyPr>
                    <a:p>
                      <a:pPr algn="ctr">
                        <a:lnSpc>
                          <a:spcPct val="100000"/>
                        </a:lnSpc>
                      </a:pPr>
                      <a:r>
                        <a:rPr b="0" lang="id-ID" sz="1800" spc="-1" strike="noStrike">
                          <a:solidFill>
                            <a:schemeClr val="dk1"/>
                          </a:solidFill>
                          <a:latin typeface="Calibri"/>
                        </a:rPr>
                        <a:t>1 : 32</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gn="ctr">
                        <a:lnSpc>
                          <a:spcPct val="100000"/>
                        </a:lnSpc>
                      </a:pPr>
                      <a:r>
                        <a:rPr b="0" lang="id-ID" sz="1800" spc="-1" strike="noStrike">
                          <a:solidFill>
                            <a:schemeClr val="dk1"/>
                          </a:solidFill>
                          <a:latin typeface="Calibri"/>
                        </a:rPr>
                        <a:t>17.45</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bl>
          </a:graphicData>
        </a:graphic>
      </p:graphicFrame>
      <p:sp>
        <p:nvSpPr>
          <p:cNvPr id="198"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Pasif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1">
                                  <p:stCondLst>
                                    <p:cond delay="0"/>
                                  </p:stCondLst>
                                  <p:childTnLst>
                                    <p:set>
                                      <p:cBhvr>
                                        <p:cTn id="137" dur="1" fill="hold">
                                          <p:stCondLst>
                                            <p:cond delay="0"/>
                                          </p:stCondLst>
                                        </p:cTn>
                                        <p:tgtEl>
                                          <p:spTgt spid="19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2" presetSubtype="4">
                                  <p:stCondLst>
                                    <p:cond delay="0"/>
                                  </p:stCondLst>
                                  <p:childTnLst>
                                    <p:set>
                                      <p:cBhvr>
                                        <p:cTn id="141" dur="1" fill="hold">
                                          <p:stCondLst>
                                            <p:cond delay="0"/>
                                          </p:stCondLst>
                                        </p:cTn>
                                        <p:tgtEl>
                                          <p:spTgt spid="195"/>
                                        </p:tgtEl>
                                        <p:attrNameLst>
                                          <p:attrName>style.visibility</p:attrName>
                                        </p:attrNameLst>
                                      </p:cBhvr>
                                      <p:to>
                                        <p:strVal val="visible"/>
                                      </p:to>
                                    </p:set>
                                    <p:anim calcmode="lin" valueType="num">
                                      <p:cBhvr additive="repl">
                                        <p:cTn id="142" dur="500"/>
                                        <p:tgtEl>
                                          <p:spTgt spid="195"/>
                                        </p:tgtEl>
                                        <p:attrNameLst>
                                          <p:attrName>ppt_y</p:attrName>
                                        </p:attrNameLst>
                                      </p:cBhvr>
                                      <p:tavLst>
                                        <p:tav tm="0">
                                          <p:val>
                                            <p:strVal val="#ppt_y+#ppt_h*1.125000"/>
                                          </p:val>
                                        </p:tav>
                                        <p:tav tm="100000">
                                          <p:val>
                                            <p:strVal val="#ppt_y"/>
                                          </p:val>
                                        </p:tav>
                                      </p:tavLst>
                                    </p:anim>
                                    <p:animEffect filter="wipe(up)" transition="in">
                                      <p:cBhvr additive="repl">
                                        <p:cTn id="143"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p:nvPr>
        </p:nvSpPr>
        <p:spPr>
          <a:xfrm>
            <a:off x="0" y="1918080"/>
            <a:ext cx="406080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Joint Box/Joint Closure</a:t>
            </a:r>
            <a:endParaRPr b="0" lang="id-ID" sz="2800" spc="-1" strike="noStrike">
              <a:solidFill>
                <a:srgbClr val="000000"/>
              </a:solidFill>
              <a:latin typeface="Calibri"/>
            </a:endParaRPr>
          </a:p>
        </p:txBody>
      </p:sp>
      <p:sp>
        <p:nvSpPr>
          <p:cNvPr id="200" name="TextBox 5"/>
          <p:cNvSpPr/>
          <p:nvPr/>
        </p:nvSpPr>
        <p:spPr>
          <a:xfrm>
            <a:off x="259920" y="2581560"/>
            <a:ext cx="4473360" cy="10058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tempat sambungan / titik terminasi 2 atau lebih kabel </a:t>
            </a:r>
            <a:r>
              <a:rPr b="0" i="1" lang="id-ID" sz="2000" spc="-1" strike="noStrike">
                <a:solidFill>
                  <a:srgbClr val="000000"/>
                </a:solidFill>
                <a:latin typeface="Calibri"/>
              </a:rPr>
              <a:t>fiber optic. </a:t>
            </a:r>
            <a:r>
              <a:rPr b="0" lang="id-ID" sz="2000" spc="-1" strike="noStrike">
                <a:solidFill>
                  <a:srgbClr val="000000"/>
                </a:solidFill>
                <a:latin typeface="Calibri"/>
              </a:rPr>
              <a:t>D</a:t>
            </a:r>
            <a:r>
              <a:rPr b="0" lang="en-US" sz="2000" spc="-1" strike="noStrike">
                <a:solidFill>
                  <a:srgbClr val="000000"/>
                </a:solidFill>
                <a:latin typeface="Calibri"/>
              </a:rPr>
              <a:t>imana biasanya di pasangkan di luar (outdoor)</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201" name="TextBox 8"/>
          <p:cNvSpPr/>
          <p:nvPr/>
        </p:nvSpPr>
        <p:spPr>
          <a:xfrm>
            <a:off x="259920" y="4916160"/>
            <a:ext cx="4473360" cy="1310760"/>
          </a:xfrm>
          <a:prstGeom prst="rect">
            <a:avLst/>
          </a:prstGeom>
          <a:noFill/>
          <a:ln w="0">
            <a:noFill/>
          </a:ln>
        </p:spPr>
        <p:style>
          <a:lnRef idx="0"/>
          <a:fillRef idx="0"/>
          <a:effectRef idx="0"/>
          <a:fontRef idx="minor"/>
        </p:style>
        <p:txBody>
          <a:bodyPr anchor="t">
            <a:spAutoFit/>
          </a:bodyPr>
          <a:p>
            <a:pPr algn="just">
              <a:lnSpc>
                <a:spcPct val="100000"/>
              </a:lnSpc>
            </a:pPr>
            <a:r>
              <a:rPr b="0" i="1" lang="en-US" sz="2000" spc="-1" strike="noStrike">
                <a:solidFill>
                  <a:srgbClr val="000000"/>
                </a:solidFill>
                <a:latin typeface="Calibri"/>
              </a:rPr>
              <a:t>Optical Termination Box (OTB) </a:t>
            </a:r>
            <a:r>
              <a:rPr b="0" lang="en-US" sz="2000" spc="-1" strike="noStrike">
                <a:solidFill>
                  <a:srgbClr val="000000"/>
                </a:solidFill>
                <a:latin typeface="Calibri"/>
              </a:rPr>
              <a:t>adalah </a:t>
            </a:r>
            <a:r>
              <a:rPr b="0" lang="id-ID" sz="2000" spc="-1" strike="noStrike">
                <a:solidFill>
                  <a:srgbClr val="000000"/>
                </a:solidFill>
                <a:latin typeface="Calibri"/>
              </a:rPr>
              <a:t>titik terminasi kabel serat optik </a:t>
            </a:r>
            <a:r>
              <a:rPr b="0" i="1" lang="id-ID" sz="2000" spc="-1" strike="noStrike">
                <a:solidFill>
                  <a:srgbClr val="000000"/>
                </a:solidFill>
                <a:latin typeface="Calibri"/>
              </a:rPr>
              <a:t>outdoor</a:t>
            </a:r>
            <a:r>
              <a:rPr b="0" lang="id-ID" sz="2000" spc="-1" strike="noStrike">
                <a:solidFill>
                  <a:srgbClr val="000000"/>
                </a:solidFill>
                <a:latin typeface="Calibri"/>
              </a:rPr>
              <a:t> dengan kabel serat optik </a:t>
            </a:r>
            <a:r>
              <a:rPr b="0" i="1" lang="id-ID" sz="2000" spc="-1" strike="noStrike">
                <a:solidFill>
                  <a:srgbClr val="000000"/>
                </a:solidFill>
                <a:latin typeface="Calibri"/>
              </a:rPr>
              <a:t>indoor</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202" name="Content Placeholder 2"/>
          <p:cNvSpPr/>
          <p:nvPr/>
        </p:nvSpPr>
        <p:spPr>
          <a:xfrm>
            <a:off x="0" y="4313520"/>
            <a:ext cx="2298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OTB</a:t>
            </a:r>
            <a:endParaRPr b="0" lang="id-ID" sz="2800" spc="-1" strike="noStrike">
              <a:solidFill>
                <a:srgbClr val="ffffff"/>
              </a:solidFill>
              <a:latin typeface="Arial"/>
            </a:endParaRPr>
          </a:p>
        </p:txBody>
      </p:sp>
      <p:pic>
        <p:nvPicPr>
          <p:cNvPr id="203" name="Picture 9" descr=""/>
          <p:cNvPicPr/>
          <p:nvPr/>
        </p:nvPicPr>
        <p:blipFill>
          <a:blip r:embed="rId1"/>
          <a:stretch/>
        </p:blipFill>
        <p:spPr>
          <a:xfrm>
            <a:off x="5418720" y="1918080"/>
            <a:ext cx="2971800" cy="2663640"/>
          </a:xfrm>
          <a:prstGeom prst="rect">
            <a:avLst/>
          </a:prstGeom>
          <a:ln w="0">
            <a:noFill/>
          </a:ln>
        </p:spPr>
      </p:pic>
      <p:pic>
        <p:nvPicPr>
          <p:cNvPr id="204" name="Picture 11" descr=""/>
          <p:cNvPicPr/>
          <p:nvPr/>
        </p:nvPicPr>
        <p:blipFill>
          <a:blip r:embed="rId2"/>
          <a:srcRect l="2347" t="16464" r="11464" b="20875"/>
          <a:stretch/>
        </p:blipFill>
        <p:spPr>
          <a:xfrm>
            <a:off x="8485200" y="2077560"/>
            <a:ext cx="2783160" cy="2023200"/>
          </a:xfrm>
          <a:prstGeom prst="rect">
            <a:avLst/>
          </a:prstGeom>
          <a:ln w="0">
            <a:noFill/>
          </a:ln>
        </p:spPr>
      </p:pic>
      <p:pic>
        <p:nvPicPr>
          <p:cNvPr id="205" name="Picture 12" descr=""/>
          <p:cNvPicPr/>
          <p:nvPr/>
        </p:nvPicPr>
        <p:blipFill>
          <a:blip r:embed="rId3"/>
          <a:srcRect l="0" t="13192" r="0" b="18465"/>
          <a:stretch/>
        </p:blipFill>
        <p:spPr>
          <a:xfrm>
            <a:off x="5286240" y="4853160"/>
            <a:ext cx="5322600" cy="1760040"/>
          </a:xfrm>
          <a:prstGeom prst="rect">
            <a:avLst/>
          </a:prstGeom>
          <a:ln w="0">
            <a:noFill/>
          </a:ln>
        </p:spPr>
      </p:pic>
      <p:sp>
        <p:nvSpPr>
          <p:cNvPr id="206"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Pasif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44" dur="indefinite" restart="never" nodeType="tmRoot">
          <p:childTnLst>
            <p:seq>
              <p:cTn id="145" dur="indefinite" nodeType="mainSeq">
                <p:childTnLst>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200"/>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p:nvPr>
        </p:nvSpPr>
        <p:spPr>
          <a:xfrm>
            <a:off x="0" y="1918080"/>
            <a:ext cx="406080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Joint Box/Joint Closure</a:t>
            </a:r>
            <a:endParaRPr b="0" lang="id-ID" sz="2800" spc="-1" strike="noStrike">
              <a:solidFill>
                <a:srgbClr val="000000"/>
              </a:solidFill>
              <a:latin typeface="Calibri"/>
            </a:endParaRPr>
          </a:p>
        </p:txBody>
      </p:sp>
      <p:sp>
        <p:nvSpPr>
          <p:cNvPr id="208" name="TextBox 5"/>
          <p:cNvSpPr/>
          <p:nvPr/>
        </p:nvSpPr>
        <p:spPr>
          <a:xfrm>
            <a:off x="259920" y="2581560"/>
            <a:ext cx="4473360" cy="10058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tempat sambungan / titik terminasi 2 atau lebih kabel </a:t>
            </a:r>
            <a:r>
              <a:rPr b="0" i="1" lang="id-ID" sz="2000" spc="-1" strike="noStrike">
                <a:solidFill>
                  <a:srgbClr val="000000"/>
                </a:solidFill>
                <a:latin typeface="Calibri"/>
              </a:rPr>
              <a:t>fiber optic. </a:t>
            </a:r>
            <a:r>
              <a:rPr b="0" lang="id-ID" sz="2000" spc="-1" strike="noStrike">
                <a:solidFill>
                  <a:srgbClr val="000000"/>
                </a:solidFill>
                <a:latin typeface="Calibri"/>
              </a:rPr>
              <a:t>D</a:t>
            </a:r>
            <a:r>
              <a:rPr b="0" lang="en-US" sz="2000" spc="-1" strike="noStrike">
                <a:solidFill>
                  <a:srgbClr val="000000"/>
                </a:solidFill>
                <a:latin typeface="Calibri"/>
              </a:rPr>
              <a:t>imana biasanya di pasangkan di luar (outdoor)</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209" name="TextBox 8"/>
          <p:cNvSpPr/>
          <p:nvPr/>
        </p:nvSpPr>
        <p:spPr>
          <a:xfrm>
            <a:off x="259920" y="4916160"/>
            <a:ext cx="4473360" cy="1310760"/>
          </a:xfrm>
          <a:prstGeom prst="rect">
            <a:avLst/>
          </a:prstGeom>
          <a:noFill/>
          <a:ln w="0">
            <a:noFill/>
          </a:ln>
        </p:spPr>
        <p:style>
          <a:lnRef idx="0"/>
          <a:fillRef idx="0"/>
          <a:effectRef idx="0"/>
          <a:fontRef idx="minor"/>
        </p:style>
        <p:txBody>
          <a:bodyPr anchor="t">
            <a:spAutoFit/>
          </a:bodyPr>
          <a:p>
            <a:pPr algn="just">
              <a:lnSpc>
                <a:spcPct val="100000"/>
              </a:lnSpc>
            </a:pPr>
            <a:r>
              <a:rPr b="0" i="1" lang="en-US" sz="2000" spc="-1" strike="noStrike">
                <a:solidFill>
                  <a:srgbClr val="000000"/>
                </a:solidFill>
                <a:latin typeface="Calibri"/>
              </a:rPr>
              <a:t>Optical Termination Box (OTB) </a:t>
            </a:r>
            <a:r>
              <a:rPr b="0" lang="en-US" sz="2000" spc="-1" strike="noStrike">
                <a:solidFill>
                  <a:srgbClr val="000000"/>
                </a:solidFill>
                <a:latin typeface="Calibri"/>
              </a:rPr>
              <a:t>adalah </a:t>
            </a:r>
            <a:r>
              <a:rPr b="0" lang="id-ID" sz="2000" spc="-1" strike="noStrike">
                <a:solidFill>
                  <a:srgbClr val="000000"/>
                </a:solidFill>
                <a:latin typeface="Calibri"/>
              </a:rPr>
              <a:t>titik terminasi kabel serat optik </a:t>
            </a:r>
            <a:r>
              <a:rPr b="0" i="1" lang="id-ID" sz="2000" spc="-1" strike="noStrike">
                <a:solidFill>
                  <a:srgbClr val="000000"/>
                </a:solidFill>
                <a:latin typeface="Calibri"/>
              </a:rPr>
              <a:t>outdoor</a:t>
            </a:r>
            <a:r>
              <a:rPr b="0" lang="id-ID" sz="2000" spc="-1" strike="noStrike">
                <a:solidFill>
                  <a:srgbClr val="000000"/>
                </a:solidFill>
                <a:latin typeface="Calibri"/>
              </a:rPr>
              <a:t> dengan kabel serat optik </a:t>
            </a:r>
            <a:r>
              <a:rPr b="0" i="1" lang="id-ID" sz="2000" spc="-1" strike="noStrike">
                <a:solidFill>
                  <a:srgbClr val="000000"/>
                </a:solidFill>
                <a:latin typeface="Calibri"/>
              </a:rPr>
              <a:t>indoor</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210" name="Content Placeholder 2"/>
          <p:cNvSpPr/>
          <p:nvPr/>
        </p:nvSpPr>
        <p:spPr>
          <a:xfrm>
            <a:off x="0" y="4313520"/>
            <a:ext cx="2298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OTB</a:t>
            </a:r>
            <a:endParaRPr b="0" lang="id-ID" sz="2800" spc="-1" strike="noStrike">
              <a:solidFill>
                <a:srgbClr val="ffffff"/>
              </a:solidFill>
              <a:latin typeface="Arial"/>
            </a:endParaRPr>
          </a:p>
        </p:txBody>
      </p:sp>
      <p:pic>
        <p:nvPicPr>
          <p:cNvPr id="211" name="Picture 9" descr=""/>
          <p:cNvPicPr/>
          <p:nvPr/>
        </p:nvPicPr>
        <p:blipFill>
          <a:blip r:embed="rId1"/>
          <a:stretch/>
        </p:blipFill>
        <p:spPr>
          <a:xfrm>
            <a:off x="5418720" y="1918080"/>
            <a:ext cx="2971800" cy="2663640"/>
          </a:xfrm>
          <a:prstGeom prst="rect">
            <a:avLst/>
          </a:prstGeom>
          <a:ln w="0">
            <a:noFill/>
          </a:ln>
        </p:spPr>
      </p:pic>
      <p:pic>
        <p:nvPicPr>
          <p:cNvPr id="212" name="Picture 11" descr=""/>
          <p:cNvPicPr/>
          <p:nvPr/>
        </p:nvPicPr>
        <p:blipFill>
          <a:blip r:embed="rId2"/>
          <a:srcRect l="2347" t="16464" r="11464" b="20875"/>
          <a:stretch/>
        </p:blipFill>
        <p:spPr>
          <a:xfrm>
            <a:off x="8485200" y="2077560"/>
            <a:ext cx="2783160" cy="2023200"/>
          </a:xfrm>
          <a:prstGeom prst="rect">
            <a:avLst/>
          </a:prstGeom>
          <a:ln w="0">
            <a:noFill/>
          </a:ln>
        </p:spPr>
      </p:pic>
      <p:pic>
        <p:nvPicPr>
          <p:cNvPr id="213" name="Picture 12" descr=""/>
          <p:cNvPicPr/>
          <p:nvPr/>
        </p:nvPicPr>
        <p:blipFill>
          <a:blip r:embed="rId3"/>
          <a:srcRect l="0" t="13192" r="0" b="18465"/>
          <a:stretch/>
        </p:blipFill>
        <p:spPr>
          <a:xfrm>
            <a:off x="5286240" y="4853160"/>
            <a:ext cx="5322600" cy="1760040"/>
          </a:xfrm>
          <a:prstGeom prst="rect">
            <a:avLst/>
          </a:prstGeom>
          <a:ln w="0">
            <a:noFill/>
          </a:ln>
        </p:spPr>
      </p:pic>
      <p:sp>
        <p:nvSpPr>
          <p:cNvPr id="214"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Pasif Fiber Optic</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54" dur="indefinite" restart="never" nodeType="tmRoot">
          <p:childTnLst>
            <p:seq>
              <p:cTn id="155" dur="indefinite" nodeType="mainSeq">
                <p:childTnLst>
                  <p:par>
                    <p:cTn id="156" fill="hold">
                      <p:stCondLst>
                        <p:cond delay="indefinite"/>
                      </p:stCondLst>
                      <p:childTnLst>
                        <p:par>
                          <p:cTn id="157" fill="hold">
                            <p:stCondLst>
                              <p:cond delay="0"/>
                            </p:stCondLst>
                            <p:childTnLst>
                              <p:par>
                                <p:cTn id="158" nodeType="clickEffect" fill="hold" presetClass="entr" presetID="1">
                                  <p:stCondLst>
                                    <p:cond delay="0"/>
                                  </p:stCondLst>
                                  <p:childTnLst>
                                    <p:set>
                                      <p:cBhvr>
                                        <p:cTn id="159" dur="1" fill="hold">
                                          <p:stCondLst>
                                            <p:cond delay="0"/>
                                          </p:stCondLst>
                                        </p:cTn>
                                        <p:tgtEl>
                                          <p:spTgt spid="208"/>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
                                  <p:stCondLst>
                                    <p:cond delay="0"/>
                                  </p:stCondLst>
                                  <p:childTnLst>
                                    <p:set>
                                      <p:cBhvr>
                                        <p:cTn id="163"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0" y="1918080"/>
            <a:ext cx="22989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Fusion Splicer</a:t>
            </a:r>
            <a:endParaRPr b="0" lang="id-ID" sz="2800" spc="-1" strike="noStrike">
              <a:solidFill>
                <a:srgbClr val="000000"/>
              </a:solidFill>
              <a:latin typeface="Calibri"/>
            </a:endParaRPr>
          </a:p>
        </p:txBody>
      </p:sp>
      <p:sp>
        <p:nvSpPr>
          <p:cNvPr id="216" name="TextBox 5"/>
          <p:cNvSpPr/>
          <p:nvPr/>
        </p:nvSpPr>
        <p:spPr>
          <a:xfrm>
            <a:off x="259920" y="2458440"/>
            <a:ext cx="6234840" cy="25304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alat untuk menyambungkan serat optik ini merupakan salah satu alat yang digunakan untuk menyambungkan sebuah core serat optik, dimana serat tersebut terbuat / berbasis kaca, dan mengimplementasikan suatu daya listrik yang telah dirubah menjadi sebuah media sinar berbentuk laser. Sinar laser tersebut berfungsi untuk memanasi kaca yang terputus pada core sehingga bisa tersambung kembali dengan baik</a:t>
            </a:r>
            <a:endParaRPr b="0" lang="id-ID" sz="2000" spc="-1" strike="noStrike">
              <a:solidFill>
                <a:srgbClr val="000000"/>
              </a:solidFill>
              <a:latin typeface="Arial"/>
            </a:endParaRPr>
          </a:p>
        </p:txBody>
      </p:sp>
      <p:sp>
        <p:nvSpPr>
          <p:cNvPr id="217"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Alat Kerja Fiber Optic</a:t>
            </a:r>
            <a:endParaRPr b="0" lang="id-ID" sz="4400" spc="-1" strike="noStrike">
              <a:solidFill>
                <a:srgbClr val="000000"/>
              </a:solidFill>
              <a:latin typeface="Calibri"/>
            </a:endParaRPr>
          </a:p>
        </p:txBody>
      </p:sp>
      <p:sp>
        <p:nvSpPr>
          <p:cNvPr id="218" name="TextBox 8"/>
          <p:cNvSpPr/>
          <p:nvPr/>
        </p:nvSpPr>
        <p:spPr>
          <a:xfrm>
            <a:off x="259920" y="5693040"/>
            <a:ext cx="6234840" cy="7009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ini berfungsi sebagai media untuk memotong dan mengupas kulit  dan daging kabel.</a:t>
            </a:r>
            <a:endParaRPr b="0" lang="id-ID" sz="2000" spc="-1" strike="noStrike">
              <a:solidFill>
                <a:srgbClr val="000000"/>
              </a:solidFill>
              <a:latin typeface="Arial"/>
            </a:endParaRPr>
          </a:p>
        </p:txBody>
      </p:sp>
      <p:sp>
        <p:nvSpPr>
          <p:cNvPr id="219" name="Content Placeholder 2"/>
          <p:cNvSpPr/>
          <p:nvPr/>
        </p:nvSpPr>
        <p:spPr>
          <a:xfrm>
            <a:off x="0" y="5152680"/>
            <a:ext cx="2298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Stripper</a:t>
            </a:r>
            <a:endParaRPr b="0" lang="id-ID" sz="2800" spc="-1" strike="noStrike">
              <a:solidFill>
                <a:srgbClr val="ffffff"/>
              </a:solidFill>
              <a:latin typeface="Arial"/>
            </a:endParaRPr>
          </a:p>
        </p:txBody>
      </p:sp>
      <p:pic>
        <p:nvPicPr>
          <p:cNvPr id="220" name="Picture 13" descr=""/>
          <p:cNvPicPr/>
          <p:nvPr/>
        </p:nvPicPr>
        <p:blipFill>
          <a:blip r:embed="rId1"/>
          <a:stretch/>
        </p:blipFill>
        <p:spPr>
          <a:xfrm>
            <a:off x="7315200" y="2292120"/>
            <a:ext cx="2420280" cy="2720160"/>
          </a:xfrm>
          <a:prstGeom prst="rect">
            <a:avLst/>
          </a:prstGeom>
          <a:ln w="0">
            <a:noFill/>
          </a:ln>
        </p:spPr>
      </p:pic>
      <p:pic>
        <p:nvPicPr>
          <p:cNvPr id="221" name="Picture 15" descr=""/>
          <p:cNvPicPr/>
          <p:nvPr/>
        </p:nvPicPr>
        <p:blipFill>
          <a:blip r:embed="rId2"/>
          <a:stretch/>
        </p:blipFill>
        <p:spPr>
          <a:xfrm>
            <a:off x="7315200" y="5136480"/>
            <a:ext cx="2980440" cy="1455840"/>
          </a:xfrm>
          <a:prstGeom prst="rect">
            <a:avLst/>
          </a:prstGeom>
          <a:ln w="0">
            <a:noFill/>
          </a:ln>
        </p:spPr>
      </p:pic>
    </p:spTree>
  </p:cSld>
  <mc:AlternateContent>
    <mc:Choice Requires="p14">
      <p:transition spd="slow" p14:dur="2000"/>
    </mc:Choice>
    <mc:Fallback>
      <p:transition spd="slow"/>
    </mc:Fallback>
  </mc:AlternateContent>
  <p:timing>
    <p:tnLst>
      <p:par>
        <p:cTn id="164" dur="indefinite" restart="never" nodeType="tmRoot">
          <p:childTnLst>
            <p:seq>
              <p:cTn id="165" dur="indefinite" nodeType="mainSeq">
                <p:childTnLst>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216"/>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
                                  <p:stCondLst>
                                    <p:cond delay="0"/>
                                  </p:stCondLst>
                                  <p:childTnLst>
                                    <p:set>
                                      <p:cBhvr>
                                        <p:cTn id="173" dur="1" fill="hold">
                                          <p:stCondLst>
                                            <p:cond delay="0"/>
                                          </p:stCondLst>
                                        </p:cTn>
                                        <p:tgtEl>
                                          <p:spTgt spid="218"/>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10">
                                  <p:stCondLst>
                                    <p:cond delay="0"/>
                                  </p:stCondLst>
                                  <p:childTnLst>
                                    <p:set>
                                      <p:cBhvr>
                                        <p:cTn id="177" dur="1" fill="hold">
                                          <p:stCondLst>
                                            <p:cond delay="0"/>
                                          </p:stCondLst>
                                        </p:cTn>
                                        <p:tgtEl>
                                          <p:spTgt spid="220"/>
                                        </p:tgtEl>
                                        <p:attrNameLst>
                                          <p:attrName>style.visibility</p:attrName>
                                        </p:attrNameLst>
                                      </p:cBhvr>
                                      <p:to>
                                        <p:strVal val="visible"/>
                                      </p:to>
                                    </p:set>
                                    <p:animEffect filter="fade" transition="in">
                                      <p:cBhvr additive="repl">
                                        <p:cTn id="178"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p:nvPr>
        </p:nvSpPr>
        <p:spPr>
          <a:xfrm>
            <a:off x="0" y="4204080"/>
            <a:ext cx="271584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Cleaver</a:t>
            </a:r>
            <a:endParaRPr b="0" lang="id-ID" sz="2800" spc="-1" strike="noStrike">
              <a:solidFill>
                <a:srgbClr val="000000"/>
              </a:solidFill>
              <a:latin typeface="Calibri"/>
            </a:endParaRPr>
          </a:p>
        </p:txBody>
      </p:sp>
      <p:sp>
        <p:nvSpPr>
          <p:cNvPr id="223" name="TextBox 5"/>
          <p:cNvSpPr/>
          <p:nvPr/>
        </p:nvSpPr>
        <p:spPr>
          <a:xfrm>
            <a:off x="313560" y="4744440"/>
            <a:ext cx="6234840" cy="7009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mempunyai fungsi untuk memotong core yang kulit kabel optic-nya sudah dikupas</a:t>
            </a:r>
            <a:endParaRPr b="0" lang="id-ID" sz="2000" spc="-1" strike="noStrike">
              <a:solidFill>
                <a:srgbClr val="000000"/>
              </a:solidFill>
              <a:latin typeface="Arial"/>
            </a:endParaRPr>
          </a:p>
        </p:txBody>
      </p:sp>
      <p:sp>
        <p:nvSpPr>
          <p:cNvPr id="224"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Alat Kerja Fiber Optic</a:t>
            </a:r>
            <a:endParaRPr b="0" lang="id-ID" sz="4400" spc="-1" strike="noStrike">
              <a:solidFill>
                <a:srgbClr val="000000"/>
              </a:solidFill>
              <a:latin typeface="Calibri"/>
            </a:endParaRPr>
          </a:p>
        </p:txBody>
      </p:sp>
      <p:sp>
        <p:nvSpPr>
          <p:cNvPr id="225" name="TextBox 8"/>
          <p:cNvSpPr/>
          <p:nvPr/>
        </p:nvSpPr>
        <p:spPr>
          <a:xfrm>
            <a:off x="259920" y="2734200"/>
            <a:ext cx="6369120" cy="700920"/>
          </a:xfrm>
          <a:prstGeom prst="rect">
            <a:avLst/>
          </a:prstGeom>
          <a:noFill/>
          <a:ln w="0">
            <a:noFill/>
          </a:ln>
        </p:spPr>
        <p:style>
          <a:lnRef idx="0"/>
          <a:fillRef idx="0"/>
          <a:effectRef idx="0"/>
          <a:fontRef idx="minor"/>
        </p:style>
        <p:txBody>
          <a:bodyPr anchor="t">
            <a:spAutoFit/>
          </a:bodyPr>
          <a:p>
            <a:pPr algn="just">
              <a:lnSpc>
                <a:spcPct val="100000"/>
              </a:lnSpc>
            </a:pPr>
            <a:r>
              <a:rPr b="0" lang="en-US" sz="2000" spc="-1" strike="noStrike">
                <a:solidFill>
                  <a:srgbClr val="000000"/>
                </a:solidFill>
                <a:latin typeface="Calibri"/>
              </a:rPr>
              <a:t>protector yang digunakan untuk melindungi core hasil splicing. Tujuan nya agar core hasil splicing tidak patah</a:t>
            </a:r>
            <a:r>
              <a:rPr b="0" lang="id-ID" sz="2000" spc="-1" strike="noStrike">
                <a:solidFill>
                  <a:srgbClr val="000000"/>
                </a:solidFill>
                <a:latin typeface="Calibri"/>
              </a:rPr>
              <a:t>.</a:t>
            </a:r>
            <a:endParaRPr b="0" lang="id-ID" sz="2000" spc="-1" strike="noStrike">
              <a:solidFill>
                <a:srgbClr val="000000"/>
              </a:solidFill>
              <a:latin typeface="Arial"/>
            </a:endParaRPr>
          </a:p>
        </p:txBody>
      </p:sp>
      <p:sp>
        <p:nvSpPr>
          <p:cNvPr id="226" name="Content Placeholder 2"/>
          <p:cNvSpPr/>
          <p:nvPr/>
        </p:nvSpPr>
        <p:spPr>
          <a:xfrm>
            <a:off x="0" y="2193840"/>
            <a:ext cx="27158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Protector Sleeve</a:t>
            </a:r>
            <a:endParaRPr b="0" lang="id-ID" sz="2800" spc="-1" strike="noStrike">
              <a:solidFill>
                <a:srgbClr val="ffffff"/>
              </a:solidFill>
              <a:latin typeface="Arial"/>
            </a:endParaRPr>
          </a:p>
        </p:txBody>
      </p:sp>
      <p:pic>
        <p:nvPicPr>
          <p:cNvPr id="227" name="Picture 9" descr=""/>
          <p:cNvPicPr/>
          <p:nvPr/>
        </p:nvPicPr>
        <p:blipFill>
          <a:blip r:embed="rId1"/>
          <a:stretch/>
        </p:blipFill>
        <p:spPr>
          <a:xfrm>
            <a:off x="7570800" y="4204080"/>
            <a:ext cx="3285720" cy="2549520"/>
          </a:xfrm>
          <a:prstGeom prst="rect">
            <a:avLst/>
          </a:prstGeom>
          <a:ln w="0">
            <a:noFill/>
          </a:ln>
        </p:spPr>
      </p:pic>
      <p:pic>
        <p:nvPicPr>
          <p:cNvPr id="228" name="Picture 11" descr=""/>
          <p:cNvPicPr/>
          <p:nvPr/>
        </p:nvPicPr>
        <p:blipFill>
          <a:blip r:embed="rId2"/>
          <a:srcRect l="0" t="13020" r="0" b="14427"/>
          <a:stretch/>
        </p:blipFill>
        <p:spPr>
          <a:xfrm>
            <a:off x="7570800" y="1913040"/>
            <a:ext cx="3264840" cy="1892160"/>
          </a:xfrm>
          <a:prstGeom prst="rect">
            <a:avLst/>
          </a:prstGeom>
          <a:ln w="0">
            <a:noFill/>
          </a:ln>
        </p:spPr>
      </p:pic>
    </p:spTree>
  </p:cSld>
  <mc:AlternateContent>
    <mc:Choice Requires="p14">
      <p:transition spd="slow" p14:dur="2000"/>
    </mc:Choice>
    <mc:Fallback>
      <p:transition spd="slow"/>
    </mc:Fallback>
  </mc:AlternateContent>
  <p:timing>
    <p:tnLst>
      <p:par>
        <p:cTn id="179" dur="indefinite" restart="never" nodeType="tmRoot">
          <p:childTnLst>
            <p:seq>
              <p:cTn id="180" dur="indefinite" nodeType="mainSeq">
                <p:childTnLst>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22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p:nvPr>
        </p:nvSpPr>
        <p:spPr>
          <a:xfrm>
            <a:off x="0" y="3821040"/>
            <a:ext cx="551304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Optical Domain Reflectometer/OTDR</a:t>
            </a:r>
            <a:endParaRPr b="0" lang="id-ID" sz="2800" spc="-1" strike="noStrike">
              <a:solidFill>
                <a:srgbClr val="000000"/>
              </a:solidFill>
              <a:latin typeface="Calibri"/>
            </a:endParaRPr>
          </a:p>
        </p:txBody>
      </p:sp>
      <p:sp>
        <p:nvSpPr>
          <p:cNvPr id="230" name="TextBox 5"/>
          <p:cNvSpPr/>
          <p:nvPr/>
        </p:nvSpPr>
        <p:spPr>
          <a:xfrm>
            <a:off x="313560" y="4432320"/>
            <a:ext cx="7122240" cy="2011320"/>
          </a:xfrm>
          <a:prstGeom prst="rect">
            <a:avLst/>
          </a:prstGeom>
          <a:noFill/>
          <a:ln w="0">
            <a:noFill/>
          </a:ln>
        </p:spPr>
        <p:style>
          <a:lnRef idx="0"/>
          <a:fillRef idx="0"/>
          <a:effectRef idx="0"/>
          <a:fontRef idx="minor"/>
        </p:style>
        <p:txBody>
          <a:bodyPr anchor="t">
            <a:spAutoFit/>
          </a:bodyPr>
          <a:p>
            <a:pPr algn="just">
              <a:lnSpc>
                <a:spcPct val="90000"/>
              </a:lnSpc>
            </a:pPr>
            <a:r>
              <a:rPr b="0" lang="en-US" sz="2000" spc="-1" strike="noStrike">
                <a:solidFill>
                  <a:srgbClr val="000000"/>
                </a:solidFill>
                <a:latin typeface="Calibri"/>
              </a:rPr>
              <a:t>merupakan salah satu peralatan utama baik untuk instalasi maupun pemeliharaan link serat optik</a:t>
            </a:r>
            <a:r>
              <a:rPr b="0" lang="id-ID" sz="2000" spc="-1" strike="noStrike">
                <a:solidFill>
                  <a:srgbClr val="000000"/>
                </a:solidFill>
                <a:latin typeface="Calibri"/>
              </a:rPr>
              <a:t> </a:t>
            </a:r>
            <a:r>
              <a:rPr b="0" lang="en-US" sz="2000" spc="-1" strike="noStrike">
                <a:solidFill>
                  <a:srgbClr val="000000"/>
                </a:solidFill>
                <a:latin typeface="Calibri"/>
              </a:rPr>
              <a:t>dipakai untuk mendapatkan gambaran visual dari redaman serat optik sepanjang sebuah link yang diplot pada sebuah layar dengan jarak digambarkan pada sumbu X dan redaman pada sumbu Y.</a:t>
            </a:r>
            <a:r>
              <a:rPr b="0" lang="id-ID" sz="2000" spc="-1" strike="noStrike">
                <a:solidFill>
                  <a:srgbClr val="000000"/>
                </a:solidFill>
                <a:latin typeface="Calibri"/>
              </a:rPr>
              <a:t> </a:t>
            </a:r>
            <a:r>
              <a:rPr b="0" lang="en-US" sz="2000" spc="-1" strike="noStrike">
                <a:solidFill>
                  <a:srgbClr val="000000"/>
                </a:solidFill>
                <a:latin typeface="Calibri"/>
              </a:rPr>
              <a:t>Informasi mengenai redaman serat, loss sambungan, loss konektor dan lokasi gangguan serta loss antara dua titik dapat ditentukan dari display ini</a:t>
            </a:r>
            <a:r>
              <a:rPr b="0" lang="id-ID" sz="2000" spc="-1" strike="noStrike">
                <a:solidFill>
                  <a:srgbClr val="000000"/>
                </a:solidFill>
                <a:latin typeface="Calibri"/>
              </a:rPr>
              <a:t>. </a:t>
            </a:r>
            <a:endParaRPr b="0" lang="id-ID" sz="2000" spc="-1" strike="noStrike">
              <a:solidFill>
                <a:srgbClr val="000000"/>
              </a:solidFill>
              <a:latin typeface="Arial"/>
            </a:endParaRPr>
          </a:p>
        </p:txBody>
      </p:sp>
      <p:sp>
        <p:nvSpPr>
          <p:cNvPr id="231"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Alat Kerja Fiber Optic</a:t>
            </a:r>
            <a:endParaRPr b="0" lang="id-ID" sz="4400" spc="-1" strike="noStrike">
              <a:solidFill>
                <a:srgbClr val="000000"/>
              </a:solidFill>
              <a:latin typeface="Calibri"/>
            </a:endParaRPr>
          </a:p>
        </p:txBody>
      </p:sp>
      <p:sp>
        <p:nvSpPr>
          <p:cNvPr id="232" name="TextBox 8"/>
          <p:cNvSpPr/>
          <p:nvPr/>
        </p:nvSpPr>
        <p:spPr>
          <a:xfrm>
            <a:off x="259920" y="2734200"/>
            <a:ext cx="8628480" cy="10058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Memiliki fungsi untuk mengetahui seberapa kuat daya dari signal cahaya yang sudah masuk, OPM ini juga mempunyai interface FC yang langsung berhubungan dengan pathcore FC.</a:t>
            </a:r>
            <a:endParaRPr b="0" lang="id-ID" sz="2000" spc="-1" strike="noStrike">
              <a:solidFill>
                <a:srgbClr val="000000"/>
              </a:solidFill>
              <a:latin typeface="Arial"/>
            </a:endParaRPr>
          </a:p>
        </p:txBody>
      </p:sp>
      <p:sp>
        <p:nvSpPr>
          <p:cNvPr id="233" name="Content Placeholder 2"/>
          <p:cNvSpPr/>
          <p:nvPr/>
        </p:nvSpPr>
        <p:spPr>
          <a:xfrm>
            <a:off x="0" y="2193840"/>
            <a:ext cx="55130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Optical Power Meter/OPM</a:t>
            </a:r>
            <a:endParaRPr b="0" lang="id-ID" sz="2800" spc="-1" strike="noStrike">
              <a:solidFill>
                <a:srgbClr val="ffffff"/>
              </a:solidFill>
              <a:latin typeface="Arial"/>
            </a:endParaRPr>
          </a:p>
        </p:txBody>
      </p:sp>
      <p:pic>
        <p:nvPicPr>
          <p:cNvPr id="234" name="Picture 13" descr=""/>
          <p:cNvPicPr/>
          <p:nvPr/>
        </p:nvPicPr>
        <p:blipFill>
          <a:blip r:embed="rId1"/>
          <a:srcRect l="8832" t="0" r="13006" b="5179"/>
          <a:stretch/>
        </p:blipFill>
        <p:spPr>
          <a:xfrm rot="2236800">
            <a:off x="9370800" y="1752840"/>
            <a:ext cx="2205720" cy="2336400"/>
          </a:xfrm>
          <a:prstGeom prst="rect">
            <a:avLst/>
          </a:prstGeom>
          <a:ln w="0">
            <a:noFill/>
          </a:ln>
        </p:spPr>
      </p:pic>
      <p:pic>
        <p:nvPicPr>
          <p:cNvPr id="235" name="Picture 15" descr=""/>
          <p:cNvPicPr/>
          <p:nvPr/>
        </p:nvPicPr>
        <p:blipFill>
          <a:blip r:embed="rId2"/>
          <a:stretch/>
        </p:blipFill>
        <p:spPr>
          <a:xfrm>
            <a:off x="7636320" y="4519440"/>
            <a:ext cx="2954160" cy="1857240"/>
          </a:xfrm>
          <a:prstGeom prst="rect">
            <a:avLst/>
          </a:prstGeom>
          <a:ln w="0">
            <a:noFill/>
          </a:ln>
        </p:spPr>
      </p:pic>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230"/>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23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0">
                                  <p:stCondLst>
                                    <p:cond delay="0"/>
                                  </p:stCondLst>
                                  <p:childTnLst>
                                    <p:set>
                                      <p:cBhvr>
                                        <p:cTn id="202" dur="1" fill="hold">
                                          <p:stCondLst>
                                            <p:cond delay="0"/>
                                          </p:stCondLst>
                                        </p:cTn>
                                        <p:tgtEl>
                                          <p:spTgt spid="235"/>
                                        </p:tgtEl>
                                        <p:attrNameLst>
                                          <p:attrName>style.visibility</p:attrName>
                                        </p:attrNameLst>
                                      </p:cBhvr>
                                      <p:to>
                                        <p:strVal val="visible"/>
                                      </p:to>
                                    </p:set>
                                    <p:animEffect filter="fade" transition="in">
                                      <p:cBhvr additive="repl">
                                        <p:cTn id="203"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p:nvPr>
        </p:nvSpPr>
        <p:spPr>
          <a:xfrm>
            <a:off x="0" y="3821040"/>
            <a:ext cx="414144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Visual Fault Locator/VFL</a:t>
            </a:r>
            <a:endParaRPr b="0" lang="id-ID" sz="2800" spc="-1" strike="noStrike">
              <a:solidFill>
                <a:srgbClr val="000000"/>
              </a:solidFill>
              <a:latin typeface="Calibri"/>
            </a:endParaRPr>
          </a:p>
        </p:txBody>
      </p:sp>
      <p:sp>
        <p:nvSpPr>
          <p:cNvPr id="237" name="TextBox 5"/>
          <p:cNvSpPr/>
          <p:nvPr/>
        </p:nvSpPr>
        <p:spPr>
          <a:xfrm>
            <a:off x="313560" y="4432320"/>
            <a:ext cx="7122240" cy="1462680"/>
          </a:xfrm>
          <a:prstGeom prst="rect">
            <a:avLst/>
          </a:prstGeom>
          <a:noFill/>
          <a:ln w="0">
            <a:noFill/>
          </a:ln>
        </p:spPr>
        <p:style>
          <a:lnRef idx="0"/>
          <a:fillRef idx="0"/>
          <a:effectRef idx="0"/>
          <a:fontRef idx="minor"/>
        </p:style>
        <p:txBody>
          <a:bodyPr anchor="t">
            <a:spAutoFit/>
          </a:bodyPr>
          <a:p>
            <a:pPr algn="just">
              <a:lnSpc>
                <a:spcPct val="90000"/>
              </a:lnSpc>
            </a:pPr>
            <a:r>
              <a:rPr b="0" lang="id-ID" sz="2000" spc="-1" strike="noStrike">
                <a:solidFill>
                  <a:srgbClr val="000000"/>
                </a:solidFill>
                <a:latin typeface="Calibri"/>
              </a:rPr>
              <a:t>Alat ini sering disebut juga Laser fiber optic atau senter fiber optic. Fungsinya untuk melakukan pengetesan pada core fiber optic. Laser akan mengikuti serat Optik pada Kabel Fiber Optik dari POP Sampai Ke User (end to end) , bila core tidak bermasalah laser akan sampai pada titik tujuan. </a:t>
            </a:r>
            <a:endParaRPr b="0" lang="id-ID" sz="2000" spc="-1" strike="noStrike">
              <a:solidFill>
                <a:srgbClr val="000000"/>
              </a:solidFill>
              <a:latin typeface="Arial"/>
            </a:endParaRPr>
          </a:p>
        </p:txBody>
      </p:sp>
      <p:sp>
        <p:nvSpPr>
          <p:cNvPr id="238" name="PlaceHolder 2"/>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Alat Kerja Fiber Optic</a:t>
            </a:r>
            <a:endParaRPr b="0" lang="id-ID" sz="4400" spc="-1" strike="noStrike">
              <a:solidFill>
                <a:srgbClr val="000000"/>
              </a:solidFill>
              <a:latin typeface="Calibri"/>
            </a:endParaRPr>
          </a:p>
        </p:txBody>
      </p:sp>
      <p:sp>
        <p:nvSpPr>
          <p:cNvPr id="239" name="TextBox 8"/>
          <p:cNvSpPr/>
          <p:nvPr/>
        </p:nvSpPr>
        <p:spPr>
          <a:xfrm>
            <a:off x="259920" y="2734200"/>
            <a:ext cx="8628480" cy="7009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Alat untuk mengetahui arah signal dengan penunjuk arah dan besar daya yang di laluinya.</a:t>
            </a:r>
            <a:endParaRPr b="0" lang="id-ID" sz="2000" spc="-1" strike="noStrike">
              <a:solidFill>
                <a:srgbClr val="000000"/>
              </a:solidFill>
              <a:latin typeface="Arial"/>
            </a:endParaRPr>
          </a:p>
        </p:txBody>
      </p:sp>
      <p:sp>
        <p:nvSpPr>
          <p:cNvPr id="240"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Optical Fiber Identifier/OFI</a:t>
            </a:r>
            <a:endParaRPr b="0" lang="id-ID" sz="2800" spc="-1" strike="noStrike">
              <a:solidFill>
                <a:srgbClr val="ffffff"/>
              </a:solidFill>
              <a:latin typeface="Arial"/>
            </a:endParaRPr>
          </a:p>
        </p:txBody>
      </p:sp>
      <p:pic>
        <p:nvPicPr>
          <p:cNvPr id="241" name="Picture 11" descr=""/>
          <p:cNvPicPr/>
          <p:nvPr/>
        </p:nvPicPr>
        <p:blipFill>
          <a:blip r:embed="rId1"/>
          <a:srcRect l="8522" t="0" r="20704" b="0"/>
          <a:stretch/>
        </p:blipFill>
        <p:spPr>
          <a:xfrm>
            <a:off x="9113400" y="2096280"/>
            <a:ext cx="1558440" cy="1973880"/>
          </a:xfrm>
          <a:prstGeom prst="rect">
            <a:avLst/>
          </a:prstGeom>
          <a:ln w="0">
            <a:noFill/>
          </a:ln>
        </p:spPr>
      </p:pic>
      <p:pic>
        <p:nvPicPr>
          <p:cNvPr id="242" name="Picture 16" descr=""/>
          <p:cNvPicPr/>
          <p:nvPr/>
        </p:nvPicPr>
        <p:blipFill>
          <a:blip r:embed="rId2"/>
          <a:srcRect l="0" t="0" r="3152" b="0"/>
          <a:stretch/>
        </p:blipFill>
        <p:spPr>
          <a:xfrm rot="939000">
            <a:off x="8339400" y="4366440"/>
            <a:ext cx="2276280" cy="1689840"/>
          </a:xfrm>
          <a:prstGeom prst="rect">
            <a:avLst/>
          </a:prstGeom>
          <a:ln w="0">
            <a:noFill/>
          </a:ln>
        </p:spPr>
      </p:pic>
    </p:spTree>
  </p:cSld>
  <mc:AlternateContent>
    <mc:Choice Requires="p14">
      <p:transition spd="slow" p14:dur="2000"/>
    </mc:Choice>
    <mc:Fallback>
      <p:transition spd="slow"/>
    </mc:Fallback>
  </mc:AlternateContent>
  <p:timing>
    <p:tnLst>
      <p:par>
        <p:cTn id="204" dur="indefinite" restart="never" nodeType="tmRoot">
          <p:childTnLst>
            <p:seq>
              <p:cTn id="205" dur="indefinite" nodeType="mainSeq">
                <p:childTnLst>
                  <p:par>
                    <p:cTn id="206" fill="hold">
                      <p:stCondLst>
                        <p:cond delay="indefinite"/>
                      </p:stCondLst>
                      <p:childTnLst>
                        <p:par>
                          <p:cTn id="207" fill="hold">
                            <p:stCondLst>
                              <p:cond delay="0"/>
                            </p:stCondLst>
                            <p:childTnLst>
                              <p:par>
                                <p:cTn id="208" nodeType="clickEffect" fill="hold" presetClass="entr" presetID="1">
                                  <p:stCondLst>
                                    <p:cond delay="0"/>
                                  </p:stCondLst>
                                  <p:childTnLst>
                                    <p:set>
                                      <p:cBhvr>
                                        <p:cTn id="209" dur="1" fill="hold">
                                          <p:stCondLst>
                                            <p:cond delay="0"/>
                                          </p:stCondLst>
                                        </p:cTn>
                                        <p:tgtEl>
                                          <p:spTgt spid="237"/>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1">
                                  <p:stCondLst>
                                    <p:cond delay="0"/>
                                  </p:stCondLst>
                                  <p:childTnLst>
                                    <p:set>
                                      <p:cBhvr>
                                        <p:cTn id="213"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2957400" y="321480"/>
            <a:ext cx="5155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Review ...</a:t>
            </a:r>
            <a:endParaRPr b="0" lang="id-ID" sz="4400" spc="-1" strike="noStrike">
              <a:solidFill>
                <a:srgbClr val="000000"/>
              </a:solidFill>
              <a:latin typeface="Calibri"/>
            </a:endParaRPr>
          </a:p>
        </p:txBody>
      </p:sp>
      <p:sp>
        <p:nvSpPr>
          <p:cNvPr id="87" name="PlaceHolder 2"/>
          <p:cNvSpPr>
            <a:spLocks noGrp="1"/>
          </p:cNvSpPr>
          <p:nvPr>
            <p:ph/>
          </p:nvPr>
        </p:nvSpPr>
        <p:spPr>
          <a:xfrm>
            <a:off x="0" y="1918080"/>
            <a:ext cx="26265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Fiber Optic ... ?</a:t>
            </a:r>
            <a:endParaRPr b="0" lang="id-ID" sz="2800" spc="-1" strike="noStrike">
              <a:solidFill>
                <a:srgbClr val="000000"/>
              </a:solidFill>
              <a:latin typeface="Calibri"/>
            </a:endParaRPr>
          </a:p>
        </p:txBody>
      </p:sp>
      <p:sp>
        <p:nvSpPr>
          <p:cNvPr id="88" name="TextBox 5"/>
          <p:cNvSpPr/>
          <p:nvPr/>
        </p:nvSpPr>
        <p:spPr>
          <a:xfrm>
            <a:off x="286560" y="2458440"/>
            <a:ext cx="7695720" cy="411300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200" spc="-1" strike="noStrike">
                <a:solidFill>
                  <a:srgbClr val="000000"/>
                </a:solidFill>
                <a:latin typeface="Calibri"/>
              </a:rPr>
              <a:t>Media</a:t>
            </a:r>
            <a:r>
              <a:rPr b="0" lang="en-US" sz="2200" spc="-1" strike="noStrike">
                <a:solidFill>
                  <a:srgbClr val="000000"/>
                </a:solidFill>
                <a:latin typeface="Calibri"/>
              </a:rPr>
              <a:t> transmisi </a:t>
            </a:r>
            <a:r>
              <a:rPr b="0" lang="id-ID" sz="2200" spc="-1" strike="noStrike">
                <a:solidFill>
                  <a:srgbClr val="000000"/>
                </a:solidFill>
                <a:latin typeface="Calibri"/>
              </a:rPr>
              <a:t>berupa</a:t>
            </a:r>
            <a:r>
              <a:rPr b="0" lang="en-US" sz="2200" spc="-1" strike="noStrike">
                <a:solidFill>
                  <a:srgbClr val="000000"/>
                </a:solidFill>
                <a:latin typeface="Calibri"/>
              </a:rPr>
              <a:t> sejenis kabel yang terbuat dari kaca atau plastic yang sangat halus dan lebih kecil dari sehelai rambut</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D</a:t>
            </a:r>
            <a:r>
              <a:rPr b="0" lang="en-US" sz="2200" spc="-1" strike="noStrike">
                <a:solidFill>
                  <a:srgbClr val="000000"/>
                </a:solidFill>
                <a:latin typeface="Calibri"/>
              </a:rPr>
              <a:t>igunakan untuk mentransmisikan sinyal cahaya dari suatu tempat ke tempat lain.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en-US" sz="2200" spc="-1" strike="noStrike">
                <a:solidFill>
                  <a:srgbClr val="000000"/>
                </a:solidFill>
                <a:latin typeface="Calibri"/>
              </a:rPr>
              <a:t>Sumber cahaya adalah laser atau LED. Kabel ini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B</a:t>
            </a:r>
            <a:r>
              <a:rPr b="0" lang="en-US" sz="2200" spc="-1" strike="noStrike">
                <a:solidFill>
                  <a:srgbClr val="000000"/>
                </a:solidFill>
                <a:latin typeface="Calibri"/>
              </a:rPr>
              <a:t>erdiameter lebih kurang 120 micrometer</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en-US" sz="2200" spc="-1" strike="noStrike">
                <a:solidFill>
                  <a:srgbClr val="000000"/>
                </a:solidFill>
                <a:latin typeface="Calibri"/>
              </a:rPr>
              <a:t>Cahaya yang ada di dalam serat optik tidak keluar karena indeks bias dari kaca lebih besar daripada indeks bias dari udara, karena laser mempunyai spektrum yang sangat sempit. Kecepatan transmisi serat optik sangat tinggi sehingga sangat bagus digunakan sebagai saluran komunikasi</a:t>
            </a:r>
            <a:endParaRPr b="0" lang="id-ID" sz="2200" spc="-1" strike="noStrike">
              <a:solidFill>
                <a:srgbClr val="000000"/>
              </a:solidFill>
              <a:latin typeface="Arial"/>
            </a:endParaRPr>
          </a:p>
        </p:txBody>
      </p:sp>
      <p:pic>
        <p:nvPicPr>
          <p:cNvPr id="89" name="Picture 6" descr=""/>
          <p:cNvPicPr/>
          <p:nvPr/>
        </p:nvPicPr>
        <p:blipFill>
          <a:blip r:embed="rId1"/>
          <a:stretch/>
        </p:blipFill>
        <p:spPr>
          <a:xfrm>
            <a:off x="8269560" y="2458440"/>
            <a:ext cx="2764800" cy="33714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44" name="TextBox 8"/>
          <p:cNvSpPr/>
          <p:nvPr/>
        </p:nvSpPr>
        <p:spPr>
          <a:xfrm>
            <a:off x="259920" y="2734200"/>
            <a:ext cx="6167520" cy="314028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Jenis switch yang memiliki fitur-fitur yang handal yang mampu mendukung kinerja switch dalam jaringan network komputer dan dilengkapi dengan fitur popular yakni fitur Virtual LAN atau VLAN yang membuat switch ini dapat terhubung pada segment LAN secara bersamaan yang dapat dipakai lebih dari 1 LAN dan fiur monitoring yang fungsinya dapat melakukan konfigurasi IP address bahkan juga dapat melakukan pengecekan transfer data melalui IP address, atau melakui protocol SNMP atau program monitoring lainnya</a:t>
            </a:r>
            <a:endParaRPr b="0" lang="id-ID" sz="2000" spc="-1" strike="noStrike">
              <a:solidFill>
                <a:srgbClr val="000000"/>
              </a:solidFill>
              <a:latin typeface="Arial"/>
            </a:endParaRPr>
          </a:p>
        </p:txBody>
      </p:sp>
      <p:sp>
        <p:nvSpPr>
          <p:cNvPr id="245"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Managed Switch</a:t>
            </a:r>
            <a:endParaRPr b="0" lang="id-ID" sz="2800" spc="-1" strike="noStrike">
              <a:solidFill>
                <a:srgbClr val="ffffff"/>
              </a:solidFill>
              <a:latin typeface="Arial"/>
            </a:endParaRPr>
          </a:p>
        </p:txBody>
      </p:sp>
      <p:pic>
        <p:nvPicPr>
          <p:cNvPr id="246" name="Picture 3" descr=""/>
          <p:cNvPicPr/>
          <p:nvPr/>
        </p:nvPicPr>
        <p:blipFill>
          <a:blip r:embed="rId1"/>
          <a:stretch/>
        </p:blipFill>
        <p:spPr>
          <a:xfrm>
            <a:off x="6794280" y="2872440"/>
            <a:ext cx="4762080" cy="2161800"/>
          </a:xfrm>
          <a:prstGeom prst="rect">
            <a:avLst/>
          </a:prstGeom>
          <a:ln w="0">
            <a:noFill/>
          </a:ln>
        </p:spPr>
      </p:pic>
    </p:spTree>
  </p:cSld>
  <mc:AlternateContent>
    <mc:Choice Requires="p14">
      <p:transition spd="slow" p14:dur="2000"/>
    </mc:Choice>
    <mc:Fallback>
      <p:transition spd="slow"/>
    </mc:Fallback>
  </mc:AlternateContent>
  <p:timing>
    <p:tnLst>
      <p:par>
        <p:cTn id="214" dur="indefinite" restart="never" nodeType="tmRoot">
          <p:childTnLst>
            <p:seq>
              <p:cTn id="215" dur="indefinite" nodeType="mainSeq">
                <p:childTnLst>
                  <p:par>
                    <p:cTn id="216" fill="hold">
                      <p:stCondLst>
                        <p:cond delay="indefinite"/>
                      </p:stCondLst>
                      <p:childTnLst>
                        <p:par>
                          <p:cTn id="217" fill="hold">
                            <p:stCondLst>
                              <p:cond delay="0"/>
                            </p:stCondLst>
                            <p:childTnLst>
                              <p:par>
                                <p:cTn id="218" nodeType="clickEffect" fill="hold" presetClass="entr" presetID="1">
                                  <p:stCondLst>
                                    <p:cond delay="0"/>
                                  </p:stCondLst>
                                  <p:childTnLst>
                                    <p:set>
                                      <p:cBhvr>
                                        <p:cTn id="219"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48" name="TextBox 8"/>
          <p:cNvSpPr/>
          <p:nvPr/>
        </p:nvSpPr>
        <p:spPr>
          <a:xfrm>
            <a:off x="259920" y="2734200"/>
            <a:ext cx="6167520" cy="344520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Perangkat jaringan yang dapat menghubungkan dua jenis jaringan berbeda melalui media seperti twisted pair dengan kabel fiber optic. Terdapat dua jenis media converter berdasarkan jenis kabel fiber optic yaitu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Single Mode, memiliki kemampuan jarak tempuh sampai dengan 100 KM dengan panjang gelombang 1550 nm dan core 9/125 micron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Multimode, memiliki kemampuan jarak tempuh yang terbatas maksimal 550 meter dengan panjang gelombang 1300 nanometer dan core 50/125 micron, biasanya digunakan untuk jaringan lokal</a:t>
            </a:r>
            <a:endParaRPr b="0" lang="id-ID" sz="2000" spc="-1" strike="noStrike">
              <a:solidFill>
                <a:srgbClr val="000000"/>
              </a:solidFill>
              <a:latin typeface="Arial"/>
            </a:endParaRPr>
          </a:p>
        </p:txBody>
      </p:sp>
      <p:sp>
        <p:nvSpPr>
          <p:cNvPr id="249"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Media Converter</a:t>
            </a:r>
            <a:endParaRPr b="0" lang="id-ID" sz="2800" spc="-1" strike="noStrike">
              <a:solidFill>
                <a:srgbClr val="ffffff"/>
              </a:solidFill>
              <a:latin typeface="Arial"/>
            </a:endParaRPr>
          </a:p>
        </p:txBody>
      </p:sp>
      <p:pic>
        <p:nvPicPr>
          <p:cNvPr id="250" name="Picture 5" descr=""/>
          <p:cNvPicPr/>
          <p:nvPr/>
        </p:nvPicPr>
        <p:blipFill>
          <a:blip r:embed="rId1"/>
          <a:srcRect l="9375" t="4902" r="6452" b="7756"/>
          <a:stretch/>
        </p:blipFill>
        <p:spPr>
          <a:xfrm>
            <a:off x="7087320" y="2734200"/>
            <a:ext cx="3902400" cy="3036600"/>
          </a:xfrm>
          <a:prstGeom prst="rect">
            <a:avLst/>
          </a:prstGeom>
          <a:ln w="0">
            <a:noFill/>
          </a:ln>
        </p:spPr>
      </p:pic>
    </p:spTree>
  </p:cSld>
  <mc:AlternateContent>
    <mc:Choice Requires="p14">
      <p:transition spd="slow" p14:dur="2000"/>
    </mc:Choice>
    <mc:Fallback>
      <p:transition spd="slow"/>
    </mc:Fallback>
  </mc:AlternateContent>
  <p:timing>
    <p:tnLst>
      <p:par>
        <p:cTn id="220" dur="indefinite" restart="never" nodeType="tmRoot">
          <p:childTnLst>
            <p:seq>
              <p:cTn id="221" dur="indefinite" nodeType="mainSeq">
                <p:childTnLst>
                  <p:par>
                    <p:cTn id="222" fill="hold">
                      <p:stCondLst>
                        <p:cond delay="indefinite"/>
                      </p:stCondLst>
                      <p:childTnLst>
                        <p:par>
                          <p:cTn id="223" fill="hold">
                            <p:stCondLst>
                              <p:cond delay="0"/>
                            </p:stCondLst>
                            <p:childTnLst>
                              <p:par>
                                <p:cTn id="224" nodeType="clickEffect" fill="hold" presetClass="entr" presetID="1">
                                  <p:stCondLst>
                                    <p:cond delay="0"/>
                                  </p:stCondLst>
                                  <p:childTnLst>
                                    <p:set>
                                      <p:cBhvr>
                                        <p:cTn id="225" dur="1" fill="hold">
                                          <p:stCondLst>
                                            <p:cond delay="0"/>
                                          </p:stCondLst>
                                        </p:cTn>
                                        <p:tgtEl>
                                          <p:spTgt spid="248"/>
                                        </p:tgtEl>
                                        <p:attrNameLst>
                                          <p:attrName>style.visibility</p:attrName>
                                        </p:attrNameLst>
                                      </p:cBhvr>
                                      <p:to>
                                        <p:strVal val="visible"/>
                                      </p:to>
                                    </p:set>
                                  </p:childTnLst>
                                </p:cTn>
                              </p:par>
                              <p:par>
                                <p:cTn id="226" nodeType="withEffect" fill="hold" presetClass="entr" presetID="9">
                                  <p:stCondLst>
                                    <p:cond delay="0"/>
                                  </p:stCondLst>
                                  <p:childTnLst>
                                    <p:set>
                                      <p:cBhvr>
                                        <p:cTn id="227" dur="1" fill="hold">
                                          <p:stCondLst>
                                            <p:cond delay="0"/>
                                          </p:stCondLst>
                                        </p:cTn>
                                        <p:tgtEl>
                                          <p:spTgt spid="250"/>
                                        </p:tgtEl>
                                        <p:attrNameLst>
                                          <p:attrName>style.visibility</p:attrName>
                                        </p:attrNameLst>
                                      </p:cBhvr>
                                      <p:to>
                                        <p:strVal val="visible"/>
                                      </p:to>
                                    </p:set>
                                    <p:animEffect filter="dissolve" transition="in">
                                      <p:cBhvr additive="repl">
                                        <p:cTn id="228"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52" name="TextBox 8"/>
          <p:cNvSpPr/>
          <p:nvPr/>
        </p:nvSpPr>
        <p:spPr>
          <a:xfrm>
            <a:off x="259920" y="2734200"/>
            <a:ext cx="533376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Menyediakan </a:t>
            </a:r>
            <a:r>
              <a:rPr b="0" i="1" lang="id-ID" sz="2000" spc="-1" strike="noStrike">
                <a:solidFill>
                  <a:srgbClr val="000000"/>
                </a:solidFill>
                <a:latin typeface="Calibri"/>
              </a:rPr>
              <a:t>interface </a:t>
            </a:r>
            <a:r>
              <a:rPr b="0" lang="id-ID" sz="2000" spc="-1" strike="noStrike">
                <a:solidFill>
                  <a:srgbClr val="000000"/>
                </a:solidFill>
                <a:latin typeface="Calibri"/>
              </a:rPr>
              <a:t>antara jaringan optik dengan pelanggan. Sinyal optik yang ditransmisikan melalui ODN diubah oleh ONU menjadi sinyal elektrik yang diperlukan untuk </a:t>
            </a:r>
            <a:r>
              <a:rPr b="0" i="1" lang="id-ID" sz="2000" spc="-1" strike="noStrike">
                <a:solidFill>
                  <a:srgbClr val="000000"/>
                </a:solidFill>
                <a:latin typeface="Calibri"/>
              </a:rPr>
              <a:t>service </a:t>
            </a:r>
            <a:r>
              <a:rPr b="0" lang="id-ID" sz="2000" spc="-1" strike="noStrike">
                <a:solidFill>
                  <a:srgbClr val="000000"/>
                </a:solidFill>
                <a:latin typeface="Calibri"/>
              </a:rPr>
              <a:t>pelanggan. Pada arsitektur FTTx, ONU diletakkan di sisi pelanggan. Memilik beberapa fungsi yaitu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Konversi layanan sinyal optik menjadi sinyal elektrik</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Sebagai alat demultiplexer layanan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Output dapat berupa voice, video dan data internet</a:t>
            </a:r>
            <a:endParaRPr b="0" lang="id-ID" sz="2000" spc="-1" strike="noStrike">
              <a:solidFill>
                <a:srgbClr val="000000"/>
              </a:solidFill>
              <a:latin typeface="Arial"/>
            </a:endParaRPr>
          </a:p>
        </p:txBody>
      </p:sp>
      <p:sp>
        <p:nvSpPr>
          <p:cNvPr id="253"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Optical Network Unit/ONU</a:t>
            </a:r>
            <a:endParaRPr b="0" lang="id-ID" sz="2800" spc="-1" strike="noStrike">
              <a:solidFill>
                <a:srgbClr val="ffffff"/>
              </a:solidFill>
              <a:latin typeface="Arial"/>
            </a:endParaRPr>
          </a:p>
        </p:txBody>
      </p:sp>
      <p:pic>
        <p:nvPicPr>
          <p:cNvPr id="254" name="Picture 6" descr=""/>
          <p:cNvPicPr/>
          <p:nvPr/>
        </p:nvPicPr>
        <p:blipFill>
          <a:blip r:embed="rId1"/>
          <a:srcRect l="13424" t="7826" r="21687" b="27023"/>
          <a:stretch/>
        </p:blipFill>
        <p:spPr>
          <a:xfrm>
            <a:off x="6841800" y="2734200"/>
            <a:ext cx="3808080" cy="2548800"/>
          </a:xfrm>
          <a:prstGeom prst="rect">
            <a:avLst/>
          </a:prstGeom>
          <a:ln w="0">
            <a:noFill/>
          </a:ln>
        </p:spPr>
      </p:pic>
    </p:spTree>
  </p:cSld>
  <mc:AlternateContent>
    <mc:Choice Requires="p14">
      <p:transition spd="slow" p14:dur="2000"/>
    </mc:Choice>
    <mc:Fallback>
      <p:transition spd="slow"/>
    </mc:Fallback>
  </mc:AlternateContent>
  <p:timing>
    <p:tnLst>
      <p:par>
        <p:cTn id="229" dur="indefinite" restart="never" nodeType="tmRoot">
          <p:childTnLst>
            <p:seq>
              <p:cTn id="230" dur="indefinite" nodeType="mainSeq">
                <p:childTnLst>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252"/>
                                        </p:tgtEl>
                                        <p:attrNameLst>
                                          <p:attrName>style.visibility</p:attrName>
                                        </p:attrNameLst>
                                      </p:cBhvr>
                                      <p:to>
                                        <p:strVal val="visible"/>
                                      </p:to>
                                    </p:set>
                                  </p:childTnLst>
                                </p:cTn>
                              </p:par>
                              <p:par>
                                <p:cTn id="235" nodeType="withEffect" fill="hold" presetClass="entr" presetID="9">
                                  <p:stCondLst>
                                    <p:cond delay="0"/>
                                  </p:stCondLst>
                                  <p:childTnLst>
                                    <p:set>
                                      <p:cBhvr>
                                        <p:cTn id="236" dur="1" fill="hold">
                                          <p:stCondLst>
                                            <p:cond delay="0"/>
                                          </p:stCondLst>
                                        </p:cTn>
                                        <p:tgtEl>
                                          <p:spTgt spid="254"/>
                                        </p:tgtEl>
                                        <p:attrNameLst>
                                          <p:attrName>style.visibility</p:attrName>
                                        </p:attrNameLst>
                                      </p:cBhvr>
                                      <p:to>
                                        <p:strVal val="visible"/>
                                      </p:to>
                                    </p:set>
                                    <p:animEffect filter="dissolve" transition="in">
                                      <p:cBhvr additive="repl">
                                        <p:cTn id="237"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56" name="TextBox 8"/>
          <p:cNvSpPr/>
          <p:nvPr/>
        </p:nvSpPr>
        <p:spPr>
          <a:xfrm>
            <a:off x="300240" y="2460600"/>
            <a:ext cx="1091448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Merupakan jaringan point-to-multipoint berbasis fiber optik yang memiliki elemen pembagi optik (Optical Splitter) yang berfungsi sebagai penyalur data pada beberapa tujuan. Elemen pembagi tersebut bersifat pasif artinya tidak melakukan manipulasi sinyal seperti penguatan sinyal optik terdapat pada OLT. Memiliki karakteristik sebagai berikut :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Teknologi yang digunakan yaitu WDM, </a:t>
            </a:r>
            <a:r>
              <a:rPr b="0" i="1" lang="id-ID" sz="2000" spc="-1" strike="noStrike">
                <a:solidFill>
                  <a:srgbClr val="000000"/>
                </a:solidFill>
                <a:latin typeface="Calibri"/>
              </a:rPr>
              <a:t>wavelength division multiplexer</a:t>
            </a:r>
            <a:r>
              <a:rPr b="0" lang="id-ID" sz="2000" spc="-1" strike="noStrike">
                <a:solidFill>
                  <a:srgbClr val="000000"/>
                </a:solidFill>
                <a:latin typeface="Calibri"/>
              </a:rPr>
              <a:t>, memungkinkan terjadinya berbagai layanan yang menggunakan satu jalur kabel.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Sinyal downstream dan upstream merupakan dua buah sinyal yang memiliki panjang gelombang berbeda dan dilewatkan dalam jalur yang sama. Sinyal tersebut dipisahkan dan digabungkan kembali pada ujung jaringan baik dari provider maupun pelanggan.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Memiliki bandwidth yang tingga dan jarak yang jauh (20 km – 30 km) dan biasa digunakan untuk jaringan metro atau mobile backhaul yaitu koneksi antar core network.</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Terdapat dua standar yaitu ITU (GPON) dan IEEE (GE-PON).</a:t>
            </a:r>
            <a:endParaRPr b="0" lang="id-ID" sz="2000" spc="-1" strike="noStrike">
              <a:solidFill>
                <a:srgbClr val="000000"/>
              </a:solidFill>
              <a:latin typeface="Arial"/>
            </a:endParaRPr>
          </a:p>
        </p:txBody>
      </p:sp>
      <p:sp>
        <p:nvSpPr>
          <p:cNvPr id="257" name="Content Placeholder 2"/>
          <p:cNvSpPr/>
          <p:nvPr/>
        </p:nvSpPr>
        <p:spPr>
          <a:xfrm>
            <a:off x="0" y="1920600"/>
            <a:ext cx="446400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Passive Optical Network/PON</a:t>
            </a:r>
            <a:endParaRPr b="0" lang="id-ID" sz="2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238" dur="indefinite" restart="never" nodeType="tmRoot">
          <p:childTnLst>
            <p:seq>
              <p:cTn id="239" dur="indefinite" nodeType="mainSeq">
                <p:childTnLst>
                  <p:par>
                    <p:cTn id="240" fill="hold">
                      <p:stCondLst>
                        <p:cond delay="indefinite"/>
                      </p:stCondLst>
                      <p:childTnLst>
                        <p:par>
                          <p:cTn id="241" fill="hold">
                            <p:stCondLst>
                              <p:cond delay="0"/>
                            </p:stCondLst>
                            <p:childTnLst>
                              <p:par>
                                <p:cTn id="242" nodeType="clickEffect" fill="hold" presetClass="entr" presetID="1">
                                  <p:stCondLst>
                                    <p:cond delay="0"/>
                                  </p:stCondLst>
                                  <p:childTnLst>
                                    <p:set>
                                      <p:cBhvr>
                                        <p:cTn id="243"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59" name="TextBox 8"/>
          <p:cNvSpPr/>
          <p:nvPr/>
        </p:nvSpPr>
        <p:spPr>
          <a:xfrm>
            <a:off x="138600" y="2464920"/>
            <a:ext cx="7485480" cy="405504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Merupakan salah satu teknologi PON yang dikembangkan oleh ITU-T via G.984. Standar G.984 mendukung bit rate yang lebih tinggi, perbaikan keamanan dan pilihan protokol layer 2 (ATM, GEM atau ethernet). Pendistribusian sinyal dari sentral ke end user menggunakan pasif splitter (1:2, 1:4, 1:8, 1:16, 1:32, 1:64). Komponen GPON terdiri dari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Line Terminal (OLT)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Distribution Network (ODN)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Network Unit (ONU) atau Optical Network Termination (ONT)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Network Management System, perangkat lunak untuk mengontrol dan mengkonfigurasi perangkat GPON. Konfigurasi yang dapat dilakukan yaitu OLT dan ONU/ONT.</a:t>
            </a:r>
            <a:endParaRPr b="0" lang="id-ID" sz="2000" spc="-1" strike="noStrike">
              <a:solidFill>
                <a:srgbClr val="000000"/>
              </a:solidFill>
              <a:latin typeface="Arial"/>
            </a:endParaRPr>
          </a:p>
        </p:txBody>
      </p:sp>
      <p:sp>
        <p:nvSpPr>
          <p:cNvPr id="260" name="Content Placeholder 2"/>
          <p:cNvSpPr/>
          <p:nvPr/>
        </p:nvSpPr>
        <p:spPr>
          <a:xfrm>
            <a:off x="0" y="1920600"/>
            <a:ext cx="584928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Gigabit Passive Optical Network/GPON</a:t>
            </a:r>
            <a:endParaRPr b="0" lang="id-ID" sz="2800" spc="-1" strike="noStrike">
              <a:solidFill>
                <a:srgbClr val="ffffff"/>
              </a:solidFill>
              <a:latin typeface="Arial"/>
            </a:endParaRPr>
          </a:p>
        </p:txBody>
      </p:sp>
      <p:pic>
        <p:nvPicPr>
          <p:cNvPr id="261" name="Picture 1" descr=""/>
          <p:cNvPicPr/>
          <p:nvPr/>
        </p:nvPicPr>
        <p:blipFill>
          <a:blip r:embed="rId1"/>
          <a:srcRect l="2092" t="36079" r="2222" b="35686"/>
          <a:stretch/>
        </p:blipFill>
        <p:spPr>
          <a:xfrm>
            <a:off x="7732080" y="2294280"/>
            <a:ext cx="4396680" cy="1297080"/>
          </a:xfrm>
          <a:prstGeom prst="rect">
            <a:avLst/>
          </a:prstGeom>
          <a:ln w="0">
            <a:noFill/>
          </a:ln>
        </p:spPr>
      </p:pic>
    </p:spTree>
  </p:cSld>
  <mc:AlternateContent>
    <mc:Choice Requires="p14">
      <p:transition spd="slow" p14:dur="2000"/>
    </mc:Choice>
    <mc:Fallback>
      <p:transition spd="slow"/>
    </mc:Fallback>
  </mc:AlternateContent>
  <p:timing>
    <p:tnLst>
      <p:par>
        <p:cTn id="244" dur="indefinite" restart="never" nodeType="tmRoot">
          <p:childTnLst>
            <p:seq>
              <p:cTn id="245" dur="indefinite" nodeType="mainSeq">
                <p:childTnLst>
                  <p:par>
                    <p:cTn id="246" fill="hold">
                      <p:stCondLst>
                        <p:cond delay="indefinite"/>
                      </p:stCondLst>
                      <p:childTnLst>
                        <p:par>
                          <p:cTn id="247" fill="hold">
                            <p:stCondLst>
                              <p:cond delay="0"/>
                            </p:stCondLst>
                            <p:childTnLst>
                              <p:par>
                                <p:cTn id="248" nodeType="clickEffect" fill="hold" presetClass="entr" presetID="1">
                                  <p:stCondLst>
                                    <p:cond delay="0"/>
                                  </p:stCondLst>
                                  <p:childTnLst>
                                    <p:set>
                                      <p:cBhvr>
                                        <p:cTn id="249"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63" name="TextBox 8"/>
          <p:cNvSpPr/>
          <p:nvPr/>
        </p:nvSpPr>
        <p:spPr>
          <a:xfrm>
            <a:off x="138600" y="2464920"/>
            <a:ext cx="558936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Karakteristik dari GPON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Berdasarkan TDMA (time division multiple access), sehingga mendukung T1, E1 dan DS3.</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Downstream 2.488 Gbps menggunakan teknik broadcast dan upstream 1.244 Gbps menggunakan TDMA sebagai multiple access upstream.</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Panjang gelombang downstream yang digunakan yaitu 1490 nm untuk data dan voip, 1550 untuk menyalurkan IPTV</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Panjang gelombang upstream yang digunakan yaitu 1310 nm untuk layanan triple play.</a:t>
            </a:r>
            <a:endParaRPr b="0" lang="id-ID" sz="2000" spc="-1" strike="noStrike">
              <a:solidFill>
                <a:srgbClr val="000000"/>
              </a:solidFill>
              <a:latin typeface="Arial"/>
            </a:endParaRPr>
          </a:p>
        </p:txBody>
      </p:sp>
      <p:sp>
        <p:nvSpPr>
          <p:cNvPr id="264" name="Content Placeholder 2"/>
          <p:cNvSpPr/>
          <p:nvPr/>
        </p:nvSpPr>
        <p:spPr>
          <a:xfrm>
            <a:off x="0" y="1920600"/>
            <a:ext cx="584928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Gigabit Passive Optical Network/GPON</a:t>
            </a:r>
            <a:endParaRPr b="0" lang="id-ID" sz="2800" spc="-1" strike="noStrike">
              <a:solidFill>
                <a:srgbClr val="ffffff"/>
              </a:solidFill>
              <a:latin typeface="Arial"/>
            </a:endParaRPr>
          </a:p>
        </p:txBody>
      </p:sp>
      <p:pic>
        <p:nvPicPr>
          <p:cNvPr id="265" name="Picture 2" descr=""/>
          <p:cNvPicPr/>
          <p:nvPr/>
        </p:nvPicPr>
        <p:blipFill>
          <a:blip r:embed="rId1"/>
          <a:stretch/>
        </p:blipFill>
        <p:spPr>
          <a:xfrm>
            <a:off x="5988240" y="1920600"/>
            <a:ext cx="5621040" cy="3444120"/>
          </a:xfrm>
          <a:prstGeom prst="rect">
            <a:avLst/>
          </a:prstGeom>
          <a:ln w="0">
            <a:noFill/>
          </a:ln>
        </p:spPr>
      </p:pic>
    </p:spTree>
  </p:cSld>
  <mc:AlternateContent>
    <mc:Choice Requires="p14">
      <p:transition spd="slow" p14:dur="2000"/>
    </mc:Choice>
    <mc:Fallback>
      <p:transition spd="slow"/>
    </mc:Fallback>
  </mc:AlternateContent>
  <p:timing>
    <p:tnLst>
      <p:par>
        <p:cTn id="250" dur="indefinite" restart="never" nodeType="tmRoot">
          <p:childTnLst>
            <p:seq>
              <p:cTn id="251" dur="indefinite" nodeType="mainSeq">
                <p:childTnLst>
                  <p:par>
                    <p:cTn id="252" fill="hold">
                      <p:stCondLst>
                        <p:cond delay="indefinite"/>
                      </p:stCondLst>
                      <p:childTnLst>
                        <p:par>
                          <p:cTn id="253" fill="hold">
                            <p:stCondLst>
                              <p:cond delay="0"/>
                            </p:stCondLst>
                            <p:childTnLst>
                              <p:par>
                                <p:cTn id="254" nodeType="clickEffect" fill="hold" presetClass="entr" presetID="1">
                                  <p:stCondLst>
                                    <p:cond delay="0"/>
                                  </p:stCondLst>
                                  <p:childTnLst>
                                    <p:set>
                                      <p:cBhvr>
                                        <p:cTn id="255"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67" name="TextBox 8"/>
          <p:cNvSpPr/>
          <p:nvPr/>
        </p:nvSpPr>
        <p:spPr>
          <a:xfrm>
            <a:off x="259920" y="2734200"/>
            <a:ext cx="759312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merupakan teknik akses optik kecepatan tinggi yang telah distandarisasi menurut IEEE 802.3ah EFM (Ethernet in the First Mile) sehingga dapat digunakan pada konfigurasi point to multipoint.  Pendistribusian sinyal dari sentral ke end user menggunakan pasif splitter (1:2, 1:4, 1:8, 1:16, 1:32). Komponen GPON terdiri dari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Line Terminal (OLT)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Distribution Network (ODN)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Optical Network Unit (ONU) atau Optical Network Termination (ONT)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Network Management System, perangkat lunak untuk mengontrol dan mengkonfigurasi perangkat GEPON. Konfigurasi yang dapat dilakukan yaitu OLT dan ONU/ONT.</a:t>
            </a:r>
            <a:endParaRPr b="0" lang="id-ID" sz="2000" spc="-1" strike="noStrike">
              <a:solidFill>
                <a:srgbClr val="000000"/>
              </a:solidFill>
              <a:latin typeface="Arial"/>
            </a:endParaRPr>
          </a:p>
        </p:txBody>
      </p:sp>
      <p:sp>
        <p:nvSpPr>
          <p:cNvPr id="268" name="Content Placeholder 2"/>
          <p:cNvSpPr/>
          <p:nvPr/>
        </p:nvSpPr>
        <p:spPr>
          <a:xfrm>
            <a:off x="0" y="2193840"/>
            <a:ext cx="8013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Gigabit Ethernet Passive Optical Network/GE-PON</a:t>
            </a:r>
            <a:endParaRPr b="0" lang="id-ID" sz="2800" spc="-1" strike="noStrike">
              <a:solidFill>
                <a:srgbClr val="ffffff"/>
              </a:solidFill>
              <a:latin typeface="Arial"/>
            </a:endParaRPr>
          </a:p>
        </p:txBody>
      </p:sp>
      <p:pic>
        <p:nvPicPr>
          <p:cNvPr id="269" name="Picture 5" descr=""/>
          <p:cNvPicPr/>
          <p:nvPr/>
        </p:nvPicPr>
        <p:blipFill>
          <a:blip r:embed="rId1"/>
          <a:srcRect l="6356" t="23740" r="3405" b="26260"/>
          <a:stretch/>
        </p:blipFill>
        <p:spPr>
          <a:xfrm>
            <a:off x="8112960" y="3253680"/>
            <a:ext cx="3716640" cy="1372680"/>
          </a:xfrm>
          <a:prstGeom prst="rect">
            <a:avLst/>
          </a:prstGeom>
          <a:ln w="0">
            <a:noFill/>
          </a:ln>
        </p:spPr>
      </p:pic>
    </p:spTree>
  </p:cSld>
  <mc:AlternateContent>
    <mc:Choice Requires="p14">
      <p:transition spd="slow" p14:dur="2000"/>
    </mc:Choice>
    <mc:Fallback>
      <p:transition spd="slow"/>
    </mc:Fallback>
  </mc:AlternateContent>
  <p:timing>
    <p:tnLst>
      <p:par>
        <p:cTn id="256" dur="indefinite" restart="never" nodeType="tmRoot">
          <p:childTnLst>
            <p:seq>
              <p:cTn id="257" dur="indefinite" nodeType="mainSeq">
                <p:childTnLst>
                  <p:par>
                    <p:cTn id="258" fill="hold">
                      <p:stCondLst>
                        <p:cond delay="indefinite"/>
                      </p:stCondLst>
                      <p:childTnLst>
                        <p:par>
                          <p:cTn id="259" fill="hold">
                            <p:stCondLst>
                              <p:cond delay="0"/>
                            </p:stCondLst>
                            <p:childTnLst>
                              <p:par>
                                <p:cTn id="260" nodeType="clickEffect" fill="hold" presetClass="entr" presetID="1">
                                  <p:stCondLst>
                                    <p:cond delay="0"/>
                                  </p:stCondLst>
                                  <p:childTnLst>
                                    <p:set>
                                      <p:cBhvr>
                                        <p:cTn id="261" dur="1" fill="hold">
                                          <p:stCondLst>
                                            <p:cond delay="0"/>
                                          </p:stCondLst>
                                        </p:cTn>
                                        <p:tgtEl>
                                          <p:spTgt spid="267"/>
                                        </p:tgtEl>
                                        <p:attrNameLst>
                                          <p:attrName>style.visibility</p:attrName>
                                        </p:attrNameLst>
                                      </p:cBhvr>
                                      <p:to>
                                        <p:strVal val="visible"/>
                                      </p:to>
                                    </p:set>
                                  </p:childTnLst>
                                </p:cTn>
                              </p:par>
                              <p:par>
                                <p:cTn id="262" nodeType="withEffect" fill="hold" presetClass="entr" presetID="9">
                                  <p:stCondLst>
                                    <p:cond delay="0"/>
                                  </p:stCondLst>
                                  <p:childTnLst>
                                    <p:set>
                                      <p:cBhvr>
                                        <p:cTn id="263" dur="1" fill="hold">
                                          <p:stCondLst>
                                            <p:cond delay="0"/>
                                          </p:stCondLst>
                                        </p:cTn>
                                        <p:tgtEl>
                                          <p:spTgt spid="269"/>
                                        </p:tgtEl>
                                        <p:attrNameLst>
                                          <p:attrName>style.visibility</p:attrName>
                                        </p:attrNameLst>
                                      </p:cBhvr>
                                      <p:to>
                                        <p:strVal val="visible"/>
                                      </p:to>
                                    </p:set>
                                    <p:animEffect filter="dissolve" transition="in">
                                      <p:cBhvr additive="repl">
                                        <p:cTn id="264"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71" name="TextBox 8"/>
          <p:cNvSpPr/>
          <p:nvPr/>
        </p:nvSpPr>
        <p:spPr>
          <a:xfrm>
            <a:off x="98280" y="2734200"/>
            <a:ext cx="11626920" cy="435996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Karakteristik GE-PON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Menggunakan struktur enkapsulasi ethernet untuk komunikasi pada layer 2</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Data dikirimkan dengan panjang variabel 1.518 Bytes sesuai standar IEEE 802.3ah</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Struktur point to multipoint, dimana satu OLT bisa dihubungkan dengan 32 ONU. Dan masing-masing ONU berbagi bandwidth 1G melalui TDM baik uplink maupun downlink.</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Memiliki upstream 1.260 Gbps dengan panjang gelombang 1.360 nm dan downstream 1.480 Gbps dengan panjang gelombang 1.500 nm</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Mendukung teknologi enskripsi pada downstream dan upstream</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Mendukung fungsi DBA (dynamic bandwidth allocation), kemampuan untuk mengatur beban bandwidth pada masing-masing ONU, mengatur salah satu jenis delay yaitu delay rendah atau delay normal. Delay rendah biasanya digunakan untuk VoIP atau komunikasi video dan juga fitur QoS.</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Mendukung fungsi layer fisik OAM (operation, administration and maintenance), kemampuan untuk operasi yang dibutuhkan, mengadministrasi dan merawat sistem jaringan FO.</a:t>
            </a:r>
            <a:endParaRPr b="0" lang="id-ID" sz="2000" spc="-1" strike="noStrike">
              <a:solidFill>
                <a:srgbClr val="000000"/>
              </a:solidFill>
              <a:latin typeface="Arial"/>
            </a:endParaRPr>
          </a:p>
          <a:p>
            <a:pPr algn="just">
              <a:lnSpc>
                <a:spcPct val="100000"/>
              </a:lnSpc>
            </a:pPr>
            <a:endParaRPr b="0" lang="id-ID" sz="2000" spc="-1" strike="noStrike">
              <a:solidFill>
                <a:srgbClr val="000000"/>
              </a:solidFill>
              <a:latin typeface="Arial"/>
            </a:endParaRPr>
          </a:p>
        </p:txBody>
      </p:sp>
      <p:sp>
        <p:nvSpPr>
          <p:cNvPr id="272" name="Content Placeholder 2"/>
          <p:cNvSpPr/>
          <p:nvPr/>
        </p:nvSpPr>
        <p:spPr>
          <a:xfrm>
            <a:off x="0" y="2193840"/>
            <a:ext cx="801396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Gigabit Ethernet Passive Optical Network/GE-PON</a:t>
            </a:r>
            <a:endParaRPr b="0" lang="id-ID" sz="2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265" dur="indefinite" restart="never" nodeType="tmRoot">
          <p:childTnLst>
            <p:seq>
              <p:cTn id="266" dur="indefinite" nodeType="mainSeq">
                <p:childTnLst>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74" name="TextBox 8"/>
          <p:cNvSpPr/>
          <p:nvPr/>
        </p:nvSpPr>
        <p:spPr>
          <a:xfrm>
            <a:off x="111960" y="2505240"/>
            <a:ext cx="11626920" cy="435996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000" spc="-1" strike="noStrike">
                <a:solidFill>
                  <a:srgbClr val="000000"/>
                </a:solidFill>
                <a:latin typeface="Calibri"/>
              </a:rPr>
              <a:t>GPON menggunakan standar ITU-T G.984, GE-PON menggunakan standar IEEE 802.3ah yang fokus pada ethernet services</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ONU GPON mengakomodasi legacy network (TDM Based) seperti E1, ONU GE-PON hanya based on ethernet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Frame GPON adalah Gpon Encapsulation Method (GEM), sedangkan frame GE-PON adalah ethernet. </a:t>
            </a:r>
            <a:r>
              <a:rPr b="1" i="1" lang="id-ID" sz="2000" spc="-1" strike="noStrike">
                <a:solidFill>
                  <a:srgbClr val="000000"/>
                </a:solidFill>
                <a:latin typeface="Calibri"/>
              </a:rPr>
              <a:t>Gpon Encapsulation Method</a:t>
            </a:r>
            <a:r>
              <a:rPr b="0" lang="id-ID" sz="2000" spc="-1" strike="noStrike">
                <a:solidFill>
                  <a:srgbClr val="000000"/>
                </a:solidFill>
                <a:latin typeface="Calibri"/>
              </a:rPr>
              <a:t> merupakan kemampuan menyediakan sebuah connection-oriented, mekanisme framing variable-length untuk transport dari layanan data melalui PON dan tidak tergantung pada jenis interface service node pada OLT serta jenis interface UNI pada ONU</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Split GPON 64 sedangkan GE-PON baru 32 split</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Pada GPON antara downstream dan upstream bersifat asimetrik, sedangkan GE-PON bersifat simetrik</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Link budget pada ODN GPON minimum 28 dB sedangkan pada GE-PON minimum 26 dB</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GPON berstandar interoperability ONU dan LT yang berbeda sedangkan GE-PON masih menggunakan proprietary interface antara OLT dan ONU</a:t>
            </a:r>
            <a:endParaRPr b="0" lang="id-ID" sz="2000" spc="-1" strike="noStrike">
              <a:solidFill>
                <a:srgbClr val="000000"/>
              </a:solidFill>
              <a:latin typeface="Arial"/>
            </a:endParaRPr>
          </a:p>
          <a:p>
            <a:pPr algn="just">
              <a:lnSpc>
                <a:spcPct val="100000"/>
              </a:lnSpc>
            </a:pPr>
            <a:endParaRPr b="0" lang="id-ID" sz="2000" spc="-1" strike="noStrike">
              <a:solidFill>
                <a:srgbClr val="000000"/>
              </a:solidFill>
              <a:latin typeface="Arial"/>
            </a:endParaRPr>
          </a:p>
        </p:txBody>
      </p:sp>
      <p:sp>
        <p:nvSpPr>
          <p:cNvPr id="275" name="Content Placeholder 2"/>
          <p:cNvSpPr/>
          <p:nvPr/>
        </p:nvSpPr>
        <p:spPr>
          <a:xfrm>
            <a:off x="0" y="1920600"/>
            <a:ext cx="290412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GPON vs GE-PON</a:t>
            </a:r>
            <a:endParaRPr b="0" lang="id-ID" sz="2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271" dur="indefinite" restart="never" nodeType="tmRoot">
          <p:childTnLst>
            <p:seq>
              <p:cTn id="272" dur="indefinite" nodeType="mainSeq">
                <p:childTnLst>
                  <p:par>
                    <p:cTn id="273" fill="hold">
                      <p:stCondLst>
                        <p:cond delay="indefinite"/>
                      </p:stCondLst>
                      <p:childTnLst>
                        <p:par>
                          <p:cTn id="274" fill="hold">
                            <p:stCondLst>
                              <p:cond delay="0"/>
                            </p:stCondLst>
                            <p:childTnLst>
                              <p:par>
                                <p:cTn id="275" nodeType="clickEffect" fill="hold" presetClass="entr" presetID="1">
                                  <p:stCondLst>
                                    <p:cond delay="0"/>
                                  </p:stCondLst>
                                  <p:childTnLst>
                                    <p:set>
                                      <p:cBhvr>
                                        <p:cTn id="27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77" name="TextBox 8"/>
          <p:cNvSpPr/>
          <p:nvPr/>
        </p:nvSpPr>
        <p:spPr>
          <a:xfrm>
            <a:off x="259920" y="2734200"/>
            <a:ext cx="620784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OLT menyediakan interface antara sistem Passive Optical Network (PON) dengan penyedia layanan (service provider) data, video, maupun voice/telepon melalui NSM. Perangkat OLT meliputi:</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DCS (</a:t>
            </a:r>
            <a:r>
              <a:rPr b="0" i="1" lang="id-ID" sz="2000" spc="-1" strike="noStrike">
                <a:solidFill>
                  <a:srgbClr val="000000"/>
                </a:solidFill>
                <a:latin typeface="Calibri"/>
              </a:rPr>
              <a:t>Digital Cross-connect</a:t>
            </a:r>
            <a:r>
              <a:rPr b="0" lang="id-ID" sz="2000" spc="-1" strike="noStrike">
                <a:solidFill>
                  <a:srgbClr val="000000"/>
                </a:solidFill>
                <a:latin typeface="Calibri"/>
              </a:rPr>
              <a:t>), yang melayani </a:t>
            </a:r>
            <a:r>
              <a:rPr b="0" i="1" lang="id-ID" sz="2000" spc="-1" strike="noStrike">
                <a:solidFill>
                  <a:srgbClr val="000000"/>
                </a:solidFill>
                <a:latin typeface="Calibri"/>
              </a:rPr>
              <a:t>nonswitched</a:t>
            </a:r>
            <a:r>
              <a:rPr b="0" lang="id-ID" sz="2000" spc="-1" strike="noStrike">
                <a:solidFill>
                  <a:srgbClr val="000000"/>
                </a:solidFill>
                <a:latin typeface="Calibri"/>
              </a:rPr>
              <a:t> dan </a:t>
            </a:r>
            <a:r>
              <a:rPr b="0" i="1" lang="id-ID" sz="2000" spc="-1" strike="noStrike">
                <a:solidFill>
                  <a:srgbClr val="000000"/>
                </a:solidFill>
                <a:latin typeface="Calibri"/>
              </a:rPr>
              <a:t>non-locally switched TDM</a:t>
            </a:r>
            <a:r>
              <a:rPr b="0" lang="id-ID" sz="2000" spc="-1" strike="noStrike">
                <a:solidFill>
                  <a:srgbClr val="000000"/>
                </a:solidFill>
                <a:latin typeface="Calibri"/>
              </a:rPr>
              <a:t> trafik ke jaringan telepon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Voice Gateway, yang melayani </a:t>
            </a:r>
            <a:r>
              <a:rPr b="0" i="1" lang="id-ID" sz="2000" spc="-1" strike="noStrike">
                <a:solidFill>
                  <a:srgbClr val="000000"/>
                </a:solidFill>
                <a:latin typeface="Calibri"/>
              </a:rPr>
              <a:t>locally switched TDM</a:t>
            </a:r>
            <a:r>
              <a:rPr b="0" lang="id-ID" sz="2000" spc="-1" strike="noStrike">
                <a:solidFill>
                  <a:srgbClr val="000000"/>
                </a:solidFill>
                <a:latin typeface="Calibri"/>
              </a:rPr>
              <a:t>/voice trafik ke PSTN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IP Routers atau </a:t>
            </a:r>
            <a:r>
              <a:rPr b="0" i="1" lang="id-ID" sz="2000" spc="-1" strike="noStrike">
                <a:solidFill>
                  <a:srgbClr val="000000"/>
                </a:solidFill>
                <a:latin typeface="Calibri"/>
              </a:rPr>
              <a:t>ATM Edge Switch</a:t>
            </a:r>
            <a:r>
              <a:rPr b="0" lang="id-ID" sz="2000" spc="-1" strike="noStrike">
                <a:solidFill>
                  <a:srgbClr val="000000"/>
                </a:solidFill>
                <a:latin typeface="Calibri"/>
              </a:rPr>
              <a:t>, yang melayani trafik data</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Video Network Device, yang melayani trafik video</a:t>
            </a:r>
            <a:endParaRPr b="0" lang="id-ID" sz="2000" spc="-1" strike="noStrike">
              <a:solidFill>
                <a:srgbClr val="000000"/>
              </a:solidFill>
              <a:latin typeface="Arial"/>
            </a:endParaRPr>
          </a:p>
        </p:txBody>
      </p:sp>
      <p:sp>
        <p:nvSpPr>
          <p:cNvPr id="278"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Optical Line Terminal/OLT</a:t>
            </a:r>
            <a:endParaRPr b="0" lang="id-ID" sz="2800" spc="-1" strike="noStrike">
              <a:solidFill>
                <a:srgbClr val="ffffff"/>
              </a:solidFill>
              <a:latin typeface="Arial"/>
            </a:endParaRPr>
          </a:p>
        </p:txBody>
      </p:sp>
      <p:pic>
        <p:nvPicPr>
          <p:cNvPr id="279" name="Picture 1" descr=""/>
          <p:cNvPicPr/>
          <p:nvPr/>
        </p:nvPicPr>
        <p:blipFill>
          <a:blip r:embed="rId1"/>
          <a:stretch/>
        </p:blipFill>
        <p:spPr>
          <a:xfrm>
            <a:off x="6781680" y="2895480"/>
            <a:ext cx="4701960" cy="2634120"/>
          </a:xfrm>
          <a:prstGeom prst="rect">
            <a:avLst/>
          </a:prstGeom>
          <a:ln w="0">
            <a:noFill/>
          </a:ln>
        </p:spPr>
      </p:pic>
    </p:spTree>
  </p:cSld>
  <mc:AlternateContent>
    <mc:Choice Requires="p14">
      <p:transition spd="slow" p14:dur="2000"/>
    </mc:Choice>
    <mc:Fallback>
      <p:transition spd="slow"/>
    </mc:Fallback>
  </mc:AlternateContent>
  <p:timing>
    <p:tnLst>
      <p:par>
        <p:cTn id="277" dur="indefinite" restart="never" nodeType="tmRoot">
          <p:childTnLst>
            <p:seq>
              <p:cTn id="278" dur="indefinite" nodeType="mainSeq">
                <p:childTnLst>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2957400" y="321480"/>
            <a:ext cx="5155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Review ...</a:t>
            </a:r>
            <a:endParaRPr b="0" lang="id-ID" sz="4400" spc="-1" strike="noStrike">
              <a:solidFill>
                <a:srgbClr val="000000"/>
              </a:solidFill>
              <a:latin typeface="Calibri"/>
            </a:endParaRPr>
          </a:p>
        </p:txBody>
      </p:sp>
      <p:sp>
        <p:nvSpPr>
          <p:cNvPr id="91" name="PlaceHolder 2"/>
          <p:cNvSpPr>
            <a:spLocks noGrp="1"/>
          </p:cNvSpPr>
          <p:nvPr>
            <p:ph/>
          </p:nvPr>
        </p:nvSpPr>
        <p:spPr>
          <a:xfrm>
            <a:off x="0" y="1918080"/>
            <a:ext cx="26265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Kelebihan ... ?</a:t>
            </a:r>
            <a:endParaRPr b="0" lang="id-ID" sz="2800" spc="-1" strike="noStrike">
              <a:solidFill>
                <a:srgbClr val="000000"/>
              </a:solidFill>
              <a:latin typeface="Calibri"/>
            </a:endParaRPr>
          </a:p>
        </p:txBody>
      </p:sp>
      <p:sp>
        <p:nvSpPr>
          <p:cNvPr id="92" name="TextBox 5"/>
          <p:cNvSpPr/>
          <p:nvPr/>
        </p:nvSpPr>
        <p:spPr>
          <a:xfrm>
            <a:off x="286560" y="2487240"/>
            <a:ext cx="9234360" cy="411300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200" spc="-1" strike="noStrike">
                <a:solidFill>
                  <a:srgbClr val="000000"/>
                </a:solidFill>
                <a:latin typeface="Calibri"/>
              </a:rPr>
              <a:t>Kecepatan laju data sangat tinggi bisa mencapai 1000 mbps.</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Mampu mengirimkan sinyal lebih jauh tanpa harus menggunakan alat penguat sinyal.</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Material kabel lebih awet dan tahan terhadap gangguan kondisi lingkungan seperti panas dan kelembaban udara.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Kekebalan terhadap gangguan gelombang elektromagnetik dan radio, karena tidak membawa arus listrik sama sekali.</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Memiliki bandwidth yang cukup besar yaitu bisa mencapai 1 GB persecond.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Tidak berkarat dan tidak mudah terbakar, karena materialnya merupakan serat kaca dan bukan termasuk konduktor.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Proses instalasi lebih mudah karena lebih fleksibel dan ukurannya pun lebih kecil.</a:t>
            </a:r>
            <a:endParaRPr b="0" lang="id-ID"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81" name="TextBox 8"/>
          <p:cNvSpPr/>
          <p:nvPr/>
        </p:nvSpPr>
        <p:spPr>
          <a:xfrm>
            <a:off x="259920" y="2734200"/>
            <a:ext cx="717624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Perangkat yang berfungsi sebagai titik awal dari layanan jaringan optik pasif. Perangkat ini mempunyai fungsi utama, antara lain: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Melakukan konversi antara sinyal listrik yang digunakan oleh penyedia layanan dan sinyal optik yang digunakan oleh jaringan optik pasif</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Mengkoordinasikan multiplexing pada perangkat lain di ujung jaringan, atau biasa disebut dengan </a:t>
            </a:r>
            <a:r>
              <a:rPr b="0" i="1" lang="id-ID" sz="2000" spc="-1" strike="noStrike">
                <a:solidFill>
                  <a:srgbClr val="000000"/>
                </a:solidFill>
                <a:latin typeface="Calibri"/>
              </a:rPr>
              <a:t>Optical Network Terminal (ONT)</a:t>
            </a:r>
            <a:r>
              <a:rPr b="0" lang="id-ID" sz="2000" spc="-1" strike="noStrike">
                <a:solidFill>
                  <a:srgbClr val="000000"/>
                </a:solidFill>
                <a:latin typeface="Calibri"/>
              </a:rPr>
              <a:t> atau </a:t>
            </a:r>
            <a:r>
              <a:rPr b="0" i="1" lang="id-ID" sz="2000" spc="-1" strike="noStrike">
                <a:solidFill>
                  <a:srgbClr val="000000"/>
                </a:solidFill>
                <a:latin typeface="Calibri"/>
              </a:rPr>
              <a:t>Optical Network Unit (ONU)</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Penyambungan dengan pusat layanan (softswitch, ISP dan IPTV)</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Titik distribusi ke pelanggan</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Tempat pengaturan bandwidth, pengontrolan dan kendali jaringan pelanggan</a:t>
            </a:r>
            <a:endParaRPr b="0" lang="id-ID" sz="2000" spc="-1" strike="noStrike">
              <a:solidFill>
                <a:srgbClr val="000000"/>
              </a:solidFill>
              <a:latin typeface="Arial"/>
            </a:endParaRPr>
          </a:p>
        </p:txBody>
      </p:sp>
      <p:sp>
        <p:nvSpPr>
          <p:cNvPr id="282" name="Content Placeholder 2"/>
          <p:cNvSpPr/>
          <p:nvPr/>
        </p:nvSpPr>
        <p:spPr>
          <a:xfrm>
            <a:off x="0" y="2193840"/>
            <a:ext cx="414144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Optical Line Terminal/OLT</a:t>
            </a:r>
            <a:endParaRPr b="0" lang="id-ID" sz="2800" spc="-1" strike="noStrike">
              <a:solidFill>
                <a:srgbClr val="ffffff"/>
              </a:solidFill>
              <a:latin typeface="Arial"/>
            </a:endParaRPr>
          </a:p>
        </p:txBody>
      </p:sp>
      <p:pic>
        <p:nvPicPr>
          <p:cNvPr id="283" name="Picture 5" descr=""/>
          <p:cNvPicPr/>
          <p:nvPr/>
        </p:nvPicPr>
        <p:blipFill>
          <a:blip r:embed="rId1"/>
          <a:srcRect l="1872" t="12411" r="1741" b="5618"/>
          <a:stretch/>
        </p:blipFill>
        <p:spPr>
          <a:xfrm>
            <a:off x="7574400" y="2734200"/>
            <a:ext cx="4617000" cy="1582200"/>
          </a:xfrm>
          <a:prstGeom prst="rect">
            <a:avLst/>
          </a:prstGeom>
          <a:ln w="0">
            <a:noFill/>
          </a:ln>
        </p:spPr>
      </p:pic>
    </p:spTree>
  </p:cSld>
  <mc:AlternateContent>
    <mc:Choice Requires="p14">
      <p:transition spd="slow" p14:dur="2000"/>
    </mc:Choice>
    <mc:Fallback>
      <p:transition spd="slow"/>
    </mc:Fallback>
  </mc:AlternateContent>
  <p:timing>
    <p:tnLst>
      <p:par>
        <p:cTn id="283" dur="indefinite" restart="never" nodeType="tmRoot">
          <p:childTnLst>
            <p:seq>
              <p:cTn id="284" dur="indefinite" nodeType="mainSeq">
                <p:childTnLst>
                  <p:par>
                    <p:cTn id="285" fill="hold">
                      <p:stCondLst>
                        <p:cond delay="indefinite"/>
                      </p:stCondLst>
                      <p:childTnLst>
                        <p:par>
                          <p:cTn id="286" fill="hold">
                            <p:stCondLst>
                              <p:cond delay="0"/>
                            </p:stCondLst>
                            <p:childTnLst>
                              <p:par>
                                <p:cTn id="287" nodeType="clickEffect" fill="hold" presetClass="entr" presetID="1">
                                  <p:stCondLst>
                                    <p:cond delay="0"/>
                                  </p:stCondLst>
                                  <p:childTnLst>
                                    <p:set>
                                      <p:cBhvr>
                                        <p:cTn id="288" dur="1" fill="hold">
                                          <p:stCondLst>
                                            <p:cond delay="0"/>
                                          </p:stCondLst>
                                        </p:cTn>
                                        <p:tgtEl>
                                          <p:spTgt spid="281"/>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nodeType="clickEffect" fill="hold" presetClass="entr" presetID="9">
                                  <p:stCondLst>
                                    <p:cond delay="0"/>
                                  </p:stCondLst>
                                  <p:childTnLst>
                                    <p:set>
                                      <p:cBhvr>
                                        <p:cTn id="292" dur="1" fill="hold">
                                          <p:stCondLst>
                                            <p:cond delay="0"/>
                                          </p:stCondLst>
                                        </p:cTn>
                                        <p:tgtEl>
                                          <p:spTgt spid="283"/>
                                        </p:tgtEl>
                                        <p:attrNameLst>
                                          <p:attrName>style.visibility</p:attrName>
                                        </p:attrNameLst>
                                      </p:cBhvr>
                                      <p:to>
                                        <p:strVal val="visible"/>
                                      </p:to>
                                    </p:set>
                                    <p:animEffect filter="dissolve" transition="in">
                                      <p:cBhvr additive="repl">
                                        <p:cTn id="293"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85" name="TextBox 8"/>
          <p:cNvSpPr/>
          <p:nvPr/>
        </p:nvSpPr>
        <p:spPr>
          <a:xfrm>
            <a:off x="259920" y="2734200"/>
            <a:ext cx="7364520" cy="3750120"/>
          </a:xfrm>
          <a:prstGeom prst="rect">
            <a:avLst/>
          </a:prstGeom>
          <a:noFill/>
          <a:ln w="0">
            <a:noFill/>
          </a:ln>
        </p:spPr>
        <p:style>
          <a:lnRef idx="0"/>
          <a:fillRef idx="0"/>
          <a:effectRef idx="0"/>
          <a:fontRef idx="minor"/>
        </p:style>
        <p:txBody>
          <a:bodyPr anchor="t">
            <a:spAutoFit/>
          </a:bodyPr>
          <a:p>
            <a:pPr algn="just">
              <a:lnSpc>
                <a:spcPct val="100000"/>
              </a:lnSpc>
            </a:pPr>
            <a:r>
              <a:rPr b="0" lang="id-ID" sz="2000" spc="-1" strike="noStrike">
                <a:solidFill>
                  <a:srgbClr val="000000"/>
                </a:solidFill>
                <a:latin typeface="Calibri"/>
              </a:rPr>
              <a:t>Perangkat yang compact berupa suatu transceiver yang bersifat hot-pluggable yang biasa digunakan dalam applikasi komunikasi dan telekomunikasi data. Form factor dan interface kelistrikannya dispesifikasikan oleh suatu perjanjian multi source (multi-source agreement – alias MSA). Perangkat ini menjadi interface suatu perangkat jaringan motherboard yang biasa digunakan pada sebuah router atau switch kepada kabel jaringan fiber optic ataupun copper. Dirancang untuk mendukung standard komunikasi pada jaringan SONET, Gigabit Ethernet, Fibre Channel atau lainnya. Ada 2 jenis SFP yaitu :</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SFP, memiliki bandwidth maksimal 4 Gbps</a:t>
            </a:r>
            <a:endParaRPr b="0" lang="id-ID" sz="2000" spc="-1" strike="noStrike">
              <a:solidFill>
                <a:srgbClr val="000000"/>
              </a:solidFill>
              <a:latin typeface="Arial"/>
            </a:endParaRPr>
          </a:p>
          <a:p>
            <a:pPr marL="343080" indent="-343080" algn="just">
              <a:lnSpc>
                <a:spcPct val="100000"/>
              </a:lnSpc>
              <a:buClr>
                <a:srgbClr val="000000"/>
              </a:buClr>
              <a:buFont typeface="Arial"/>
              <a:buChar char="•"/>
            </a:pPr>
            <a:r>
              <a:rPr b="0" lang="id-ID" sz="2000" spc="-1" strike="noStrike">
                <a:solidFill>
                  <a:srgbClr val="000000"/>
                </a:solidFill>
                <a:latin typeface="Calibri"/>
              </a:rPr>
              <a:t>SFP+, memiliki bandwidth maksimal 10 Gbps</a:t>
            </a:r>
            <a:endParaRPr b="0" lang="id-ID" sz="2000" spc="-1" strike="noStrike">
              <a:solidFill>
                <a:srgbClr val="000000"/>
              </a:solidFill>
              <a:latin typeface="Arial"/>
            </a:endParaRPr>
          </a:p>
        </p:txBody>
      </p:sp>
      <p:sp>
        <p:nvSpPr>
          <p:cNvPr id="286" name="Content Placeholder 2"/>
          <p:cNvSpPr/>
          <p:nvPr/>
        </p:nvSpPr>
        <p:spPr>
          <a:xfrm>
            <a:off x="0" y="2193840"/>
            <a:ext cx="586260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Small Form-factor Pluggable/SFP</a:t>
            </a:r>
            <a:endParaRPr b="0" lang="id-ID" sz="2800" spc="-1" strike="noStrike">
              <a:solidFill>
                <a:srgbClr val="ffffff"/>
              </a:solidFill>
              <a:latin typeface="Arial"/>
            </a:endParaRPr>
          </a:p>
        </p:txBody>
      </p:sp>
      <p:pic>
        <p:nvPicPr>
          <p:cNvPr id="287" name="Picture 1" descr=""/>
          <p:cNvPicPr/>
          <p:nvPr/>
        </p:nvPicPr>
        <p:blipFill>
          <a:blip r:embed="rId1"/>
          <a:srcRect l="0" t="22427" r="50212" b="12325"/>
          <a:stretch/>
        </p:blipFill>
        <p:spPr>
          <a:xfrm>
            <a:off x="8475120" y="2193840"/>
            <a:ext cx="2559600" cy="1693800"/>
          </a:xfrm>
          <a:prstGeom prst="rect">
            <a:avLst/>
          </a:prstGeom>
          <a:ln w="0">
            <a:noFill/>
          </a:ln>
        </p:spPr>
      </p:pic>
      <p:pic>
        <p:nvPicPr>
          <p:cNvPr id="288" name="Picture 9" descr=""/>
          <p:cNvPicPr/>
          <p:nvPr/>
        </p:nvPicPr>
        <p:blipFill>
          <a:blip r:embed="rId2"/>
          <a:srcRect l="49917" t="22427" r="0" b="12325"/>
          <a:stretch/>
        </p:blipFill>
        <p:spPr>
          <a:xfrm>
            <a:off x="8475120" y="4226760"/>
            <a:ext cx="2574720" cy="1693800"/>
          </a:xfrm>
          <a:prstGeom prst="rect">
            <a:avLst/>
          </a:prstGeom>
          <a:ln w="0">
            <a:noFill/>
          </a:ln>
        </p:spPr>
      </p:pic>
    </p:spTree>
  </p:cSld>
  <mc:AlternateContent>
    <mc:Choice Requires="p14">
      <p:transition spd="slow" p14:dur="2000"/>
    </mc:Choice>
    <mc:Fallback>
      <p:transition spd="slow"/>
    </mc:Fallback>
  </mc:AlternateContent>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1">
                                  <p:stCondLst>
                                    <p:cond delay="0"/>
                                  </p:stCondLst>
                                  <p:childTnLst>
                                    <p:set>
                                      <p:cBhvr>
                                        <p:cTn id="299"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2904480" y="321480"/>
            <a:ext cx="922428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Perangkat Aktif Fiber Optic</a:t>
            </a:r>
            <a:endParaRPr b="0" lang="id-ID" sz="4400" spc="-1" strike="noStrike">
              <a:solidFill>
                <a:srgbClr val="000000"/>
              </a:solidFill>
              <a:latin typeface="Calibri"/>
            </a:endParaRPr>
          </a:p>
        </p:txBody>
      </p:sp>
      <p:sp>
        <p:nvSpPr>
          <p:cNvPr id="290" name="Content Placeholder 2"/>
          <p:cNvSpPr/>
          <p:nvPr/>
        </p:nvSpPr>
        <p:spPr>
          <a:xfrm>
            <a:off x="0" y="1897920"/>
            <a:ext cx="5862600" cy="540000"/>
          </a:xfrm>
          <a:prstGeom prst="rect">
            <a:avLst/>
          </a:prstGeom>
          <a:solidFill>
            <a:srgbClr val="002060"/>
          </a:solidFill>
          <a:ln w="0">
            <a:noFill/>
          </a:ln>
        </p:spPr>
        <p:style>
          <a:lnRef idx="0"/>
          <a:fillRef idx="0"/>
          <a:effectRef idx="0"/>
          <a:fontRef idx="minor"/>
        </p:style>
        <p:txBody>
          <a:bodyPr anchor="t">
            <a:normAutofit/>
          </a:bodyPr>
          <a:p>
            <a:pPr>
              <a:lnSpc>
                <a:spcPct val="90000"/>
              </a:lnSpc>
              <a:spcBef>
                <a:spcPts val="1001"/>
              </a:spcBef>
              <a:tabLst>
                <a:tab algn="l" pos="0"/>
              </a:tabLst>
            </a:pPr>
            <a:r>
              <a:rPr b="0" lang="id-ID" sz="2800" spc="-1" strike="noStrike">
                <a:solidFill>
                  <a:srgbClr val="ffff00"/>
                </a:solidFill>
                <a:latin typeface="Calibri"/>
              </a:rPr>
              <a:t>Small Form-factor Pluggable/SFP</a:t>
            </a:r>
            <a:endParaRPr b="0" lang="id-ID" sz="2800" spc="-1" strike="noStrike">
              <a:solidFill>
                <a:srgbClr val="ffffff"/>
              </a:solidFill>
              <a:latin typeface="Arial"/>
            </a:endParaRPr>
          </a:p>
        </p:txBody>
      </p:sp>
      <p:graphicFrame>
        <p:nvGraphicFramePr>
          <p:cNvPr id="291" name="Table 2"/>
          <p:cNvGraphicFramePr/>
          <p:nvPr/>
        </p:nvGraphicFramePr>
        <p:xfrm>
          <a:off x="391320" y="2723400"/>
          <a:ext cx="10231200" cy="3084840"/>
        </p:xfrm>
        <a:graphic>
          <a:graphicData uri="http://schemas.openxmlformats.org/drawingml/2006/table">
            <a:tbl>
              <a:tblPr/>
              <a:tblGrid>
                <a:gridCol w="1625400"/>
                <a:gridCol w="1625400"/>
                <a:gridCol w="2959560"/>
                <a:gridCol w="1694160"/>
                <a:gridCol w="2326320"/>
              </a:tblGrid>
              <a:tr h="370800">
                <a:tc>
                  <a:txBody>
                    <a:bodyPr anchor="t">
                      <a:noAutofit/>
                    </a:bodyPr>
                    <a:p>
                      <a:pPr algn="ctr">
                        <a:lnSpc>
                          <a:spcPct val="100000"/>
                        </a:lnSpc>
                      </a:pPr>
                      <a:r>
                        <a:rPr b="1" lang="id-ID" sz="1800" spc="-1" strike="noStrike">
                          <a:solidFill>
                            <a:schemeClr val="lt1"/>
                          </a:solidFill>
                          <a:latin typeface="Calibri"/>
                        </a:rPr>
                        <a:t>Tranceiver</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Data rate</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Terms</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Jarak</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a:lnSpc>
                          <a:spcPct val="100000"/>
                        </a:lnSpc>
                      </a:pPr>
                      <a:r>
                        <a:rPr b="1" lang="id-ID" sz="1800" spc="-1" strike="noStrike">
                          <a:solidFill>
                            <a:schemeClr val="lt1"/>
                          </a:solidFill>
                          <a:latin typeface="Calibri"/>
                        </a:rPr>
                        <a:t>Lamda</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nSpc>
                          <a:spcPct val="100000"/>
                        </a:lnSpc>
                      </a:pPr>
                      <a:r>
                        <a:rPr b="0" lang="id-ID" sz="1800" spc="-1" strike="noStrike">
                          <a:solidFill>
                            <a:schemeClr val="dk1"/>
                          </a:solidFill>
                          <a:latin typeface="Calibri"/>
                        </a:rPr>
                        <a:t>SFP</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nSpc>
                          <a:spcPct val="100000"/>
                        </a:lnSpc>
                      </a:pPr>
                      <a:r>
                        <a:rPr b="0" lang="id-ID" sz="1800" spc="-1" strike="noStrike">
                          <a:solidFill>
                            <a:schemeClr val="dk1"/>
                          </a:solidFill>
                          <a:latin typeface="Calibri"/>
                        </a:rPr>
                        <a:t>55M/622M/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1.25G/</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2.5G/3G/</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4.25G</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nSpc>
                          <a:spcPct val="100000"/>
                        </a:lnSpc>
                      </a:pPr>
                      <a:r>
                        <a:rPr b="0" lang="id-ID" sz="1800" spc="-1" strike="noStrike">
                          <a:solidFill>
                            <a:schemeClr val="dk1"/>
                          </a:solidFill>
                          <a:latin typeface="Calibri"/>
                        </a:rPr>
                        <a:t>Dual fiber</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Single Fiber/WDM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CWDM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DWDM</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nSpc>
                          <a:spcPct val="100000"/>
                        </a:lnSpc>
                      </a:pPr>
                      <a:r>
                        <a:rPr b="0" lang="id-ID" sz="1800" spc="-1" strike="noStrike">
                          <a:solidFill>
                            <a:schemeClr val="dk1"/>
                          </a:solidFill>
                          <a:latin typeface="Calibri"/>
                        </a:rPr>
                        <a:t>00m/2km/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10km/15km/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20km/40km/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60km/80km/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100km/120km/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150km</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nchor="t">
                      <a:noAutofit/>
                    </a:bodyPr>
                    <a:p>
                      <a:pPr>
                        <a:lnSpc>
                          <a:spcPct val="100000"/>
                        </a:lnSpc>
                      </a:pPr>
                      <a:r>
                        <a:rPr b="0" lang="id-ID" sz="1800" spc="-1" strike="noStrike">
                          <a:solidFill>
                            <a:schemeClr val="dk1"/>
                          </a:solidFill>
                          <a:latin typeface="Calibri"/>
                        </a:rPr>
                        <a:t>50nm/1310nm/1550nm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1310nm/1490nm/1550nm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1270nm-1610nm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ITU17~ITU61</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r>
              <a:tr h="370800">
                <a:tc>
                  <a:txBody>
                    <a:bodyPr anchor="t">
                      <a:noAutofit/>
                    </a:bodyPr>
                    <a:p>
                      <a:pPr>
                        <a:lnSpc>
                          <a:spcPct val="100000"/>
                        </a:lnSpc>
                      </a:pPr>
                      <a:r>
                        <a:rPr b="0" lang="id-ID" sz="1800" spc="-1" strike="noStrike">
                          <a:solidFill>
                            <a:schemeClr val="dk1"/>
                          </a:solidFill>
                          <a:latin typeface="Calibri"/>
                        </a:rPr>
                        <a:t>SFP+</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nSpc>
                          <a:spcPct val="100000"/>
                        </a:lnSpc>
                      </a:pPr>
                      <a:r>
                        <a:rPr b="0" lang="id-ID" sz="1800" spc="-1" strike="noStrike">
                          <a:solidFill>
                            <a:schemeClr val="dk1"/>
                          </a:solidFill>
                          <a:latin typeface="Calibri"/>
                        </a:rPr>
                        <a:t>6G/8.5G/10G</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nSpc>
                          <a:spcPct val="100000"/>
                        </a:lnSpc>
                      </a:pPr>
                      <a:r>
                        <a:rPr b="0" lang="id-ID" sz="1800" spc="-1" strike="noStrike">
                          <a:solidFill>
                            <a:schemeClr val="dk1"/>
                          </a:solidFill>
                          <a:latin typeface="Calibri"/>
                        </a:rPr>
                        <a:t>Dual fiber</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Single Fiber/WDM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CWDM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DWDM</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nSpc>
                          <a:spcPct val="100000"/>
                        </a:lnSpc>
                      </a:pPr>
                      <a:r>
                        <a:rPr b="0" lang="id-ID" sz="1800" spc="-1" strike="noStrike">
                          <a:solidFill>
                            <a:schemeClr val="dk1"/>
                          </a:solidFill>
                          <a:latin typeface="Calibri"/>
                        </a:rPr>
                        <a:t>220m/300m/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2km/10km/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20km/40km/</a:t>
                      </a:r>
                      <a:endParaRPr b="0" lang="id-ID" sz="1800" spc="-1" strike="noStrike">
                        <a:solidFill>
                          <a:srgbClr val="000000"/>
                        </a:solidFill>
                        <a:latin typeface="Arial"/>
                      </a:endParaRPr>
                    </a:p>
                    <a:p>
                      <a:pPr>
                        <a:lnSpc>
                          <a:spcPct val="100000"/>
                        </a:lnSpc>
                      </a:pPr>
                      <a:r>
                        <a:rPr b="0" lang="id-ID" sz="1800" spc="-1" strike="noStrike">
                          <a:solidFill>
                            <a:schemeClr val="dk1"/>
                          </a:solidFill>
                          <a:latin typeface="Calibri"/>
                        </a:rPr>
                        <a:t>60km/80km</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nchor="t">
                      <a:noAutofit/>
                    </a:bodyPr>
                    <a:p>
                      <a:pPr>
                        <a:lnSpc>
                          <a:spcPct val="100000"/>
                        </a:lnSpc>
                      </a:pPr>
                      <a:r>
                        <a:rPr b="0" lang="id-ID" sz="1800" spc="-1" strike="noStrike">
                          <a:solidFill>
                            <a:schemeClr val="dk1"/>
                          </a:solidFill>
                          <a:latin typeface="Calibri"/>
                        </a:rPr>
                        <a:t>850nm/1310nm/1550nm</a:t>
                      </a:r>
                      <a:br>
                        <a:rPr sz="1800"/>
                      </a:br>
                      <a:r>
                        <a:rPr b="0" lang="id-ID" sz="1800" spc="-1" strike="noStrike">
                          <a:solidFill>
                            <a:schemeClr val="dk1"/>
                          </a:solidFill>
                          <a:latin typeface="Calibri"/>
                        </a:rPr>
                        <a:t>1270nm/1330nm</a:t>
                      </a:r>
                      <a:br>
                        <a:rPr sz="1800"/>
                      </a:br>
                      <a:r>
                        <a:rPr b="0" lang="id-ID" sz="1800" spc="-1" strike="noStrike">
                          <a:solidFill>
                            <a:schemeClr val="dk1"/>
                          </a:solidFill>
                          <a:latin typeface="Calibri"/>
                        </a:rPr>
                        <a:t>1270nm-1330nm</a:t>
                      </a:r>
                      <a:br>
                        <a:rPr sz="1800"/>
                      </a:br>
                      <a:r>
                        <a:rPr b="0" lang="id-ID" sz="1800" spc="-1" strike="noStrike">
                          <a:solidFill>
                            <a:schemeClr val="dk1"/>
                          </a:solidFill>
                          <a:latin typeface="Calibri"/>
                        </a:rPr>
                        <a:t>ITU17~ITU61</a:t>
                      </a:r>
                      <a:endParaRPr b="0" lang="id-ID"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3971520" y="2946960"/>
            <a:ext cx="4204080" cy="1325160"/>
          </a:xfrm>
          <a:prstGeom prst="rect">
            <a:avLst/>
          </a:prstGeom>
          <a:noFill/>
          <a:ln w="0">
            <a:noFill/>
          </a:ln>
        </p:spPr>
        <p:txBody>
          <a:bodyPr anchor="ctr">
            <a:noAutofit/>
          </a:bodyPr>
          <a:p>
            <a:pPr indent="0">
              <a:lnSpc>
                <a:spcPct val="90000"/>
              </a:lnSpc>
              <a:buNone/>
            </a:pPr>
            <a:r>
              <a:rPr b="1" lang="id-ID" sz="4400" spc="-1" strike="noStrike">
                <a:solidFill>
                  <a:srgbClr val="7030a0"/>
                </a:solidFill>
                <a:latin typeface="Calibri Light"/>
              </a:rPr>
              <a:t>TERIMA KASIH ....</a:t>
            </a:r>
            <a:endParaRPr b="0" lang="id-ID"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2957400" y="321480"/>
            <a:ext cx="5155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Review ...</a:t>
            </a:r>
            <a:endParaRPr b="0" lang="id-ID" sz="4400" spc="-1" strike="noStrike">
              <a:solidFill>
                <a:srgbClr val="000000"/>
              </a:solidFill>
              <a:latin typeface="Calibri"/>
            </a:endParaRPr>
          </a:p>
        </p:txBody>
      </p:sp>
      <p:sp>
        <p:nvSpPr>
          <p:cNvPr id="94" name="PlaceHolder 2"/>
          <p:cNvSpPr>
            <a:spLocks noGrp="1"/>
          </p:cNvSpPr>
          <p:nvPr>
            <p:ph/>
          </p:nvPr>
        </p:nvSpPr>
        <p:spPr>
          <a:xfrm>
            <a:off x="0" y="1918080"/>
            <a:ext cx="2626560" cy="540000"/>
          </a:xfrm>
          <a:prstGeom prst="rect">
            <a:avLst/>
          </a:prstGeom>
          <a:solidFill>
            <a:srgbClr val="002060"/>
          </a:solidFill>
          <a:ln w="0">
            <a:noFill/>
          </a:ln>
        </p:spPr>
        <p:txBody>
          <a:bodyPr anchor="t">
            <a:noAutofit/>
          </a:bodyPr>
          <a:p>
            <a:pPr indent="0">
              <a:lnSpc>
                <a:spcPct val="90000"/>
              </a:lnSpc>
              <a:spcBef>
                <a:spcPts val="1001"/>
              </a:spcBef>
              <a:buNone/>
              <a:tabLst>
                <a:tab algn="l" pos="0"/>
              </a:tabLst>
            </a:pPr>
            <a:r>
              <a:rPr b="0" lang="id-ID" sz="2800" spc="-1" strike="noStrike">
                <a:solidFill>
                  <a:srgbClr val="ffff00"/>
                </a:solidFill>
                <a:latin typeface="Calibri"/>
              </a:rPr>
              <a:t>Kekurangan ... ?</a:t>
            </a:r>
            <a:endParaRPr b="0" lang="id-ID" sz="2800" spc="-1" strike="noStrike">
              <a:solidFill>
                <a:srgbClr val="000000"/>
              </a:solidFill>
              <a:latin typeface="Calibri"/>
            </a:endParaRPr>
          </a:p>
        </p:txBody>
      </p:sp>
      <p:sp>
        <p:nvSpPr>
          <p:cNvPr id="95" name="TextBox 5"/>
          <p:cNvSpPr/>
          <p:nvPr/>
        </p:nvSpPr>
        <p:spPr>
          <a:xfrm>
            <a:off x="286560" y="2487240"/>
            <a:ext cx="10134360" cy="377784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200" spc="-1" strike="noStrike">
                <a:solidFill>
                  <a:srgbClr val="000000"/>
                </a:solidFill>
                <a:latin typeface="Calibri"/>
              </a:rPr>
              <a:t>Proses instalasi cukup mahal dibandingkan instalasi jenis kabel yang lain, karena memerlukan alat khusus dan perangkat elektronik yang cukup mahal.</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Diperlukan teknisi khusus dalam menangani kerusakan karena harus mengerti menggunakan alat-alat khusus untuk fiber optik, dengan demikian diperlukan penambahan biaya.</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Kemungkinan masih adanya loss data pada jarak yang sangat jauh, sehingga diperlukan repeater untuk mengurangi terjadinya loss.</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en-US" sz="2200" spc="-1" strike="noStrike">
                <a:solidFill>
                  <a:srgbClr val="000000"/>
                </a:solidFill>
                <a:latin typeface="Calibri"/>
              </a:rPr>
              <a:t>Instalasi dan Maintenance menggunakan </a:t>
            </a:r>
            <a:r>
              <a:rPr b="0" lang="it-IT" sz="2200" spc="-1" strike="noStrike">
                <a:solidFill>
                  <a:srgbClr val="000000"/>
                </a:solidFill>
                <a:latin typeface="Calibri"/>
              </a:rPr>
              <a:t>tenaga yang ahli.</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en-US" sz="2200" spc="-1" strike="noStrike">
                <a:solidFill>
                  <a:srgbClr val="000000"/>
                </a:solidFill>
                <a:latin typeface="Calibri"/>
              </a:rPr>
              <a:t>Kabel fiber optik menggunakan gelombang cahaya untuk mentransmisikan data, maka kabel jaringan jenis ini tidak dapat diinstal dalam jalur yang berbelok  secara  tajam  atau  menyudut.</a:t>
            </a:r>
            <a:endParaRPr b="0" lang="id-ID"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Prinsip dasar Fiber Optic ...</a:t>
            </a:r>
            <a:endParaRPr b="0" lang="id-ID" sz="4400" spc="-1" strike="noStrike">
              <a:solidFill>
                <a:srgbClr val="000000"/>
              </a:solidFill>
              <a:latin typeface="Calibri"/>
            </a:endParaRPr>
          </a:p>
        </p:txBody>
      </p:sp>
      <p:sp>
        <p:nvSpPr>
          <p:cNvPr id="97" name="TextBox 5"/>
          <p:cNvSpPr/>
          <p:nvPr/>
        </p:nvSpPr>
        <p:spPr>
          <a:xfrm>
            <a:off x="286560" y="1626840"/>
            <a:ext cx="6382800" cy="444816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200" spc="-1" strike="noStrike">
                <a:solidFill>
                  <a:srgbClr val="000000"/>
                </a:solidFill>
                <a:latin typeface="Calibri"/>
              </a:rPr>
              <a:t>Bekerja dengan memanfaatkan sifat cahaya yang unik</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Mempunyai kecepatan sangat tinggi dan dapat dibelokkan yang disebut refleksi internal total.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Refleksi internal total merupakan fenomena optik yang terjadi jika cahaya mengenai perbatasan antara dua medium dengan sudut lebih besar dari sudut kritis yang diukur secara normal terhadap permukaan. </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Fenomena ini hanya dapat terjadi jika cahaya merambat dari medium dengan indeks bias yang lebih besar menuju medium dengan indeks bias yang lebih kecil</a:t>
            </a:r>
            <a:endParaRPr b="0" lang="id-ID" sz="2200" spc="-1" strike="noStrike">
              <a:solidFill>
                <a:srgbClr val="000000"/>
              </a:solidFill>
              <a:latin typeface="Arial"/>
            </a:endParaRPr>
          </a:p>
        </p:txBody>
      </p:sp>
      <p:pic>
        <p:nvPicPr>
          <p:cNvPr id="98" name="Picture 6" descr=""/>
          <p:cNvPicPr/>
          <p:nvPr/>
        </p:nvPicPr>
        <p:blipFill>
          <a:blip r:embed="rId1"/>
          <a:stretch/>
        </p:blipFill>
        <p:spPr>
          <a:xfrm>
            <a:off x="6946920" y="1647000"/>
            <a:ext cx="4655160" cy="3270240"/>
          </a:xfrm>
          <a:prstGeom prst="rect">
            <a:avLst/>
          </a:prstGeom>
          <a:ln w="0">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Prinsip dasar Fiber Optic ...</a:t>
            </a:r>
            <a:endParaRPr b="0" lang="id-ID" sz="4400" spc="-1" strike="noStrike">
              <a:solidFill>
                <a:srgbClr val="000000"/>
              </a:solidFill>
              <a:latin typeface="Calibri"/>
            </a:endParaRPr>
          </a:p>
        </p:txBody>
      </p:sp>
      <p:sp>
        <p:nvSpPr>
          <p:cNvPr id="100" name="TextBox 5"/>
          <p:cNvSpPr/>
          <p:nvPr/>
        </p:nvSpPr>
        <p:spPr>
          <a:xfrm>
            <a:off x="421200" y="1843560"/>
            <a:ext cx="4621320" cy="3442680"/>
          </a:xfrm>
          <a:prstGeom prst="rect">
            <a:avLst/>
          </a:prstGeom>
          <a:noFill/>
          <a:ln w="0">
            <a:noFill/>
          </a:ln>
        </p:spPr>
        <p:style>
          <a:lnRef idx="0"/>
          <a:fillRef idx="0"/>
          <a:effectRef idx="0"/>
          <a:fontRef idx="minor"/>
        </p:style>
        <p:txBody>
          <a:bodyPr anchor="t">
            <a:spAutoFit/>
          </a:bodyPr>
          <a:p>
            <a:pPr algn="just">
              <a:lnSpc>
                <a:spcPct val="100000"/>
              </a:lnSpc>
            </a:pPr>
            <a:r>
              <a:rPr b="0" lang="id-ID" sz="2200" spc="-1" strike="noStrike">
                <a:solidFill>
                  <a:srgbClr val="000000"/>
                </a:solidFill>
                <a:latin typeface="Calibri"/>
              </a:rPr>
              <a:t>Dalam sistem komunikasi serat optik, informasi diubah menjadi sinyal optik (cahaya) dengan menggunakan sumber cahaya LED atau Diode Laser dengan dasar hukum pemantulan sempurna, sinyal optik yang berisi informasi dilewatkan sepanjang serat sampai pada penerima, selanjutnya detektor optik akan mengubah sinyal optik tersebut menjadi sinyal listrik kembali</a:t>
            </a:r>
            <a:endParaRPr b="0" lang="id-ID" sz="2200" spc="-1" strike="noStrike">
              <a:solidFill>
                <a:srgbClr val="000000"/>
              </a:solidFill>
              <a:latin typeface="Arial"/>
            </a:endParaRPr>
          </a:p>
        </p:txBody>
      </p:sp>
      <p:pic>
        <p:nvPicPr>
          <p:cNvPr id="101" name="Picture 3" descr=""/>
          <p:cNvPicPr/>
          <p:nvPr/>
        </p:nvPicPr>
        <p:blipFill>
          <a:blip r:embed="rId1"/>
          <a:srcRect l="3590" t="12457" r="4435" b="27173"/>
          <a:stretch/>
        </p:blipFill>
        <p:spPr>
          <a:xfrm>
            <a:off x="5365440" y="2339640"/>
            <a:ext cx="6413760" cy="2067480"/>
          </a:xfrm>
          <a:prstGeom prst="rect">
            <a:avLst/>
          </a:prstGeom>
          <a:ln w="0">
            <a:noFill/>
          </a:ln>
        </p:spPr>
      </p:pic>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Prinsip dasar Fiber Optic ...</a:t>
            </a:r>
            <a:endParaRPr b="0" lang="id-ID" sz="4400" spc="-1" strike="noStrike">
              <a:solidFill>
                <a:srgbClr val="000000"/>
              </a:solidFill>
              <a:latin typeface="Calibri"/>
            </a:endParaRPr>
          </a:p>
        </p:txBody>
      </p:sp>
      <p:sp>
        <p:nvSpPr>
          <p:cNvPr id="103" name="TextBox 5"/>
          <p:cNvSpPr/>
          <p:nvPr/>
        </p:nvSpPr>
        <p:spPr>
          <a:xfrm>
            <a:off x="276840" y="1647000"/>
            <a:ext cx="5723640" cy="4783320"/>
          </a:xfrm>
          <a:prstGeom prst="rect">
            <a:avLst/>
          </a:prstGeom>
          <a:noFill/>
          <a:ln w="0">
            <a:noFill/>
          </a:ln>
        </p:spPr>
        <p:style>
          <a:lnRef idx="0"/>
          <a:fillRef idx="0"/>
          <a:effectRef idx="0"/>
          <a:fontRef idx="minor"/>
        </p:style>
        <p:txBody>
          <a:bodyPr anchor="t">
            <a:spAutoFit/>
          </a:bodyPr>
          <a:p>
            <a:pPr marL="343080" indent="-343080">
              <a:lnSpc>
                <a:spcPct val="100000"/>
              </a:lnSpc>
              <a:buClr>
                <a:srgbClr val="000000"/>
              </a:buClr>
              <a:buFont typeface="Arial"/>
              <a:buChar char="•"/>
            </a:pPr>
            <a:r>
              <a:rPr b="0" lang="id-ID" sz="2200" spc="-1" strike="noStrike">
                <a:solidFill>
                  <a:srgbClr val="000000"/>
                </a:solidFill>
                <a:latin typeface="Calibri"/>
              </a:rPr>
              <a:t>Driver berfungsi mengubah sinyal elektrik menjadi sinyal optik.</a:t>
            </a:r>
            <a:endParaRPr b="0" lang="id-ID" sz="2200" spc="-1" strike="noStrike">
              <a:solidFill>
                <a:srgbClr val="000000"/>
              </a:solidFill>
              <a:latin typeface="Arial"/>
            </a:endParaRPr>
          </a:p>
          <a:p>
            <a:pPr marL="343080" indent="-343080">
              <a:lnSpc>
                <a:spcPct val="100000"/>
              </a:lnSpc>
              <a:buClr>
                <a:srgbClr val="000000"/>
              </a:buClr>
              <a:buFont typeface="Arial"/>
              <a:buChar char="•"/>
            </a:pPr>
            <a:r>
              <a:rPr b="0" lang="id-ID" sz="2200" spc="-1" strike="noStrike">
                <a:solidFill>
                  <a:srgbClr val="000000"/>
                </a:solidFill>
                <a:latin typeface="Calibri"/>
              </a:rPr>
              <a:t>Sumber Optik (Cahaya) dapat  menggunakan LED atau LASER. </a:t>
            </a:r>
            <a:endParaRPr b="0" lang="id-ID" sz="2200" spc="-1" strike="noStrike">
              <a:solidFill>
                <a:srgbClr val="000000"/>
              </a:solidFill>
              <a:latin typeface="Arial"/>
            </a:endParaRPr>
          </a:p>
          <a:p>
            <a:pPr marL="343080" indent="-343080">
              <a:lnSpc>
                <a:spcPct val="100000"/>
              </a:lnSpc>
              <a:buClr>
                <a:srgbClr val="000000"/>
              </a:buClr>
              <a:buFont typeface="Arial"/>
              <a:buChar char="•"/>
            </a:pPr>
            <a:r>
              <a:rPr b="0" lang="id-ID" sz="2200" spc="-1" strike="noStrike">
                <a:solidFill>
                  <a:srgbClr val="000000"/>
                </a:solidFill>
                <a:latin typeface="Calibri"/>
              </a:rPr>
              <a:t>LED merupakan perangkat yang memancarkan cahaya dengan arah menyebar, digunakan untuk serat optik multimode step indeks. </a:t>
            </a:r>
            <a:endParaRPr b="0" lang="id-ID" sz="2200" spc="-1" strike="noStrike">
              <a:solidFill>
                <a:srgbClr val="000000"/>
              </a:solidFill>
              <a:latin typeface="Arial"/>
            </a:endParaRPr>
          </a:p>
          <a:p>
            <a:pPr marL="343080" indent="-343080">
              <a:lnSpc>
                <a:spcPct val="100000"/>
              </a:lnSpc>
              <a:buClr>
                <a:srgbClr val="000000"/>
              </a:buClr>
              <a:buFont typeface="Arial"/>
              <a:buChar char="•"/>
            </a:pPr>
            <a:r>
              <a:rPr b="0" lang="id-ID" sz="2200" spc="-1" strike="noStrike">
                <a:solidFill>
                  <a:srgbClr val="000000"/>
                </a:solidFill>
                <a:latin typeface="Calibri"/>
              </a:rPr>
              <a:t>LASER dapat memancarkan cahaya dengan daya 10-100 kali lebih besar dibandingkan dengan LED, digunakan untuk serat optik singlemode step indeks. </a:t>
            </a:r>
            <a:endParaRPr b="0" lang="id-ID" sz="2200" spc="-1" strike="noStrike">
              <a:solidFill>
                <a:srgbClr val="000000"/>
              </a:solidFill>
              <a:latin typeface="Arial"/>
            </a:endParaRPr>
          </a:p>
          <a:p>
            <a:pPr marL="343080" indent="-343080">
              <a:lnSpc>
                <a:spcPct val="100000"/>
              </a:lnSpc>
              <a:buClr>
                <a:srgbClr val="000000"/>
              </a:buClr>
              <a:buFont typeface="Arial"/>
              <a:buChar char="•"/>
            </a:pPr>
            <a:r>
              <a:rPr b="0" lang="id-ID" sz="2200" spc="-1" strike="noStrike">
                <a:solidFill>
                  <a:srgbClr val="000000"/>
                </a:solidFill>
                <a:latin typeface="Calibri"/>
              </a:rPr>
              <a:t>Detektor Optik berfungsi untuk mengubah kembali sinyal optik menjadi sinyal elektrik. </a:t>
            </a:r>
            <a:endParaRPr b="0" lang="id-ID" sz="2200" spc="-1" strike="noStrike">
              <a:solidFill>
                <a:srgbClr val="000000"/>
              </a:solidFill>
              <a:latin typeface="Arial"/>
            </a:endParaRPr>
          </a:p>
        </p:txBody>
      </p:sp>
      <p:pic>
        <p:nvPicPr>
          <p:cNvPr id="104" name="Picture 2" descr=""/>
          <p:cNvPicPr/>
          <p:nvPr/>
        </p:nvPicPr>
        <p:blipFill>
          <a:blip r:embed="rId1"/>
          <a:srcRect l="0" t="0" r="5259" b="9192"/>
          <a:stretch/>
        </p:blipFill>
        <p:spPr>
          <a:xfrm>
            <a:off x="6001200" y="1803240"/>
            <a:ext cx="5388120" cy="3454200"/>
          </a:xfrm>
          <a:prstGeom prst="rect">
            <a:avLst/>
          </a:prstGeom>
          <a:ln w="0">
            <a:noFill/>
          </a:ln>
        </p:spPr>
      </p:pic>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2957400" y="321480"/>
            <a:ext cx="6316920" cy="1325160"/>
          </a:xfrm>
          <a:prstGeom prst="rect">
            <a:avLst/>
          </a:prstGeom>
          <a:noFill/>
          <a:ln w="0">
            <a:noFill/>
          </a:ln>
        </p:spPr>
        <p:txBody>
          <a:bodyPr anchor="ctr">
            <a:noAutofit/>
          </a:bodyPr>
          <a:p>
            <a:pPr indent="0">
              <a:lnSpc>
                <a:spcPct val="90000"/>
              </a:lnSpc>
              <a:buNone/>
            </a:pPr>
            <a:r>
              <a:rPr b="0" lang="id-ID" sz="4400" spc="-1" strike="noStrike">
                <a:solidFill>
                  <a:srgbClr val="002060"/>
                </a:solidFill>
                <a:latin typeface="Calibri Light"/>
              </a:rPr>
              <a:t>Struktur Fiber Optic ...</a:t>
            </a:r>
            <a:endParaRPr b="0" lang="id-ID" sz="4400" spc="-1" strike="noStrike">
              <a:solidFill>
                <a:srgbClr val="000000"/>
              </a:solidFill>
              <a:latin typeface="Calibri"/>
            </a:endParaRPr>
          </a:p>
        </p:txBody>
      </p:sp>
      <p:sp>
        <p:nvSpPr>
          <p:cNvPr id="106" name="TextBox 5"/>
          <p:cNvSpPr/>
          <p:nvPr/>
        </p:nvSpPr>
        <p:spPr>
          <a:xfrm>
            <a:off x="300240" y="1647000"/>
            <a:ext cx="5670000" cy="4783320"/>
          </a:xfrm>
          <a:prstGeom prst="rect">
            <a:avLst/>
          </a:prstGeom>
          <a:noFill/>
          <a:ln w="0">
            <a:noFill/>
          </a:ln>
        </p:spPr>
        <p:style>
          <a:lnRef idx="0"/>
          <a:fillRef idx="0"/>
          <a:effectRef idx="0"/>
          <a:fontRef idx="minor"/>
        </p:style>
        <p:txBody>
          <a:bodyPr anchor="t">
            <a:spAutoFit/>
          </a:bodyPr>
          <a:p>
            <a:pPr marL="343080" indent="-343080" algn="just">
              <a:lnSpc>
                <a:spcPct val="100000"/>
              </a:lnSpc>
              <a:buClr>
                <a:srgbClr val="000000"/>
              </a:buClr>
              <a:buFont typeface="Arial"/>
              <a:buChar char="•"/>
            </a:pPr>
            <a:r>
              <a:rPr b="0" lang="id-ID" sz="2200" spc="-1" strike="noStrike">
                <a:solidFill>
                  <a:srgbClr val="000000"/>
                </a:solidFill>
                <a:latin typeface="Calibri"/>
              </a:rPr>
              <a:t>Core berfungsi untuk menentukan cahaya merambat dari satu ujung ke ujung lainnya dan juga tempat merambatnya cahaya pada serat optik. Memiliki diameter 10 µm – 50 µm.</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Cladding berfungsi sebagai cermin yaitu memantulkan cahaya agar dapat merambat ke ujung lainnya. Cladding merupakan selubung dari core. Diameter cladding antara 5 µm – 250 µm.</a:t>
            </a:r>
            <a:endParaRPr b="0" lang="id-ID" sz="2200" spc="-1" strike="noStrike">
              <a:solidFill>
                <a:srgbClr val="000000"/>
              </a:solidFill>
              <a:latin typeface="Arial"/>
            </a:endParaRPr>
          </a:p>
          <a:p>
            <a:pPr marL="343080" indent="-343080" algn="just">
              <a:lnSpc>
                <a:spcPct val="100000"/>
              </a:lnSpc>
              <a:buClr>
                <a:srgbClr val="000000"/>
              </a:buClr>
              <a:buFont typeface="Arial"/>
              <a:buChar char="•"/>
            </a:pPr>
            <a:r>
              <a:rPr b="0" lang="id-ID" sz="2200" spc="-1" strike="noStrike">
                <a:solidFill>
                  <a:srgbClr val="000000"/>
                </a:solidFill>
                <a:latin typeface="Calibri"/>
              </a:rPr>
              <a:t>Coating berfungsi sebagai pelindung mekanis pada serat optik dan identitas kode warna serta untuk melindungi serat optik dari kerusakan.</a:t>
            </a:r>
            <a:endParaRPr b="0" lang="id-ID" sz="2200" spc="-1" strike="noStrike">
              <a:solidFill>
                <a:srgbClr val="000000"/>
              </a:solidFill>
              <a:latin typeface="Arial"/>
            </a:endParaRPr>
          </a:p>
        </p:txBody>
      </p:sp>
      <p:pic>
        <p:nvPicPr>
          <p:cNvPr id="107" name="Picture 4" descr=""/>
          <p:cNvPicPr/>
          <p:nvPr/>
        </p:nvPicPr>
        <p:blipFill>
          <a:blip r:embed="rId1"/>
          <a:stretch/>
        </p:blipFill>
        <p:spPr>
          <a:xfrm>
            <a:off x="6116040" y="2409120"/>
            <a:ext cx="5909760" cy="2471760"/>
          </a:xfrm>
          <a:prstGeom prst="rect">
            <a:avLst/>
          </a:prstGeom>
          <a:ln w="0">
            <a:noFill/>
          </a:ln>
        </p:spPr>
      </p:pic>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565</TotalTime>
  <Application>LibreOffice/7.5.5.2$Linux_X86_64 LibreOffice_project/50$Build-2</Application>
  <AppVersion>15.0000</AppVersion>
  <Words>3441</Words>
  <Paragraphs>380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2018-05-05T03:17:26Z</dcterms:created>
  <dc:creator>arbudiman</dc:creator>
  <dc:description/>
  <dc:language>id-ID</dc:language>
  <cp:lastModifiedBy/>
  <dcterms:modified xsi:type="dcterms:W3CDTF">2023-08-07T08:44:09Z</dcterms:modified>
  <cp:revision>82</cp:revision>
  <dc:subject/>
  <dc:title>Pengenalan Fiber Optic</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43</vt:i4>
  </property>
</Properties>
</file>