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media/image12.png" ContentType="image/png"/>
  <Override PartName="/ppt/media/image11.png" ContentType="image/png"/>
  <Override PartName="/ppt/media/image10.png" ContentType="image/png"/>
  <Override PartName="/ppt/media/image9.png" ContentType="image/png"/>
  <Override PartName="/ppt/media/image8.png" ContentType="image/png"/>
  <Override PartName="/ppt/media/image7.png" ContentType="image/png"/>
  <Override PartName="/ppt/media/image2.png" ContentType="image/png"/>
  <Override PartName="/ppt/media/image1.png" ContentType="image/png"/>
  <Override PartName="/ppt/media/image3.png" ContentType="image/png"/>
  <Override PartName="/ppt/media/image4.png" ContentType="image/png"/>
  <Override PartName="/ppt/media/image5.png" ContentType="image/png"/>
  <Override PartName="/ppt/media/image6.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69.xml" ContentType="application/vnd.openxmlformats-officedocument.presentationml.slide+xml"/>
  <Override PartName="/ppt/slides/slide44.xml" ContentType="application/vnd.openxmlformats-officedocument.presentationml.slide+xml"/>
  <Override PartName="/ppt/slides/slide68.xml" ContentType="application/vnd.openxmlformats-officedocument.presentationml.slide+xml"/>
  <Override PartName="/ppt/slides/slide43.xml" ContentType="application/vnd.openxmlformats-officedocument.presentationml.slide+xml"/>
  <Override PartName="/ppt/slides/slide67.xml" ContentType="application/vnd.openxmlformats-officedocument.presentationml.slide+xml"/>
  <Override PartName="/ppt/slides/slide42.xml" ContentType="application/vnd.openxmlformats-officedocument.presentationml.slide+xml"/>
  <Override PartName="/ppt/slides/slide66.xml" ContentType="application/vnd.openxmlformats-officedocument.presentationml.slide+xml"/>
  <Override PartName="/ppt/slides/slide41.xml" ContentType="application/vnd.openxmlformats-officedocument.presentationml.slide+xml"/>
  <Override PartName="/ppt/slides/slide65.xml" ContentType="application/vnd.openxmlformats-officedocument.presentationml.slide+xml"/>
  <Override PartName="/ppt/slides/slide40.xml" ContentType="application/vnd.openxmlformats-officedocument.presentationml.slide+xml"/>
  <Override PartName="/ppt/slides/slide38.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2.xml" ContentType="application/vnd.openxmlformats-officedocument.presentationml.slide+xml"/>
  <Override PartName="/ppt/slides/slide45.xml" ContentType="application/vnd.openxmlformats-officedocument.presentationml.slide+xml"/>
  <Override PartName="/ppt/slides/slide20.xml" ContentType="application/vnd.openxmlformats-officedocument.presentationml.slide+xml"/>
  <Override PartName="/ppt/slides/slide46.xml" ContentType="application/vnd.openxmlformats-officedocument.presentationml.slide+xml"/>
  <Override PartName="/ppt/slides/slide21.xml" ContentType="application/vnd.openxmlformats-officedocument.presentationml.slide+xml"/>
  <Override PartName="/ppt/slides/slide47.xml" ContentType="application/vnd.openxmlformats-officedocument.presentationml.slide+xml"/>
  <Override PartName="/ppt/slides/slide22.xml" ContentType="application/vnd.openxmlformats-officedocument.presentationml.slide+xml"/>
  <Override PartName="/ppt/slides/slide48.xml" ContentType="application/vnd.openxmlformats-officedocument.presentationml.slide+xml"/>
  <Override PartName="/ppt/slides/slide23.xml" ContentType="application/vnd.openxmlformats-officedocument.presentationml.slide+xml"/>
  <Override PartName="/ppt/slides/slide49.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slides/slide30.xml" ContentType="application/vnd.openxmlformats-officedocument.presentationml.slide+xml"/>
  <Override PartName="/ppt/slides/slide56.xml" ContentType="application/vnd.openxmlformats-officedocument.presentationml.slide+xml"/>
  <Override PartName="/ppt/slides/slide31.xml" ContentType="application/vnd.openxmlformats-officedocument.presentationml.slide+xml"/>
  <Override PartName="/ppt/slides/slide57.xml" ContentType="application/vnd.openxmlformats-officedocument.presentationml.slide+xml"/>
  <Override PartName="/ppt/slides/slide32.xml" ContentType="application/vnd.openxmlformats-officedocument.presentationml.slide+xml"/>
  <Override PartName="/ppt/slides/slide58.xml" ContentType="application/vnd.openxmlformats-officedocument.presentationml.slide+xml"/>
  <Override PartName="/ppt/slides/slide33.xml" ContentType="application/vnd.openxmlformats-officedocument.presentationml.slide+xml"/>
  <Override PartName="/ppt/slides/slide59.xml" ContentType="application/vnd.openxmlformats-officedocument.presentationml.slide+xml"/>
  <Override PartName="/ppt/slides/slide34.xml" ContentType="application/vnd.openxmlformats-officedocument.presentationml.slide+xml"/>
  <Override PartName="/ppt/slides/slide10.xml" ContentType="application/vnd.openxmlformats-officedocument.presentationml.slide+xml"/>
  <Override PartName="/ppt/slides/slide35.xml" ContentType="application/vnd.openxmlformats-officedocument.presentationml.slide+xml"/>
  <Override PartName="/ppt/slides/slide11.xml" ContentType="application/vnd.openxmlformats-officedocument.presentationml.slide+xml"/>
  <Override PartName="/ppt/slides/slide3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_rels/slide68.xml.rels" ContentType="application/vnd.openxmlformats-package.relationships+xml"/>
  <Override PartName="/ppt/slides/_rels/slide67.xml.rels" ContentType="application/vnd.openxmlformats-package.relationships+xml"/>
  <Override PartName="/ppt/slides/_rels/slide66.xml.rels" ContentType="application/vnd.openxmlformats-package.relationships+xml"/>
  <Override PartName="/ppt/slides/_rels/slide65.xml.rels" ContentType="application/vnd.openxmlformats-package.relationships+xml"/>
  <Override PartName="/ppt/slides/_rels/slide64.xml.rels" ContentType="application/vnd.openxmlformats-package.relationships+xml"/>
  <Override PartName="/ppt/slides/_rels/slide63.xml.rels" ContentType="application/vnd.openxmlformats-package.relationships+xml"/>
  <Override PartName="/ppt/slides/_rels/slide62.xml.rels" ContentType="application/vnd.openxmlformats-package.relationships+xml"/>
  <Override PartName="/ppt/slides/_rels/slide61.xml.rels" ContentType="application/vnd.openxmlformats-package.relationships+xml"/>
  <Override PartName="/ppt/slides/_rels/slide57.xml.rels" ContentType="application/vnd.openxmlformats-package.relationships+xml"/>
  <Override PartName="/ppt/slides/_rels/slide56.xml.rels" ContentType="application/vnd.openxmlformats-package.relationships+xml"/>
  <Override PartName="/ppt/slides/_rels/slide55.xml.rels" ContentType="application/vnd.openxmlformats-package.relationships+xml"/>
  <Override PartName="/ppt/slides/_rels/slide54.xml.rels" ContentType="application/vnd.openxmlformats-package.relationships+xml"/>
  <Override PartName="/ppt/slides/_rels/slide53.xml.rels" ContentType="application/vnd.openxmlformats-package.relationships+xml"/>
  <Override PartName="/ppt/slides/_rels/slide52.xml.rels" ContentType="application/vnd.openxmlformats-package.relationships+xml"/>
  <Override PartName="/ppt/slides/_rels/slide51.xml.rels" ContentType="application/vnd.openxmlformats-package.relationships+xml"/>
  <Override PartName="/ppt/slides/_rels/slide69.xml.rels" ContentType="application/vnd.openxmlformats-package.relationships+xml"/>
  <Override PartName="/ppt/slides/_rels/slide50.xml.rels" ContentType="application/vnd.openxmlformats-package.relationships+xml"/>
  <Override PartName="/ppt/slides/_rels/slide49.xml.rels" ContentType="application/vnd.openxmlformats-package.relationships+xml"/>
  <Override PartName="/ppt/slides/_rels/slide48.xml.rels" ContentType="application/vnd.openxmlformats-package.relationships+xml"/>
  <Override PartName="/ppt/slides/_rels/slide44.xml.rels" ContentType="application/vnd.openxmlformats-package.relationships+xml"/>
  <Override PartName="/ppt/slides/_rels/slide43.xml.rels" ContentType="application/vnd.openxmlformats-package.relationships+xml"/>
  <Override PartName="/ppt/slides/_rels/slide42.xml.rels" ContentType="application/vnd.openxmlformats-package.relationships+xml"/>
  <Override PartName="/ppt/slides/_rels/slide41.xml.rels" ContentType="application/vnd.openxmlformats-package.relationships+xml"/>
  <Override PartName="/ppt/slides/_rels/slide40.xml.rels" ContentType="application/vnd.openxmlformats-package.relationships+xml"/>
  <Override PartName="/ppt/slides/_rels/slide39.xml.rels" ContentType="application/vnd.openxmlformats-package.relationships+xml"/>
  <Override PartName="/ppt/slides/_rels/slide38.xml.rels" ContentType="application/vnd.openxmlformats-package.relationships+xml"/>
  <Override PartName="/ppt/slides/_rels/slide3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59.xml.rels" ContentType="application/vnd.openxmlformats-package.relationships+xml"/>
  <Override PartName="/ppt/slides/_rels/slide12.xml.rels" ContentType="application/vnd.openxmlformats-package.relationships+xml"/>
  <Override PartName="/ppt/slides/_rels/slide58.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34.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3.xml.rels" ContentType="application/vnd.openxmlformats-package.relationships+xml"/>
  <Override PartName="/ppt/slides/_rels/slide3.xml.rels" ContentType="application/vnd.openxmlformats-package.relationships+xml"/>
  <Override PartName="/ppt/slides/_rels/slide45.xml.rels" ContentType="application/vnd.openxmlformats-package.relationships+xml"/>
  <Override PartName="/ppt/slides/_rels/slide4.xml.rels" ContentType="application/vnd.openxmlformats-package.relationships+xml"/>
  <Override PartName="/ppt/slides/_rels/slide35.xml.rels" ContentType="application/vnd.openxmlformats-package.relationships+xml"/>
  <Override PartName="/ppt/slides/_rels/slide5.xml.rels" ContentType="application/vnd.openxmlformats-package.relationships+xml"/>
  <Override PartName="/ppt/slides/_rels/slide36.xml.rels" ContentType="application/vnd.openxmlformats-package.relationships+xml"/>
  <Override PartName="/ppt/slides/_rels/slide6.xml.rels" ContentType="application/vnd.openxmlformats-package.relationships+xml"/>
  <Override PartName="/ppt/slides/_rels/slide17.xml.rels" ContentType="application/vnd.openxmlformats-package.relationships+xml"/>
  <Override PartName="/ppt/slides/_rels/slide46.xml.rels" ContentType="application/vnd.openxmlformats-package.relationships+xml"/>
  <Override PartName="/ppt/slides/_rels/slide18.xml.rels" ContentType="application/vnd.openxmlformats-package.relationships+xml"/>
  <Override PartName="/ppt/slides/_rels/slide47.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30.xml.rels" ContentType="application/vnd.openxmlformats-package.relationships+xml"/>
  <Override PartName="/ppt/slides/_rels/slide25.xml.rels" ContentType="application/vnd.openxmlformats-package.relationships+xml"/>
  <Override PartName="/ppt/slides/_rels/slide31.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60.xml.rels" ContentType="application/vnd.openxmlformats-package.relationships+xml"/>
  <Override PartName="/ppt/slides/_rels/slide32.xml.rels" ContentType="application/vnd.openxmlformats-package.relationships+xml"/>
  <Override PartName="/ppt/slides/_rels/slide28.xml.rels" ContentType="application/vnd.openxmlformats-package.relationships+xml"/>
  <Override PartName="/ppt/slides/_rels/slide10.xml.rels" ContentType="application/vnd.openxmlformats-package.relationships+xml"/>
  <Override PartName="/ppt/slides/_rels/slide29.xml.rels" ContentType="application/vnd.openxmlformats-package.relationships+xml"/>
  <Override PartName="/ppt/slides/slide1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28" name="PlaceHolder 2"/>
          <p:cNvSpPr>
            <a:spLocks noGrp="1"/>
          </p:cNvSpPr>
          <p:nvPr>
            <p:ph type="body"/>
          </p:nvPr>
        </p:nvSpPr>
        <p:spPr>
          <a:xfrm>
            <a:off x="1143000" y="205740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29" name="PlaceHolder 3"/>
          <p:cNvSpPr>
            <a:spLocks noGrp="1"/>
          </p:cNvSpPr>
          <p:nvPr>
            <p:ph type="body"/>
          </p:nvPr>
        </p:nvSpPr>
        <p:spPr>
          <a:xfrm>
            <a:off x="1143000" y="416664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31"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2"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3" name="PlaceHolder 4"/>
          <p:cNvSpPr>
            <a:spLocks noGrp="1"/>
          </p:cNvSpPr>
          <p:nvPr>
            <p:ph type="body"/>
          </p:nvPr>
        </p:nvSpPr>
        <p:spPr>
          <a:xfrm>
            <a:off x="114300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4" name="PlaceHolder 5"/>
          <p:cNvSpPr>
            <a:spLocks noGrp="1"/>
          </p:cNvSpPr>
          <p:nvPr>
            <p:ph type="body"/>
          </p:nvPr>
        </p:nvSpPr>
        <p:spPr>
          <a:xfrm>
            <a:off x="620172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36" name="PlaceHolder 2"/>
          <p:cNvSpPr>
            <a:spLocks noGrp="1"/>
          </p:cNvSpPr>
          <p:nvPr>
            <p:ph type="body"/>
          </p:nvPr>
        </p:nvSpPr>
        <p:spPr>
          <a:xfrm>
            <a:off x="114300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7" name="PlaceHolder 3"/>
          <p:cNvSpPr>
            <a:spLocks noGrp="1"/>
          </p:cNvSpPr>
          <p:nvPr>
            <p:ph type="body"/>
          </p:nvPr>
        </p:nvSpPr>
        <p:spPr>
          <a:xfrm>
            <a:off x="448128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8" name="PlaceHolder 4"/>
          <p:cNvSpPr>
            <a:spLocks noGrp="1"/>
          </p:cNvSpPr>
          <p:nvPr>
            <p:ph type="body"/>
          </p:nvPr>
        </p:nvSpPr>
        <p:spPr>
          <a:xfrm>
            <a:off x="781920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39" name="PlaceHolder 5"/>
          <p:cNvSpPr>
            <a:spLocks noGrp="1"/>
          </p:cNvSpPr>
          <p:nvPr>
            <p:ph type="body"/>
          </p:nvPr>
        </p:nvSpPr>
        <p:spPr>
          <a:xfrm>
            <a:off x="114300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40" name="PlaceHolder 6"/>
          <p:cNvSpPr>
            <a:spLocks noGrp="1"/>
          </p:cNvSpPr>
          <p:nvPr>
            <p:ph type="body"/>
          </p:nvPr>
        </p:nvSpPr>
        <p:spPr>
          <a:xfrm>
            <a:off x="448128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41" name="PlaceHolder 7"/>
          <p:cNvSpPr>
            <a:spLocks noGrp="1"/>
          </p:cNvSpPr>
          <p:nvPr>
            <p:ph type="body"/>
          </p:nvPr>
        </p:nvSpPr>
        <p:spPr>
          <a:xfrm>
            <a:off x="781920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51" name="PlaceHolder 2"/>
          <p:cNvSpPr>
            <a:spLocks noGrp="1"/>
          </p:cNvSpPr>
          <p:nvPr>
            <p:ph type="subTitle"/>
          </p:nvPr>
        </p:nvSpPr>
        <p:spPr>
          <a:xfrm>
            <a:off x="1143000" y="2057400"/>
            <a:ext cx="9872640" cy="40381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53" name="PlaceHolder 2"/>
          <p:cNvSpPr>
            <a:spLocks noGrp="1"/>
          </p:cNvSpPr>
          <p:nvPr>
            <p:ph type="body"/>
          </p:nvPr>
        </p:nvSpPr>
        <p:spPr>
          <a:xfrm>
            <a:off x="1143000" y="2057400"/>
            <a:ext cx="9872640" cy="403812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55" name="PlaceHolder 2"/>
          <p:cNvSpPr>
            <a:spLocks noGrp="1"/>
          </p:cNvSpPr>
          <p:nvPr>
            <p:ph type="body"/>
          </p:nvPr>
        </p:nvSpPr>
        <p:spPr>
          <a:xfrm>
            <a:off x="114300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56" name="PlaceHolder 3"/>
          <p:cNvSpPr>
            <a:spLocks noGrp="1"/>
          </p:cNvSpPr>
          <p:nvPr>
            <p:ph type="body"/>
          </p:nvPr>
        </p:nvSpPr>
        <p:spPr>
          <a:xfrm>
            <a:off x="620172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1143000" y="609480"/>
            <a:ext cx="9875160" cy="628740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60"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61" name="PlaceHolder 3"/>
          <p:cNvSpPr>
            <a:spLocks noGrp="1"/>
          </p:cNvSpPr>
          <p:nvPr>
            <p:ph type="body"/>
          </p:nvPr>
        </p:nvSpPr>
        <p:spPr>
          <a:xfrm>
            <a:off x="620172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62" name="PlaceHolder 4"/>
          <p:cNvSpPr>
            <a:spLocks noGrp="1"/>
          </p:cNvSpPr>
          <p:nvPr>
            <p:ph type="body"/>
          </p:nvPr>
        </p:nvSpPr>
        <p:spPr>
          <a:xfrm>
            <a:off x="114300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7" name="PlaceHolder 2"/>
          <p:cNvSpPr>
            <a:spLocks noGrp="1"/>
          </p:cNvSpPr>
          <p:nvPr>
            <p:ph type="subTitle"/>
          </p:nvPr>
        </p:nvSpPr>
        <p:spPr>
          <a:xfrm>
            <a:off x="1143000" y="2057400"/>
            <a:ext cx="9872640" cy="40381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64" name="PlaceHolder 2"/>
          <p:cNvSpPr>
            <a:spLocks noGrp="1"/>
          </p:cNvSpPr>
          <p:nvPr>
            <p:ph type="body"/>
          </p:nvPr>
        </p:nvSpPr>
        <p:spPr>
          <a:xfrm>
            <a:off x="114300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65"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66" name="PlaceHolder 4"/>
          <p:cNvSpPr>
            <a:spLocks noGrp="1"/>
          </p:cNvSpPr>
          <p:nvPr>
            <p:ph type="body"/>
          </p:nvPr>
        </p:nvSpPr>
        <p:spPr>
          <a:xfrm>
            <a:off x="620172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68"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69"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70" name="PlaceHolder 4"/>
          <p:cNvSpPr>
            <a:spLocks noGrp="1"/>
          </p:cNvSpPr>
          <p:nvPr>
            <p:ph type="body"/>
          </p:nvPr>
        </p:nvSpPr>
        <p:spPr>
          <a:xfrm>
            <a:off x="1143000" y="416664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72" name="PlaceHolder 2"/>
          <p:cNvSpPr>
            <a:spLocks noGrp="1"/>
          </p:cNvSpPr>
          <p:nvPr>
            <p:ph type="body"/>
          </p:nvPr>
        </p:nvSpPr>
        <p:spPr>
          <a:xfrm>
            <a:off x="1143000" y="205740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73" name="PlaceHolder 3"/>
          <p:cNvSpPr>
            <a:spLocks noGrp="1"/>
          </p:cNvSpPr>
          <p:nvPr>
            <p:ph type="body"/>
          </p:nvPr>
        </p:nvSpPr>
        <p:spPr>
          <a:xfrm>
            <a:off x="1143000" y="416664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75"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76"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77" name="PlaceHolder 4"/>
          <p:cNvSpPr>
            <a:spLocks noGrp="1"/>
          </p:cNvSpPr>
          <p:nvPr>
            <p:ph type="body"/>
          </p:nvPr>
        </p:nvSpPr>
        <p:spPr>
          <a:xfrm>
            <a:off x="114300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78" name="PlaceHolder 5"/>
          <p:cNvSpPr>
            <a:spLocks noGrp="1"/>
          </p:cNvSpPr>
          <p:nvPr>
            <p:ph type="body"/>
          </p:nvPr>
        </p:nvSpPr>
        <p:spPr>
          <a:xfrm>
            <a:off x="620172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80" name="PlaceHolder 2"/>
          <p:cNvSpPr>
            <a:spLocks noGrp="1"/>
          </p:cNvSpPr>
          <p:nvPr>
            <p:ph type="body"/>
          </p:nvPr>
        </p:nvSpPr>
        <p:spPr>
          <a:xfrm>
            <a:off x="114300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81" name="PlaceHolder 3"/>
          <p:cNvSpPr>
            <a:spLocks noGrp="1"/>
          </p:cNvSpPr>
          <p:nvPr>
            <p:ph type="body"/>
          </p:nvPr>
        </p:nvSpPr>
        <p:spPr>
          <a:xfrm>
            <a:off x="448128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82" name="PlaceHolder 4"/>
          <p:cNvSpPr>
            <a:spLocks noGrp="1"/>
          </p:cNvSpPr>
          <p:nvPr>
            <p:ph type="body"/>
          </p:nvPr>
        </p:nvSpPr>
        <p:spPr>
          <a:xfrm>
            <a:off x="7819200" y="205740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83" name="PlaceHolder 5"/>
          <p:cNvSpPr>
            <a:spLocks noGrp="1"/>
          </p:cNvSpPr>
          <p:nvPr>
            <p:ph type="body"/>
          </p:nvPr>
        </p:nvSpPr>
        <p:spPr>
          <a:xfrm>
            <a:off x="114300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84" name="PlaceHolder 6"/>
          <p:cNvSpPr>
            <a:spLocks noGrp="1"/>
          </p:cNvSpPr>
          <p:nvPr>
            <p:ph type="body"/>
          </p:nvPr>
        </p:nvSpPr>
        <p:spPr>
          <a:xfrm>
            <a:off x="448128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85" name="PlaceHolder 7"/>
          <p:cNvSpPr>
            <a:spLocks noGrp="1"/>
          </p:cNvSpPr>
          <p:nvPr>
            <p:ph type="body"/>
          </p:nvPr>
        </p:nvSpPr>
        <p:spPr>
          <a:xfrm>
            <a:off x="7819200" y="4166640"/>
            <a:ext cx="317880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9" name="PlaceHolder 2"/>
          <p:cNvSpPr>
            <a:spLocks noGrp="1"/>
          </p:cNvSpPr>
          <p:nvPr>
            <p:ph type="body"/>
          </p:nvPr>
        </p:nvSpPr>
        <p:spPr>
          <a:xfrm>
            <a:off x="1143000" y="2057400"/>
            <a:ext cx="9872640" cy="403812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11" name="PlaceHolder 2"/>
          <p:cNvSpPr>
            <a:spLocks noGrp="1"/>
          </p:cNvSpPr>
          <p:nvPr>
            <p:ph type="body"/>
          </p:nvPr>
        </p:nvSpPr>
        <p:spPr>
          <a:xfrm>
            <a:off x="114300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12" name="PlaceHolder 3"/>
          <p:cNvSpPr>
            <a:spLocks noGrp="1"/>
          </p:cNvSpPr>
          <p:nvPr>
            <p:ph type="body"/>
          </p:nvPr>
        </p:nvSpPr>
        <p:spPr>
          <a:xfrm>
            <a:off x="620172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143000" y="609480"/>
            <a:ext cx="9875160" cy="628740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16"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17" name="PlaceHolder 3"/>
          <p:cNvSpPr>
            <a:spLocks noGrp="1"/>
          </p:cNvSpPr>
          <p:nvPr>
            <p:ph type="body"/>
          </p:nvPr>
        </p:nvSpPr>
        <p:spPr>
          <a:xfrm>
            <a:off x="620172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18" name="PlaceHolder 4"/>
          <p:cNvSpPr>
            <a:spLocks noGrp="1"/>
          </p:cNvSpPr>
          <p:nvPr>
            <p:ph type="body"/>
          </p:nvPr>
        </p:nvSpPr>
        <p:spPr>
          <a:xfrm>
            <a:off x="114300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20" name="PlaceHolder 2"/>
          <p:cNvSpPr>
            <a:spLocks noGrp="1"/>
          </p:cNvSpPr>
          <p:nvPr>
            <p:ph type="body"/>
          </p:nvPr>
        </p:nvSpPr>
        <p:spPr>
          <a:xfrm>
            <a:off x="1143000" y="2057400"/>
            <a:ext cx="4817520" cy="4038120"/>
          </a:xfrm>
          <a:prstGeom prst="rect">
            <a:avLst/>
          </a:prstGeom>
        </p:spPr>
        <p:txBody>
          <a:bodyPr lIns="0" rIns="0" tIns="0" bIns="0">
            <a:normAutofit/>
          </a:bodyPr>
          <a:p>
            <a:endParaRPr b="0" lang="en-US" sz="2200" spc="-1" strike="noStrike">
              <a:solidFill>
                <a:srgbClr val="a6b727"/>
              </a:solidFill>
              <a:latin typeface="Corbel"/>
            </a:endParaRPr>
          </a:p>
        </p:txBody>
      </p:sp>
      <p:sp>
        <p:nvSpPr>
          <p:cNvPr id="21"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22" name="PlaceHolder 4"/>
          <p:cNvSpPr>
            <a:spLocks noGrp="1"/>
          </p:cNvSpPr>
          <p:nvPr>
            <p:ph type="body"/>
          </p:nvPr>
        </p:nvSpPr>
        <p:spPr>
          <a:xfrm>
            <a:off x="6201720" y="416664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143000" y="609480"/>
            <a:ext cx="9875160" cy="1356120"/>
          </a:xfrm>
          <a:prstGeom prst="rect">
            <a:avLst/>
          </a:prstGeom>
        </p:spPr>
        <p:txBody>
          <a:bodyPr lIns="0" rIns="0" tIns="0" bIns="0" anchor="ctr">
            <a:spAutoFit/>
          </a:bodyPr>
          <a:p>
            <a:endParaRPr b="0" lang="en-US" sz="1800" spc="-1" strike="noStrike">
              <a:solidFill>
                <a:srgbClr val="000000"/>
              </a:solidFill>
              <a:latin typeface="Corbel"/>
            </a:endParaRPr>
          </a:p>
        </p:txBody>
      </p:sp>
      <p:sp>
        <p:nvSpPr>
          <p:cNvPr id="24" name="PlaceHolder 2"/>
          <p:cNvSpPr>
            <a:spLocks noGrp="1"/>
          </p:cNvSpPr>
          <p:nvPr>
            <p:ph type="body"/>
          </p:nvPr>
        </p:nvSpPr>
        <p:spPr>
          <a:xfrm>
            <a:off x="114300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25" name="PlaceHolder 3"/>
          <p:cNvSpPr>
            <a:spLocks noGrp="1"/>
          </p:cNvSpPr>
          <p:nvPr>
            <p:ph type="body"/>
          </p:nvPr>
        </p:nvSpPr>
        <p:spPr>
          <a:xfrm>
            <a:off x="6201720" y="2057400"/>
            <a:ext cx="4817520" cy="1926000"/>
          </a:xfrm>
          <a:prstGeom prst="rect">
            <a:avLst/>
          </a:prstGeom>
        </p:spPr>
        <p:txBody>
          <a:bodyPr lIns="0" rIns="0" tIns="0" bIns="0">
            <a:normAutofit/>
          </a:bodyPr>
          <a:p>
            <a:endParaRPr b="0" lang="en-US" sz="2200" spc="-1" strike="noStrike">
              <a:solidFill>
                <a:srgbClr val="a6b727"/>
              </a:solidFill>
              <a:latin typeface="Corbel"/>
            </a:endParaRPr>
          </a:p>
        </p:txBody>
      </p:sp>
      <p:sp>
        <p:nvSpPr>
          <p:cNvPr id="26" name="PlaceHolder 4"/>
          <p:cNvSpPr>
            <a:spLocks noGrp="1"/>
          </p:cNvSpPr>
          <p:nvPr>
            <p:ph type="body"/>
          </p:nvPr>
        </p:nvSpPr>
        <p:spPr>
          <a:xfrm>
            <a:off x="1143000" y="4166640"/>
            <a:ext cx="9872640" cy="1926000"/>
          </a:xfrm>
          <a:prstGeom prst="rect">
            <a:avLst/>
          </a:prstGeom>
        </p:spPr>
        <p:txBody>
          <a:bodyPr lIns="0" rIns="0" tIns="0" bIns="0">
            <a:normAutofit/>
          </a:bodyPr>
          <a:p>
            <a:endParaRPr b="0" lang="en-US" sz="2200" spc="-1" strike="noStrike">
              <a:solidFill>
                <a:srgbClr val="a6b727"/>
              </a:solidFill>
              <a:latin typeface="Corbe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a6b727"/>
        </a:solidFill>
      </p:bgPr>
    </p:bg>
    <p:spTree>
      <p:nvGrpSpPr>
        <p:cNvPr id="1" name=""/>
        <p:cNvGrpSpPr/>
        <p:nvPr/>
      </p:nvGrpSpPr>
      <p:grpSpPr>
        <a:xfrm>
          <a:off x="0" y="0"/>
          <a:ext cx="0" cy="0"/>
          <a:chOff x="0" y="0"/>
          <a:chExt cx="0" cy="0"/>
        </a:xfrm>
      </p:grpSpPr>
      <p:sp>
        <p:nvSpPr>
          <p:cNvPr id="0" name="CustomShape 1"/>
          <p:cNvSpPr/>
          <p:nvPr/>
        </p:nvSpPr>
        <p:spPr>
          <a:xfrm>
            <a:off x="231120" y="243720"/>
            <a:ext cx="11724120" cy="6377400"/>
          </a:xfrm>
          <a:prstGeom prst="rect">
            <a:avLst/>
          </a:prstGeom>
          <a:solidFill>
            <a:schemeClr val="bg1"/>
          </a:solidFill>
          <a:ln w="12600">
            <a:noFill/>
          </a:ln>
        </p:spPr>
        <p:style>
          <a:lnRef idx="2">
            <a:schemeClr val="accent1">
              <a:shade val="50000"/>
            </a:schemeClr>
          </a:lnRef>
          <a:fillRef idx="1">
            <a:schemeClr val="accent1"/>
          </a:fillRef>
          <a:effectRef idx="0">
            <a:schemeClr val="accent1"/>
          </a:effectRef>
          <a:fontRef idx="minor"/>
        </p:style>
      </p:sp>
      <p:sp>
        <p:nvSpPr>
          <p:cNvPr id="1" name="PlaceHolder 2"/>
          <p:cNvSpPr>
            <a:spLocks noGrp="1"/>
          </p:cNvSpPr>
          <p:nvPr>
            <p:ph type="title"/>
          </p:nvPr>
        </p:nvSpPr>
        <p:spPr>
          <a:xfrm>
            <a:off x="1143000" y="609480"/>
            <a:ext cx="9875160" cy="1356120"/>
          </a:xfrm>
          <a:prstGeom prst="rect">
            <a:avLst/>
          </a:prstGeom>
        </p:spPr>
        <p:txBody>
          <a:bodyPr anchor="ctr">
            <a:noAutofit/>
          </a:bodyPr>
          <a:p>
            <a:pPr>
              <a:lnSpc>
                <a:spcPct val="90000"/>
              </a:lnSpc>
            </a:pPr>
            <a:r>
              <a:rPr b="0" lang="en-US" sz="4400" spc="-1" strike="noStrike">
                <a:solidFill>
                  <a:srgbClr val="a6b727"/>
                </a:solidFill>
                <a:latin typeface="Corbel"/>
              </a:rPr>
              <a:t>Click to edit Master title style</a:t>
            </a:r>
            <a:endParaRPr b="0" lang="en-US" sz="4400" spc="-1" strike="noStrike">
              <a:solidFill>
                <a:srgbClr val="000000"/>
              </a:solidFill>
              <a:latin typeface="Corbel"/>
            </a:endParaRPr>
          </a:p>
        </p:txBody>
      </p:sp>
      <p:sp>
        <p:nvSpPr>
          <p:cNvPr id="2" name="PlaceHolder 3"/>
          <p:cNvSpPr>
            <a:spLocks noGrp="1"/>
          </p:cNvSpPr>
          <p:nvPr>
            <p:ph type="body"/>
          </p:nvPr>
        </p:nvSpPr>
        <p:spPr>
          <a:xfrm>
            <a:off x="1143000" y="2057400"/>
            <a:ext cx="9872640" cy="4038120"/>
          </a:xfrm>
          <a:prstGeom prst="rect">
            <a:avLst/>
          </a:prstGeom>
        </p:spPr>
        <p:txBody>
          <a:bodyPr>
            <a:noAutofit/>
          </a:bodyPr>
          <a:p>
            <a:pPr marL="228600" indent="-182520">
              <a:lnSpc>
                <a:spcPct val="90000"/>
              </a:lnSpc>
              <a:spcBef>
                <a:spcPts val="1400"/>
              </a:spcBef>
              <a:buClr>
                <a:srgbClr val="a6b727"/>
              </a:buClr>
              <a:buSzPct val="80000"/>
              <a:buFont typeface="Corbel"/>
              <a:buChar char="•"/>
            </a:pPr>
            <a:r>
              <a:rPr b="0" lang="en-US" sz="2200" spc="-1" strike="noStrike">
                <a:solidFill>
                  <a:srgbClr val="a6b727"/>
                </a:solidFill>
                <a:latin typeface="Corbel"/>
              </a:rPr>
              <a:t>Edit Master text styles</a:t>
            </a:r>
            <a:endParaRPr b="0" lang="en-US" sz="2200" spc="-1" strike="noStrike">
              <a:solidFill>
                <a:srgbClr val="a6b727"/>
              </a:solidFill>
              <a:latin typeface="Corbel"/>
            </a:endParaRPr>
          </a:p>
          <a:p>
            <a:pPr lvl="1" marL="457200" indent="-182520">
              <a:lnSpc>
                <a:spcPct val="90000"/>
              </a:lnSpc>
              <a:spcBef>
                <a:spcPts val="201"/>
              </a:spcBef>
              <a:spcAft>
                <a:spcPts val="400"/>
              </a:spcAft>
              <a:buClr>
                <a:srgbClr val="a6b727"/>
              </a:buClr>
              <a:buSzPct val="80000"/>
              <a:buFont typeface="Corbel"/>
              <a:buChar char="•"/>
            </a:pPr>
            <a:r>
              <a:rPr b="0" lang="en-US" sz="2000" spc="-1" strike="noStrike">
                <a:solidFill>
                  <a:srgbClr val="a6b727"/>
                </a:solidFill>
                <a:latin typeface="Corbel"/>
              </a:rPr>
              <a:t>Second level</a:t>
            </a:r>
            <a:endParaRPr b="0" lang="en-US" sz="2000" spc="-1" strike="noStrike">
              <a:solidFill>
                <a:srgbClr val="a6b727"/>
              </a:solidFill>
              <a:latin typeface="Corbel"/>
            </a:endParaRPr>
          </a:p>
          <a:p>
            <a:pPr lvl="2" marL="731520" indent="-182520">
              <a:lnSpc>
                <a:spcPct val="90000"/>
              </a:lnSpc>
              <a:spcBef>
                <a:spcPts val="201"/>
              </a:spcBef>
              <a:spcAft>
                <a:spcPts val="400"/>
              </a:spcAft>
              <a:buClr>
                <a:srgbClr val="a6b727"/>
              </a:buClr>
              <a:buSzPct val="80000"/>
              <a:buFont typeface="Corbel"/>
              <a:buChar char="•"/>
            </a:pPr>
            <a:r>
              <a:rPr b="0" lang="en-US" sz="1800" spc="-1" strike="noStrike">
                <a:solidFill>
                  <a:srgbClr val="a6b727"/>
                </a:solidFill>
                <a:latin typeface="Corbel"/>
              </a:rPr>
              <a:t>Third level</a:t>
            </a:r>
            <a:endParaRPr b="0" lang="en-US" sz="1800" spc="-1" strike="noStrike">
              <a:solidFill>
                <a:srgbClr val="a6b727"/>
              </a:solidFill>
              <a:latin typeface="Corbel"/>
            </a:endParaRPr>
          </a:p>
          <a:p>
            <a:pPr lvl="3" marL="1005840" indent="-182520">
              <a:lnSpc>
                <a:spcPct val="90000"/>
              </a:lnSpc>
              <a:spcBef>
                <a:spcPts val="201"/>
              </a:spcBef>
              <a:spcAft>
                <a:spcPts val="400"/>
              </a:spcAft>
              <a:buClr>
                <a:srgbClr val="a6b727"/>
              </a:buClr>
              <a:buSzPct val="80000"/>
              <a:buFont typeface="Corbel"/>
              <a:buChar char="•"/>
            </a:pPr>
            <a:r>
              <a:rPr b="0" lang="en-US" sz="1600" spc="-1" strike="noStrike">
                <a:solidFill>
                  <a:srgbClr val="a6b727"/>
                </a:solidFill>
                <a:latin typeface="Corbel"/>
              </a:rPr>
              <a:t>Fourth level</a:t>
            </a:r>
            <a:endParaRPr b="0" lang="en-US" sz="1600" spc="-1" strike="noStrike">
              <a:solidFill>
                <a:srgbClr val="a6b727"/>
              </a:solidFill>
              <a:latin typeface="Corbel"/>
            </a:endParaRPr>
          </a:p>
          <a:p>
            <a:pPr lvl="4" marL="1280160" indent="-182520">
              <a:lnSpc>
                <a:spcPct val="90000"/>
              </a:lnSpc>
              <a:spcBef>
                <a:spcPts val="201"/>
              </a:spcBef>
              <a:spcAft>
                <a:spcPts val="400"/>
              </a:spcAft>
              <a:buClr>
                <a:srgbClr val="a6b727"/>
              </a:buClr>
              <a:buSzPct val="80000"/>
              <a:buFont typeface="Corbel"/>
              <a:buChar char="•"/>
            </a:pPr>
            <a:r>
              <a:rPr b="0" lang="en-US" sz="1600" spc="-1" strike="noStrike">
                <a:solidFill>
                  <a:srgbClr val="a6b727"/>
                </a:solidFill>
                <a:latin typeface="Corbel"/>
              </a:rPr>
              <a:t>Fifth level</a:t>
            </a:r>
            <a:endParaRPr b="0" lang="en-US" sz="1600" spc="-1" strike="noStrike">
              <a:solidFill>
                <a:srgbClr val="a6b727"/>
              </a:solidFill>
              <a:latin typeface="Corbel"/>
            </a:endParaRPr>
          </a:p>
        </p:txBody>
      </p:sp>
      <p:sp>
        <p:nvSpPr>
          <p:cNvPr id="3" name="PlaceHolder 4"/>
          <p:cNvSpPr>
            <a:spLocks noGrp="1"/>
          </p:cNvSpPr>
          <p:nvPr>
            <p:ph type="dt"/>
          </p:nvPr>
        </p:nvSpPr>
        <p:spPr>
          <a:xfrm>
            <a:off x="1143000" y="6223680"/>
            <a:ext cx="2328840" cy="364680"/>
          </a:xfrm>
          <a:prstGeom prst="rect">
            <a:avLst/>
          </a:prstGeom>
        </p:spPr>
        <p:txBody>
          <a:bodyPr anchor="ctr">
            <a:noAutofit/>
          </a:bodyPr>
          <a:p>
            <a:pPr>
              <a:lnSpc>
                <a:spcPct val="100000"/>
              </a:lnSpc>
            </a:pPr>
            <a:fld id="{BEB74CDA-96F5-441C-8F46-FE0CB44A3275}" type="datetime">
              <a:rPr b="0" lang="en-US" sz="1200" spc="-1" strike="noStrike">
                <a:solidFill>
                  <a:srgbClr val="a6b727"/>
                </a:solidFill>
                <a:latin typeface="Corbel"/>
              </a:rPr>
              <a:t>4/1/20</a:t>
            </a:fld>
            <a:endParaRPr b="0" lang="en-US" sz="1200" spc="-1" strike="noStrike">
              <a:latin typeface="Times New Roman"/>
            </a:endParaRPr>
          </a:p>
        </p:txBody>
      </p:sp>
      <p:sp>
        <p:nvSpPr>
          <p:cNvPr id="4" name="PlaceHolder 5"/>
          <p:cNvSpPr>
            <a:spLocks noGrp="1"/>
          </p:cNvSpPr>
          <p:nvPr>
            <p:ph type="ftr"/>
          </p:nvPr>
        </p:nvSpPr>
        <p:spPr>
          <a:xfrm>
            <a:off x="3949200" y="6223680"/>
            <a:ext cx="4717440" cy="364680"/>
          </a:xfrm>
          <a:prstGeom prst="rect">
            <a:avLst/>
          </a:prstGeom>
        </p:spPr>
        <p:txBody>
          <a:bodyPr anchor="ctr">
            <a:noAutofit/>
          </a:bodyPr>
          <a:p>
            <a:endParaRPr b="0" lang="en-US" sz="2400" spc="-1" strike="noStrike">
              <a:latin typeface="Times New Roman"/>
            </a:endParaRPr>
          </a:p>
        </p:txBody>
      </p:sp>
      <p:sp>
        <p:nvSpPr>
          <p:cNvPr id="5" name="PlaceHolder 6"/>
          <p:cNvSpPr>
            <a:spLocks noGrp="1"/>
          </p:cNvSpPr>
          <p:nvPr>
            <p:ph type="sldNum"/>
          </p:nvPr>
        </p:nvSpPr>
        <p:spPr>
          <a:xfrm>
            <a:off x="9329400" y="6223680"/>
            <a:ext cx="1705680" cy="364680"/>
          </a:xfrm>
          <a:prstGeom prst="rect">
            <a:avLst/>
          </a:prstGeom>
        </p:spPr>
        <p:txBody>
          <a:bodyPr anchor="ctr">
            <a:noAutofit/>
          </a:bodyPr>
          <a:p>
            <a:pPr algn="r">
              <a:lnSpc>
                <a:spcPct val="100000"/>
              </a:lnSpc>
            </a:pPr>
            <a:fld id="{1BAF061D-415C-4597-BC0D-DBD5FB61DDB5}" type="slidenum">
              <a:rPr b="0" lang="en-US" sz="1200" spc="-1" strike="noStrike">
                <a:solidFill>
                  <a:srgbClr val="a6b727"/>
                </a:solidFill>
                <a:latin typeface="Corbel"/>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a6b727"/>
        </a:solidFill>
      </p:bgPr>
    </p:bg>
    <p:spTree>
      <p:nvGrpSpPr>
        <p:cNvPr id="1" name=""/>
        <p:cNvGrpSpPr/>
        <p:nvPr/>
      </p:nvGrpSpPr>
      <p:grpSpPr>
        <a:xfrm>
          <a:off x="0" y="0"/>
          <a:ext cx="0" cy="0"/>
          <a:chOff x="0" y="0"/>
          <a:chExt cx="0" cy="0"/>
        </a:xfrm>
      </p:grpSpPr>
      <p:sp>
        <p:nvSpPr>
          <p:cNvPr id="42" name="CustomShape 1"/>
          <p:cNvSpPr/>
          <p:nvPr/>
        </p:nvSpPr>
        <p:spPr>
          <a:xfrm>
            <a:off x="231120" y="243720"/>
            <a:ext cx="11724120" cy="6377400"/>
          </a:xfrm>
          <a:prstGeom prst="rect">
            <a:avLst/>
          </a:prstGeom>
          <a:solidFill>
            <a:schemeClr val="bg1"/>
          </a:solidFill>
          <a:ln w="12600">
            <a:noFill/>
          </a:ln>
        </p:spPr>
        <p:style>
          <a:lnRef idx="2">
            <a:schemeClr val="accent1">
              <a:shade val="50000"/>
            </a:schemeClr>
          </a:lnRef>
          <a:fillRef idx="1">
            <a:schemeClr val="accent1"/>
          </a:fillRef>
          <a:effectRef idx="0">
            <a:schemeClr val="accent1"/>
          </a:effectRef>
          <a:fontRef idx="minor"/>
        </p:style>
      </p:sp>
      <p:sp>
        <p:nvSpPr>
          <p:cNvPr id="43" name="CustomShape 2"/>
          <p:cNvSpPr/>
          <p:nvPr/>
        </p:nvSpPr>
        <p:spPr>
          <a:xfrm>
            <a:off x="231120" y="243720"/>
            <a:ext cx="11724120" cy="6377400"/>
          </a:xfrm>
          <a:prstGeom prst="rect">
            <a:avLst/>
          </a:prstGeom>
          <a:solidFill>
            <a:schemeClr val="accent1"/>
          </a:solidFill>
          <a:ln w="12600">
            <a:solidFill>
              <a:srgbClr val="ffffff"/>
            </a:solidFill>
            <a:round/>
          </a:ln>
        </p:spPr>
        <p:style>
          <a:lnRef idx="2">
            <a:schemeClr val="accent1">
              <a:shade val="50000"/>
            </a:schemeClr>
          </a:lnRef>
          <a:fillRef idx="1">
            <a:schemeClr val="accent1"/>
          </a:fillRef>
          <a:effectRef idx="0">
            <a:schemeClr val="accent1"/>
          </a:effectRef>
          <a:fontRef idx="minor"/>
        </p:style>
      </p:sp>
      <p:sp>
        <p:nvSpPr>
          <p:cNvPr id="44" name="PlaceHolder 3"/>
          <p:cNvSpPr>
            <a:spLocks noGrp="1"/>
          </p:cNvSpPr>
          <p:nvPr>
            <p:ph type="title"/>
          </p:nvPr>
        </p:nvSpPr>
        <p:spPr>
          <a:xfrm>
            <a:off x="1109880" y="882360"/>
            <a:ext cx="9966600" cy="2925720"/>
          </a:xfrm>
          <a:prstGeom prst="rect">
            <a:avLst/>
          </a:prstGeom>
        </p:spPr>
        <p:txBody>
          <a:bodyPr anchor="b">
            <a:normAutofit/>
          </a:bodyPr>
          <a:p>
            <a:pPr algn="ctr">
              <a:lnSpc>
                <a:spcPct val="85000"/>
              </a:lnSpc>
            </a:pPr>
            <a:r>
              <a:rPr b="1" lang="en-US" sz="7200" spc="-1" strike="noStrike" cap="all">
                <a:solidFill>
                  <a:srgbClr val="ffffff"/>
                </a:solidFill>
                <a:latin typeface="Corbel"/>
              </a:rPr>
              <a:t>Click to edit Master title style</a:t>
            </a:r>
            <a:endParaRPr b="0" lang="en-US" sz="7200" spc="-1" strike="noStrike">
              <a:solidFill>
                <a:srgbClr val="000000"/>
              </a:solidFill>
              <a:latin typeface="Corbel"/>
            </a:endParaRPr>
          </a:p>
        </p:txBody>
      </p:sp>
      <p:sp>
        <p:nvSpPr>
          <p:cNvPr id="45" name="PlaceHolder 4"/>
          <p:cNvSpPr>
            <a:spLocks noGrp="1"/>
          </p:cNvSpPr>
          <p:nvPr>
            <p:ph type="dt"/>
          </p:nvPr>
        </p:nvSpPr>
        <p:spPr>
          <a:xfrm>
            <a:off x="1143000" y="6223680"/>
            <a:ext cx="2328840" cy="364680"/>
          </a:xfrm>
          <a:prstGeom prst="rect">
            <a:avLst/>
          </a:prstGeom>
        </p:spPr>
        <p:txBody>
          <a:bodyPr anchor="ctr">
            <a:noAutofit/>
          </a:bodyPr>
          <a:p>
            <a:pPr>
              <a:lnSpc>
                <a:spcPct val="100000"/>
              </a:lnSpc>
            </a:pPr>
            <a:fld id="{84187F6D-E480-4413-95A1-CA596FAE5EB4}" type="datetime">
              <a:rPr b="0" lang="en-US" sz="1200" spc="-1" strike="noStrike">
                <a:solidFill>
                  <a:srgbClr val="ffffff"/>
                </a:solidFill>
                <a:latin typeface="Corbel"/>
              </a:rPr>
              <a:t>4/1/20</a:t>
            </a:fld>
            <a:endParaRPr b="0" lang="en-US" sz="1200" spc="-1" strike="noStrike">
              <a:latin typeface="Times New Roman"/>
            </a:endParaRPr>
          </a:p>
        </p:txBody>
      </p:sp>
      <p:sp>
        <p:nvSpPr>
          <p:cNvPr id="46" name="PlaceHolder 5"/>
          <p:cNvSpPr>
            <a:spLocks noGrp="1"/>
          </p:cNvSpPr>
          <p:nvPr>
            <p:ph type="ftr"/>
          </p:nvPr>
        </p:nvSpPr>
        <p:spPr>
          <a:xfrm>
            <a:off x="3949200" y="6223680"/>
            <a:ext cx="4717440" cy="364680"/>
          </a:xfrm>
          <a:prstGeom prst="rect">
            <a:avLst/>
          </a:prstGeom>
        </p:spPr>
        <p:txBody>
          <a:bodyPr anchor="ctr">
            <a:noAutofit/>
          </a:bodyPr>
          <a:p>
            <a:endParaRPr b="0" lang="en-US" sz="2400" spc="-1" strike="noStrike">
              <a:latin typeface="Times New Roman"/>
            </a:endParaRPr>
          </a:p>
        </p:txBody>
      </p:sp>
      <p:sp>
        <p:nvSpPr>
          <p:cNvPr id="47" name="PlaceHolder 6"/>
          <p:cNvSpPr>
            <a:spLocks noGrp="1"/>
          </p:cNvSpPr>
          <p:nvPr>
            <p:ph type="sldNum"/>
          </p:nvPr>
        </p:nvSpPr>
        <p:spPr>
          <a:xfrm>
            <a:off x="9329400" y="6223680"/>
            <a:ext cx="1705680" cy="364680"/>
          </a:xfrm>
          <a:prstGeom prst="rect">
            <a:avLst/>
          </a:prstGeom>
        </p:spPr>
        <p:txBody>
          <a:bodyPr anchor="ctr">
            <a:noAutofit/>
          </a:bodyPr>
          <a:p>
            <a:pPr algn="r">
              <a:lnSpc>
                <a:spcPct val="100000"/>
              </a:lnSpc>
            </a:pPr>
            <a:fld id="{D49234C1-44D4-4A76-9A5B-4BF6DA7F867F}" type="slidenum">
              <a:rPr b="0" lang="en-US" sz="1200" spc="-1" strike="noStrike">
                <a:solidFill>
                  <a:srgbClr val="ffffff"/>
                </a:solidFill>
                <a:latin typeface="Corbel"/>
              </a:rPr>
              <a:t>&lt;number&gt;</a:t>
            </a:fld>
            <a:endParaRPr b="0" lang="en-US" sz="1200" spc="-1" strike="noStrike">
              <a:latin typeface="Times New Roman"/>
            </a:endParaRPr>
          </a:p>
        </p:txBody>
      </p:sp>
      <p:sp>
        <p:nvSpPr>
          <p:cNvPr id="48" name="Line 7"/>
          <p:cNvSpPr/>
          <p:nvPr/>
        </p:nvSpPr>
        <p:spPr>
          <a:xfrm>
            <a:off x="1978560" y="3733560"/>
            <a:ext cx="8229600" cy="360"/>
          </a:xfrm>
          <a:prstGeom prst="line">
            <a:avLst/>
          </a:prstGeom>
          <a:ln>
            <a:solidFill>
              <a:srgbClr val="ffffff"/>
            </a:solidFill>
            <a:round/>
          </a:ln>
        </p:spPr>
        <p:style>
          <a:lnRef idx="1">
            <a:schemeClr val="accent1"/>
          </a:lnRef>
          <a:fillRef idx="0">
            <a:schemeClr val="accent1"/>
          </a:fillRef>
          <a:effectRef idx="0">
            <a:schemeClr val="accent1"/>
          </a:effectRef>
          <a:fontRef idx="minor"/>
        </p:style>
      </p:sp>
      <p:sp>
        <p:nvSpPr>
          <p:cNvPr id="49" name="PlaceHolder 8"/>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200" spc="-1" strike="noStrike">
                <a:solidFill>
                  <a:srgbClr val="a6b727"/>
                </a:solidFill>
                <a:latin typeface="Corbel"/>
              </a:rPr>
              <a:t>Click to edit the outline text format</a:t>
            </a:r>
            <a:endParaRPr b="0" lang="en-US" sz="2200" spc="-1" strike="noStrike">
              <a:solidFill>
                <a:srgbClr val="a6b727"/>
              </a:solidFill>
              <a:latin typeface="Corbel"/>
            </a:endParaRPr>
          </a:p>
          <a:p>
            <a:pPr lvl="1" marL="864000" indent="-324000">
              <a:spcBef>
                <a:spcPts val="1134"/>
              </a:spcBef>
              <a:buClr>
                <a:srgbClr val="000000"/>
              </a:buClr>
              <a:buSzPct val="75000"/>
              <a:buFont typeface="Symbol" charset="2"/>
              <a:buChar char=""/>
            </a:pPr>
            <a:r>
              <a:rPr b="0" lang="en-US" sz="1800" spc="-1" strike="noStrike">
                <a:solidFill>
                  <a:srgbClr val="a6b727"/>
                </a:solidFill>
                <a:latin typeface="Corbel"/>
              </a:rPr>
              <a:t>Second Outline Level</a:t>
            </a:r>
            <a:endParaRPr b="0" lang="en-US" sz="1800" spc="-1" strike="noStrike">
              <a:solidFill>
                <a:srgbClr val="a6b727"/>
              </a:solidFill>
              <a:latin typeface="Corbel"/>
            </a:endParaRPr>
          </a:p>
          <a:p>
            <a:pPr lvl="2" marL="1296000" indent="-288000">
              <a:spcBef>
                <a:spcPts val="850"/>
              </a:spcBef>
              <a:buClr>
                <a:srgbClr val="000000"/>
              </a:buClr>
              <a:buSzPct val="45000"/>
              <a:buFont typeface="Wingdings" charset="2"/>
              <a:buChar char=""/>
            </a:pPr>
            <a:r>
              <a:rPr b="0" lang="en-US" sz="1600" spc="-1" strike="noStrike">
                <a:solidFill>
                  <a:srgbClr val="a6b727"/>
                </a:solidFill>
                <a:latin typeface="Corbel"/>
              </a:rPr>
              <a:t>Third Outline Level</a:t>
            </a:r>
            <a:endParaRPr b="0" lang="en-US" sz="1600" spc="-1" strike="noStrike">
              <a:solidFill>
                <a:srgbClr val="a6b727"/>
              </a:solidFill>
              <a:latin typeface="Corbel"/>
            </a:endParaRPr>
          </a:p>
          <a:p>
            <a:pPr lvl="3" marL="1728000" indent="-216000">
              <a:spcBef>
                <a:spcPts val="567"/>
              </a:spcBef>
              <a:buClr>
                <a:srgbClr val="000000"/>
              </a:buClr>
              <a:buSzPct val="75000"/>
              <a:buFont typeface="Symbol" charset="2"/>
              <a:buChar char=""/>
            </a:pPr>
            <a:r>
              <a:rPr b="0" lang="en-US" sz="1600" spc="-1" strike="noStrike">
                <a:solidFill>
                  <a:srgbClr val="a6b727"/>
                </a:solidFill>
                <a:latin typeface="Corbel"/>
              </a:rPr>
              <a:t>Fourth Outline Level</a:t>
            </a:r>
            <a:endParaRPr b="0" lang="en-US" sz="1600" spc="-1" strike="noStrike">
              <a:solidFill>
                <a:srgbClr val="a6b727"/>
              </a:solidFill>
              <a:latin typeface="Corbel"/>
            </a:endParaRPr>
          </a:p>
          <a:p>
            <a:pPr lvl="4" marL="2160000" indent="-216000">
              <a:spcBef>
                <a:spcPts val="283"/>
              </a:spcBef>
              <a:buClr>
                <a:srgbClr val="000000"/>
              </a:buClr>
              <a:buSzPct val="45000"/>
              <a:buFont typeface="Wingdings" charset="2"/>
              <a:buChar char=""/>
            </a:pPr>
            <a:r>
              <a:rPr b="0" lang="en-US" sz="2000" spc="-1" strike="noStrike">
                <a:solidFill>
                  <a:srgbClr val="a6b727"/>
                </a:solidFill>
                <a:latin typeface="Corbel"/>
              </a:rPr>
              <a:t>Fifth Outline Level</a:t>
            </a:r>
            <a:endParaRPr b="0" lang="en-US" sz="2000" spc="-1" strike="noStrike">
              <a:solidFill>
                <a:srgbClr val="a6b727"/>
              </a:solidFill>
              <a:latin typeface="Corbel"/>
            </a:endParaRPr>
          </a:p>
          <a:p>
            <a:pPr lvl="5" marL="2592000" indent="-216000">
              <a:spcBef>
                <a:spcPts val="283"/>
              </a:spcBef>
              <a:buClr>
                <a:srgbClr val="000000"/>
              </a:buClr>
              <a:buSzPct val="45000"/>
              <a:buFont typeface="Wingdings" charset="2"/>
              <a:buChar char=""/>
            </a:pPr>
            <a:r>
              <a:rPr b="0" lang="en-US" sz="2000" spc="-1" strike="noStrike">
                <a:solidFill>
                  <a:srgbClr val="a6b727"/>
                </a:solidFill>
                <a:latin typeface="Corbel"/>
              </a:rPr>
              <a:t>Sixth Outline Level</a:t>
            </a:r>
            <a:endParaRPr b="0" lang="en-US" sz="2000" spc="-1" strike="noStrike">
              <a:solidFill>
                <a:srgbClr val="a6b727"/>
              </a:solidFill>
              <a:latin typeface="Corbel"/>
            </a:endParaRPr>
          </a:p>
          <a:p>
            <a:pPr lvl="6" marL="3024000" indent="-216000">
              <a:spcBef>
                <a:spcPts val="283"/>
              </a:spcBef>
              <a:buClr>
                <a:srgbClr val="000000"/>
              </a:buClr>
              <a:buSzPct val="45000"/>
              <a:buFont typeface="Wingdings" charset="2"/>
              <a:buChar char=""/>
            </a:pPr>
            <a:r>
              <a:rPr b="0" lang="en-US" sz="2000" spc="-1" strike="noStrike">
                <a:solidFill>
                  <a:srgbClr val="a6b727"/>
                </a:solidFill>
                <a:latin typeface="Corbel"/>
              </a:rPr>
              <a:t>Seventh Outline Level</a:t>
            </a:r>
            <a:endParaRPr b="0" lang="en-US" sz="2000" spc="-1" strike="noStrike">
              <a:solidFill>
                <a:srgbClr val="a6b727"/>
              </a:solidFill>
              <a:latin typeface="Corbe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1.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xml"/>
</Relationships>
</file>

<file path=ppt/slides/_rels/slide6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slideLayout" Target="../slideLayouts/slideLayout1.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2178720" y="2096640"/>
            <a:ext cx="5911920" cy="729360"/>
          </a:xfrm>
          <a:prstGeom prst="rect">
            <a:avLst/>
          </a:prstGeom>
          <a:noFill/>
          <a:ln>
            <a:noFill/>
          </a:ln>
        </p:spPr>
        <p:txBody>
          <a:bodyPr anchor="ctr">
            <a:noAutofit/>
          </a:bodyPr>
          <a:p>
            <a:pPr>
              <a:lnSpc>
                <a:spcPct val="90000"/>
              </a:lnSpc>
            </a:pPr>
            <a:r>
              <a:rPr b="1" lang="en-US" sz="6600" spc="-1" strike="noStrike">
                <a:solidFill>
                  <a:srgbClr val="002060"/>
                </a:solidFill>
                <a:latin typeface="Lithos Pro Regular"/>
              </a:rPr>
              <a:t>S</a:t>
            </a:r>
            <a:r>
              <a:rPr b="1" lang="en-US" sz="4400" spc="-1" strike="noStrike">
                <a:solidFill>
                  <a:srgbClr val="002060"/>
                </a:solidFill>
                <a:latin typeface="Century Gothic"/>
              </a:rPr>
              <a:t>istem </a:t>
            </a:r>
            <a:r>
              <a:rPr b="1" lang="en-US" sz="6600" spc="-1" strike="noStrike">
                <a:solidFill>
                  <a:srgbClr val="002060"/>
                </a:solidFill>
                <a:latin typeface="Lithos Pro Regular"/>
              </a:rPr>
              <a:t>O</a:t>
            </a:r>
            <a:r>
              <a:rPr b="1" lang="en-US" sz="4400" spc="-1" strike="noStrike">
                <a:solidFill>
                  <a:srgbClr val="002060"/>
                </a:solidFill>
                <a:latin typeface="Century Gothic"/>
              </a:rPr>
              <a:t>perasi</a:t>
            </a:r>
            <a:r>
              <a:rPr b="1" lang="en-US" sz="4400" spc="-1" strike="noStrike">
                <a:solidFill>
                  <a:srgbClr val="a6b727"/>
                </a:solidFill>
                <a:latin typeface="Century Gothic"/>
              </a:rPr>
              <a:t> </a:t>
            </a:r>
            <a:endParaRPr b="0" lang="en-US" sz="4400" spc="-1" strike="noStrike">
              <a:solidFill>
                <a:srgbClr val="000000"/>
              </a:solidFill>
              <a:latin typeface="Corbel"/>
            </a:endParaRPr>
          </a:p>
        </p:txBody>
      </p:sp>
      <p:sp>
        <p:nvSpPr>
          <p:cNvPr id="87" name="CustomShape 2"/>
          <p:cNvSpPr/>
          <p:nvPr/>
        </p:nvSpPr>
        <p:spPr>
          <a:xfrm>
            <a:off x="3241800" y="3186720"/>
            <a:ext cx="6900840" cy="729360"/>
          </a:xfrm>
          <a:prstGeom prst="rect">
            <a:avLst/>
          </a:prstGeom>
          <a:noFill/>
          <a:ln>
            <a:noFill/>
          </a:ln>
        </p:spPr>
        <p:style>
          <a:lnRef idx="0"/>
          <a:fillRef idx="0"/>
          <a:effectRef idx="0"/>
          <a:fontRef idx="minor"/>
        </p:style>
        <p:txBody>
          <a:bodyPr anchor="ctr">
            <a:noAutofit/>
          </a:bodyPr>
          <a:p>
            <a:pPr algn="r">
              <a:lnSpc>
                <a:spcPct val="90000"/>
              </a:lnSpc>
            </a:pPr>
            <a:r>
              <a:rPr b="1" lang="en-US" sz="9600" spc="-1" strike="noStrike">
                <a:solidFill>
                  <a:srgbClr val="c00000"/>
                </a:solidFill>
                <a:latin typeface="Brush Script MT"/>
              </a:rPr>
              <a:t>Linux</a:t>
            </a:r>
            <a:r>
              <a:rPr b="1" lang="en-US" sz="9600" spc="-1" strike="noStrike">
                <a:solidFill>
                  <a:srgbClr val="a6b727"/>
                </a:solidFill>
                <a:latin typeface="Brush Script MT"/>
              </a:rPr>
              <a:t> </a:t>
            </a:r>
            <a:r>
              <a:rPr b="1" lang="en-US" sz="9600" spc="-1" strike="noStrike">
                <a:solidFill>
                  <a:srgbClr val="c00000"/>
                </a:solidFill>
                <a:latin typeface="Brush Script MT"/>
              </a:rPr>
              <a:t>(Debian)</a:t>
            </a:r>
            <a:endParaRPr b="0" lang="en-US" sz="9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1143000" y="609480"/>
            <a:ext cx="9949680" cy="923400"/>
          </a:xfrm>
          <a:prstGeom prst="rect">
            <a:avLst/>
          </a:prstGeom>
          <a:noFill/>
          <a:ln>
            <a:noFill/>
          </a:ln>
        </p:spPr>
        <p:txBody>
          <a:bodyPr anchor="ctr">
            <a:noAutofit/>
          </a:bodyPr>
          <a:p>
            <a:pPr algn="ctr">
              <a:lnSpc>
                <a:spcPct val="90000"/>
              </a:lnSpc>
            </a:pPr>
            <a:r>
              <a:rPr b="1" lang="en-US" sz="5400" spc="-1" strike="noStrike">
                <a:solidFill>
                  <a:srgbClr val="c00000"/>
                </a:solidFill>
                <a:latin typeface="Brush Script Std"/>
              </a:rPr>
              <a:t>Tiga Jenis Partisi</a:t>
            </a:r>
            <a:r>
              <a:rPr b="1" lang="en-US" sz="7200" spc="-1" strike="noStrike">
                <a:solidFill>
                  <a:srgbClr val="c00000"/>
                </a:solidFill>
                <a:latin typeface="Bradley Hand ITC"/>
              </a:rPr>
              <a:t> </a:t>
            </a:r>
            <a:endParaRPr b="0" lang="en-US" sz="7200" spc="-1" strike="noStrike">
              <a:solidFill>
                <a:srgbClr val="000000"/>
              </a:solidFill>
              <a:latin typeface="Corbel"/>
            </a:endParaRPr>
          </a:p>
        </p:txBody>
      </p:sp>
      <p:sp>
        <p:nvSpPr>
          <p:cNvPr id="109" name="CustomShape 2"/>
          <p:cNvSpPr/>
          <p:nvPr/>
        </p:nvSpPr>
        <p:spPr>
          <a:xfrm>
            <a:off x="838080" y="1447920"/>
            <a:ext cx="10247760" cy="4661280"/>
          </a:xfrm>
          <a:prstGeom prst="rect">
            <a:avLst/>
          </a:prstGeom>
          <a:noFill/>
          <a:ln>
            <a:noFill/>
          </a:ln>
        </p:spPr>
        <p:style>
          <a:lnRef idx="0"/>
          <a:fillRef idx="0"/>
          <a:effectRef idx="0"/>
          <a:fontRef idx="minor"/>
        </p:style>
        <p:txBody>
          <a:bodyPr lIns="90000" rIns="90000" tIns="45000" bIns="45000">
            <a:spAutoFit/>
          </a:bodyPr>
          <a:p>
            <a:pPr marL="343080" indent="-342720">
              <a:lnSpc>
                <a:spcPct val="100000"/>
              </a:lnSpc>
              <a:buClr>
                <a:srgbClr val="002060"/>
              </a:buClr>
              <a:buFont typeface="Wingdings" charset="2"/>
              <a:buChar char=""/>
            </a:pPr>
            <a:r>
              <a:rPr b="1" lang="en-US" sz="4800" spc="-1" strike="noStrike">
                <a:solidFill>
                  <a:srgbClr val="002060"/>
                </a:solidFill>
                <a:latin typeface="Brush Script MT"/>
              </a:rPr>
              <a:t>Partisi Logical : </a:t>
            </a:r>
            <a:endParaRPr b="0" lang="en-US" sz="4800" spc="-1" strike="noStrike">
              <a:latin typeface="Arial"/>
            </a:endParaRPr>
          </a:p>
          <a:p>
            <a:pPr marL="720720" indent="-360000">
              <a:lnSpc>
                <a:spcPct val="100000"/>
              </a:lnSpc>
              <a:buClr>
                <a:srgbClr val="002060"/>
              </a:buClr>
              <a:buFont typeface="Wingdings" charset="2"/>
              <a:buChar char=""/>
            </a:pPr>
            <a:r>
              <a:rPr b="1" lang="en-US" sz="3600" spc="-1" strike="noStrike">
                <a:solidFill>
                  <a:srgbClr val="002060"/>
                </a:solidFill>
                <a:latin typeface="Corbel"/>
              </a:rPr>
              <a:t>Partisi</a:t>
            </a:r>
            <a:r>
              <a:rPr b="0" lang="en-US" sz="3600" spc="-1" strike="noStrike">
                <a:solidFill>
                  <a:srgbClr val="000000"/>
                </a:solidFill>
                <a:latin typeface="Corbel"/>
              </a:rPr>
              <a:t> yang akan selalu </a:t>
            </a:r>
            <a:r>
              <a:rPr b="1" lang="en-US" sz="3600" spc="-1" strike="noStrike">
                <a:solidFill>
                  <a:srgbClr val="002060"/>
                </a:solidFill>
                <a:latin typeface="Corbel"/>
              </a:rPr>
              <a:t>dibuat</a:t>
            </a:r>
            <a:r>
              <a:rPr b="0" lang="en-US" sz="3600" spc="-1" strike="noStrike">
                <a:solidFill>
                  <a:srgbClr val="000000"/>
                </a:solidFill>
                <a:latin typeface="Corbel"/>
              </a:rPr>
              <a:t> di </a:t>
            </a:r>
            <a:r>
              <a:rPr b="1" lang="en-US" sz="3600" spc="-1" strike="noStrike">
                <a:solidFill>
                  <a:srgbClr val="002060"/>
                </a:solidFill>
                <a:latin typeface="Corbel"/>
              </a:rPr>
              <a:t>dalam</a:t>
            </a:r>
            <a:r>
              <a:rPr b="0" lang="en-US" sz="3600" spc="-1" strike="noStrike">
                <a:solidFill>
                  <a:srgbClr val="000000"/>
                </a:solidFill>
                <a:latin typeface="Corbel"/>
              </a:rPr>
              <a:t> </a:t>
            </a:r>
            <a:r>
              <a:rPr b="1" lang="en-US" sz="3600" spc="-1" strike="noStrike">
                <a:solidFill>
                  <a:srgbClr val="000000"/>
                </a:solidFill>
                <a:latin typeface="Corbel"/>
              </a:rPr>
              <a:t>partisi</a:t>
            </a:r>
            <a:r>
              <a:rPr b="0" lang="en-US" sz="3600" spc="-1" strike="noStrike">
                <a:solidFill>
                  <a:srgbClr val="000000"/>
                </a:solidFill>
                <a:latin typeface="Corbel"/>
              </a:rPr>
              <a:t> </a:t>
            </a:r>
            <a:r>
              <a:rPr b="1" lang="en-US" sz="3600" spc="-1" strike="noStrike">
                <a:solidFill>
                  <a:srgbClr val="002060"/>
                </a:solidFill>
                <a:latin typeface="Corbel"/>
              </a:rPr>
              <a:t>extended</a:t>
            </a:r>
            <a:r>
              <a:rPr b="0" lang="en-US" sz="3600" spc="-1" strike="noStrike">
                <a:solidFill>
                  <a:srgbClr val="000000"/>
                </a:solidFill>
                <a:latin typeface="Corbel"/>
              </a:rPr>
              <a:t>. </a:t>
            </a:r>
            <a:endParaRPr b="0" lang="en-US" sz="3600" spc="-1" strike="noStrike">
              <a:latin typeface="Arial"/>
            </a:endParaRPr>
          </a:p>
          <a:p>
            <a:pPr marL="720720" indent="-360000">
              <a:lnSpc>
                <a:spcPct val="100000"/>
              </a:lnSpc>
              <a:buClr>
                <a:srgbClr val="000000"/>
              </a:buClr>
              <a:buFont typeface="Wingdings" charset="2"/>
              <a:buChar char=""/>
            </a:pPr>
            <a:r>
              <a:rPr b="1" lang="en-US" sz="3600" spc="-1" strike="noStrike">
                <a:solidFill>
                  <a:srgbClr val="000000"/>
                </a:solidFill>
                <a:latin typeface="Corbel"/>
              </a:rPr>
              <a:t>Nomor partisi</a:t>
            </a:r>
            <a:r>
              <a:rPr b="0" lang="en-US" sz="3600" spc="-1" strike="noStrike">
                <a:solidFill>
                  <a:srgbClr val="000000"/>
                </a:solidFill>
                <a:latin typeface="Corbel"/>
              </a:rPr>
              <a:t> akan selalu </a:t>
            </a:r>
            <a:r>
              <a:rPr b="1" lang="en-US" sz="3600" spc="-1" strike="noStrike">
                <a:solidFill>
                  <a:srgbClr val="000000"/>
                </a:solidFill>
                <a:latin typeface="Corbel"/>
              </a:rPr>
              <a:t>dimulai</a:t>
            </a:r>
            <a:r>
              <a:rPr b="0" lang="en-US" sz="3600" spc="-1" strike="noStrike">
                <a:solidFill>
                  <a:srgbClr val="000000"/>
                </a:solidFill>
                <a:latin typeface="Corbel"/>
              </a:rPr>
              <a:t>  </a:t>
            </a:r>
            <a:r>
              <a:rPr b="1" lang="en-US" sz="3600" spc="-1" strike="noStrike">
                <a:solidFill>
                  <a:srgbClr val="002060"/>
                </a:solidFill>
                <a:latin typeface="Corbel"/>
              </a:rPr>
              <a:t>5</a:t>
            </a:r>
            <a:r>
              <a:rPr b="0" lang="en-US" sz="3600" spc="-1" strike="noStrike">
                <a:solidFill>
                  <a:srgbClr val="000000"/>
                </a:solidFill>
                <a:latin typeface="Corbel"/>
              </a:rPr>
              <a:t> dan seterusnya. </a:t>
            </a:r>
            <a:endParaRPr b="0" lang="en-US" sz="3600" spc="-1" strike="noStrike">
              <a:latin typeface="Arial"/>
            </a:endParaRPr>
          </a:p>
          <a:p>
            <a:pPr marL="720720" indent="-360000">
              <a:lnSpc>
                <a:spcPct val="100000"/>
              </a:lnSpc>
              <a:buClr>
                <a:srgbClr val="000000"/>
              </a:buClr>
              <a:buFont typeface="Wingdings" charset="2"/>
              <a:buChar char=""/>
            </a:pPr>
            <a:r>
              <a:rPr b="0" lang="en-US" sz="3600" spc="-1" strike="noStrike">
                <a:solidFill>
                  <a:srgbClr val="000000"/>
                </a:solidFill>
                <a:latin typeface="Corbel"/>
              </a:rPr>
              <a:t>Jika ada 3 jenis partisi logical maka masing-masing akan menempati sda5, sda6, dan sda7.</a:t>
            </a:r>
            <a:endParaRPr b="0" lang="en-US" sz="36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10" name="TextShape 1"/>
          <p:cNvSpPr txBox="1"/>
          <p:nvPr/>
        </p:nvSpPr>
        <p:spPr>
          <a:xfrm>
            <a:off x="1143000" y="609480"/>
            <a:ext cx="9875160" cy="761760"/>
          </a:xfrm>
          <a:prstGeom prst="rect">
            <a:avLst/>
          </a:prstGeom>
          <a:noFill/>
          <a:ln>
            <a:noFill/>
          </a:ln>
        </p:spPr>
        <p:txBody>
          <a:bodyPr anchor="ctr">
            <a:noAutofit/>
          </a:bodyPr>
          <a:p>
            <a:pPr>
              <a:lnSpc>
                <a:spcPct val="90000"/>
              </a:lnSpc>
            </a:pPr>
            <a:r>
              <a:rPr b="1" lang="en-US" sz="4400" spc="-1" strike="noStrike">
                <a:solidFill>
                  <a:srgbClr val="002060"/>
                </a:solidFill>
                <a:latin typeface="Corbel"/>
              </a:rPr>
              <a:t>Sistem Berkas Linux</a:t>
            </a:r>
            <a:endParaRPr b="0" lang="en-US" sz="4400" spc="-1" strike="noStrike">
              <a:solidFill>
                <a:srgbClr val="000000"/>
              </a:solidFill>
              <a:latin typeface="Corbel"/>
            </a:endParaRPr>
          </a:p>
        </p:txBody>
      </p:sp>
      <p:sp>
        <p:nvSpPr>
          <p:cNvPr id="111" name="CustomShape 2"/>
          <p:cNvSpPr/>
          <p:nvPr/>
        </p:nvSpPr>
        <p:spPr>
          <a:xfrm>
            <a:off x="1143000" y="1371600"/>
            <a:ext cx="6903360" cy="338148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000000"/>
              </a:buClr>
              <a:buFont typeface="Wingdings" charset="2"/>
              <a:buChar char=""/>
            </a:pPr>
            <a:r>
              <a:rPr b="1" lang="en-US" sz="2400" spc="-1" strike="noStrike">
                <a:solidFill>
                  <a:srgbClr val="000000"/>
                </a:solidFill>
                <a:latin typeface="Corbel"/>
              </a:rPr>
              <a:t>EXT4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EXT3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EXT2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Btrfs (B-Tree File System)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ReiserFS </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XFS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FAT16 file system</a:t>
            </a:r>
            <a:endParaRPr b="0" lang="en-US" sz="2400" spc="-1" strike="noStrike">
              <a:latin typeface="Arial"/>
            </a:endParaRPr>
          </a:p>
          <a:p>
            <a:pPr marL="457200" indent="-456840">
              <a:lnSpc>
                <a:spcPct val="100000"/>
              </a:lnSpc>
              <a:buClr>
                <a:srgbClr val="000000"/>
              </a:buClr>
              <a:buFont typeface="Wingdings" charset="2"/>
              <a:buChar char=""/>
            </a:pPr>
            <a:r>
              <a:rPr b="1" lang="en-US" sz="2400" spc="-1" strike="noStrike">
                <a:solidFill>
                  <a:srgbClr val="000000"/>
                </a:solidFill>
                <a:latin typeface="Corbel"/>
              </a:rPr>
              <a:t>FAT32 file system</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1143000" y="609480"/>
            <a:ext cx="9875160" cy="1356120"/>
          </a:xfrm>
          <a:prstGeom prst="rect">
            <a:avLst/>
          </a:prstGeom>
          <a:noFill/>
          <a:ln>
            <a:noFill/>
          </a:ln>
        </p:spPr>
        <p:txBody>
          <a:bodyPr anchor="ctr">
            <a:noAutofit/>
          </a:bodyPr>
          <a:p>
            <a:pPr>
              <a:lnSpc>
                <a:spcPct val="90000"/>
              </a:lnSpc>
            </a:pPr>
            <a:r>
              <a:rPr b="1" i="1" lang="en-US" sz="4400" spc="-1" strike="noStrike">
                <a:solidFill>
                  <a:srgbClr val="c00000"/>
                </a:solidFill>
                <a:latin typeface="Kozuka Gothic Pr6N B"/>
                <a:ea typeface="Kozuka Gothic Pr6N B"/>
              </a:rPr>
              <a:t>Filesystem Hierarchy Standard</a:t>
            </a:r>
            <a:r>
              <a:rPr b="1" lang="en-US" sz="4400" spc="-1" strike="noStrike">
                <a:solidFill>
                  <a:srgbClr val="c00000"/>
                </a:solidFill>
                <a:latin typeface="Kozuka Gothic Pr6N B"/>
                <a:ea typeface="Kozuka Gothic Pr6N B"/>
              </a:rPr>
              <a:t> </a:t>
            </a:r>
            <a:endParaRPr b="0" lang="en-US" sz="4400" spc="-1" strike="noStrike">
              <a:solidFill>
                <a:srgbClr val="000000"/>
              </a:solidFill>
              <a:latin typeface="Corbel"/>
            </a:endParaRPr>
          </a:p>
        </p:txBody>
      </p:sp>
      <p:sp>
        <p:nvSpPr>
          <p:cNvPr id="113" name="CustomShape 2"/>
          <p:cNvSpPr/>
          <p:nvPr/>
        </p:nvSpPr>
        <p:spPr>
          <a:xfrm>
            <a:off x="875520" y="1827360"/>
            <a:ext cx="10515240" cy="1065240"/>
          </a:xfrm>
          <a:prstGeom prst="rect">
            <a:avLst/>
          </a:prstGeom>
          <a:noFill/>
          <a:ln>
            <a:noFill/>
          </a:ln>
        </p:spPr>
        <p:style>
          <a:lnRef idx="0"/>
          <a:fillRef idx="0"/>
          <a:effectRef idx="0"/>
          <a:fontRef idx="minor"/>
        </p:style>
        <p:txBody>
          <a:bodyPr lIns="90000" rIns="90000" tIns="45000" bIns="45000">
            <a:spAutoFit/>
          </a:bodyPr>
          <a:p>
            <a:pPr marL="343080" indent="-342720">
              <a:lnSpc>
                <a:spcPct val="100000"/>
              </a:lnSpc>
              <a:buClr>
                <a:srgbClr val="000000"/>
              </a:buClr>
              <a:buFont typeface="Wingdings" charset="2"/>
              <a:buChar char=""/>
            </a:pPr>
            <a:r>
              <a:rPr b="0" lang="en-US" sz="3200" spc="-1" strike="noStrike">
                <a:solidFill>
                  <a:srgbClr val="000000"/>
                </a:solidFill>
                <a:latin typeface="Century Gothic"/>
              </a:rPr>
              <a:t>direktori teratas disebut direktori root, ditandai dengan forward slash (/).</a:t>
            </a:r>
            <a:endParaRPr b="0" lang="en-US" sz="3200" spc="-1" strike="noStrike">
              <a:latin typeface="Arial"/>
            </a:endParaRPr>
          </a:p>
        </p:txBody>
      </p:sp>
      <p:sp>
        <p:nvSpPr>
          <p:cNvPr id="114" name="CustomShape 3"/>
          <p:cNvSpPr/>
          <p:nvPr/>
        </p:nvSpPr>
        <p:spPr>
          <a:xfrm>
            <a:off x="1229400" y="2795400"/>
            <a:ext cx="10515240" cy="20401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200" spc="-1" strike="noStrike">
                <a:solidFill>
                  <a:srgbClr val="000000"/>
                </a:solidFill>
                <a:latin typeface="Century Gothic"/>
              </a:rPr>
              <a:t>di bawah direktori root (/) berisi sub direktori :</a:t>
            </a:r>
            <a:endParaRPr b="0" lang="en-US" sz="3200" spc="-1" strike="noStrike">
              <a:latin typeface="Arial"/>
            </a:endParaRPr>
          </a:p>
          <a:p>
            <a:pPr marL="541440">
              <a:lnSpc>
                <a:spcPct val="100000"/>
              </a:lnSpc>
            </a:pPr>
            <a:r>
              <a:rPr b="0" lang="en-US" sz="3200" spc="-1" strike="noStrike">
                <a:solidFill>
                  <a:srgbClr val="000000"/>
                </a:solidFill>
                <a:latin typeface="Century Gothic"/>
              </a:rPr>
              <a:t>/bin, /boot, /dev, /etc, /home, </a:t>
            </a:r>
            <a:endParaRPr b="0" lang="en-US" sz="3200" spc="-1" strike="noStrike">
              <a:latin typeface="Arial"/>
            </a:endParaRPr>
          </a:p>
          <a:p>
            <a:pPr marL="541440">
              <a:lnSpc>
                <a:spcPct val="100000"/>
              </a:lnSpc>
            </a:pPr>
            <a:r>
              <a:rPr b="0" lang="en-US" sz="3200" spc="-1" strike="noStrike">
                <a:solidFill>
                  <a:srgbClr val="000000"/>
                </a:solidFill>
                <a:latin typeface="Century Gothic"/>
              </a:rPr>
              <a:t>/lib, /lost+found, /misc, /mnt, </a:t>
            </a:r>
            <a:endParaRPr b="0" lang="en-US" sz="3200" spc="-1" strike="noStrike">
              <a:latin typeface="Arial"/>
            </a:endParaRPr>
          </a:p>
          <a:p>
            <a:pPr marL="541440">
              <a:lnSpc>
                <a:spcPct val="100000"/>
              </a:lnSpc>
            </a:pPr>
            <a:r>
              <a:rPr b="0" lang="en-US" sz="3200" spc="-1" strike="noStrike">
                <a:solidFill>
                  <a:srgbClr val="000000"/>
                </a:solidFill>
                <a:latin typeface="Century Gothic"/>
              </a:rPr>
              <a:t>/proc, /root, /sbin, /tmp, /usr, /var</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Picture 3" descr=""/>
          <p:cNvPicPr/>
          <p:nvPr/>
        </p:nvPicPr>
        <p:blipFill>
          <a:blip r:embed="rId1"/>
          <a:stretch/>
        </p:blipFill>
        <p:spPr>
          <a:xfrm>
            <a:off x="998640" y="1230120"/>
            <a:ext cx="9488520" cy="5359680"/>
          </a:xfrm>
          <a:prstGeom prst="rect">
            <a:avLst/>
          </a:prstGeom>
          <a:ln>
            <a:noFill/>
          </a:ln>
        </p:spPr>
      </p:pic>
      <p:sp>
        <p:nvSpPr>
          <p:cNvPr id="116" name="TextShape 1"/>
          <p:cNvSpPr txBox="1"/>
          <p:nvPr/>
        </p:nvSpPr>
        <p:spPr>
          <a:xfrm>
            <a:off x="1004400" y="609480"/>
            <a:ext cx="9469080" cy="888120"/>
          </a:xfrm>
          <a:prstGeom prst="rect">
            <a:avLst/>
          </a:prstGeom>
          <a:noFill/>
          <a:ln>
            <a:noFill/>
          </a:ln>
        </p:spPr>
        <p:txBody>
          <a:bodyPr anchor="ctr">
            <a:noAutofit/>
          </a:bodyPr>
          <a:p>
            <a:pPr algn="ctr">
              <a:lnSpc>
                <a:spcPct val="90000"/>
              </a:lnSpc>
            </a:pPr>
            <a:r>
              <a:rPr b="1" i="1" lang="en-US" sz="4400" spc="-1" strike="noStrike">
                <a:solidFill>
                  <a:srgbClr val="c00000"/>
                </a:solidFill>
                <a:latin typeface="Adobe Caslon Pro Bold"/>
              </a:rPr>
              <a:t>Filesystem Hierarchy Standard</a:t>
            </a:r>
            <a:r>
              <a:rPr b="1" lang="en-US" sz="4400" spc="-1" strike="noStrike">
                <a:solidFill>
                  <a:srgbClr val="c00000"/>
                </a:solidFill>
                <a:latin typeface="Adobe Caslon Pro Bold"/>
              </a:rPr>
              <a:t> </a:t>
            </a:r>
            <a:endParaRPr b="0" lang="en-US" sz="4400" spc="-1" strike="noStrike">
              <a:solidFill>
                <a:srgbClr val="000000"/>
              </a:solidFill>
              <a:latin typeface="Corbe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819360" y="169200"/>
            <a:ext cx="10712880" cy="1325160"/>
          </a:xfrm>
          <a:prstGeom prst="rect">
            <a:avLst/>
          </a:prstGeom>
          <a:noFill/>
          <a:ln>
            <a:noFill/>
          </a:ln>
        </p:spPr>
        <p:txBody>
          <a:bodyPr anchor="ctr">
            <a:normAutofit/>
          </a:bodyPr>
          <a:p>
            <a:pPr algn="ctr">
              <a:lnSpc>
                <a:spcPct val="90000"/>
              </a:lnSpc>
            </a:pPr>
            <a:r>
              <a:rPr b="0" lang="en-US" sz="4000" spc="-1" strike="noStrike">
                <a:solidFill>
                  <a:srgbClr val="002060"/>
                </a:solidFill>
                <a:latin typeface="Kozuka Gothic Pr6N B"/>
                <a:ea typeface="Kozuka Gothic Pr6N B"/>
              </a:rPr>
              <a:t>Struktur direktori/file debian GNU/Linux:</a:t>
            </a:r>
            <a:endParaRPr b="0" lang="en-US" sz="4000" spc="-1" strike="noStrike">
              <a:solidFill>
                <a:srgbClr val="000000"/>
              </a:solidFill>
              <a:latin typeface="Corbel"/>
            </a:endParaRPr>
          </a:p>
        </p:txBody>
      </p:sp>
      <p:graphicFrame>
        <p:nvGraphicFramePr>
          <p:cNvPr id="118" name="Table 2"/>
          <p:cNvGraphicFramePr/>
          <p:nvPr/>
        </p:nvGraphicFramePr>
        <p:xfrm>
          <a:off x="838080" y="1474560"/>
          <a:ext cx="10729800" cy="3413880"/>
        </p:xfrm>
        <a:graphic>
          <a:graphicData uri="http://schemas.openxmlformats.org/drawingml/2006/table">
            <a:tbl>
              <a:tblPr/>
              <a:tblGrid>
                <a:gridCol w="1558080"/>
                <a:gridCol w="9171720"/>
              </a:tblGrid>
              <a:tr h="329400">
                <a:tc>
                  <a:txBody>
                    <a:bodyPr lIns="6480" rIns="6480" tIns="6480" bIns="6480" anchor="ctr">
                      <a:noAutofit/>
                    </a:bodyPr>
                    <a:p>
                      <a:pPr>
                        <a:lnSpc>
                          <a:spcPct val="107000"/>
                        </a:lnSpc>
                      </a:pPr>
                      <a:r>
                        <a:rPr b="1" lang="en-US" sz="2000" spc="-1" strike="noStrike">
                          <a:solidFill>
                            <a:srgbClr val="000000"/>
                          </a:solidFill>
                          <a:latin typeface="Century Gothic"/>
                        </a:rPr>
                        <a:t>/</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c>
                  <a:txBody>
                    <a:bodyPr lIns="6480" rIns="6480" tIns="6480" bIns="6480" anchor="ctr">
                      <a:noAutofit/>
                    </a:bodyPr>
                    <a:p>
                      <a:pPr>
                        <a:lnSpc>
                          <a:spcPct val="107000"/>
                        </a:lnSpc>
                      </a:pPr>
                      <a:r>
                        <a:rPr b="1" lang="en-US" sz="2000" spc="-1" strike="noStrike">
                          <a:solidFill>
                            <a:srgbClr val="000000"/>
                          </a:solidFill>
                          <a:latin typeface="Century Gothic"/>
                        </a:rPr>
                        <a:t>Direktori root. Berisi seluruh file dan direktori lain.</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r>
              <a:tr h="1277640">
                <a:tc>
                  <a:txBody>
                    <a:bodyPr lIns="6480" rIns="6480" tIns="6480" bIns="6480" anchor="ctr">
                      <a:noAutofit/>
                    </a:bodyPr>
                    <a:p>
                      <a:pPr>
                        <a:lnSpc>
                          <a:spcPct val="107000"/>
                        </a:lnSpc>
                      </a:pPr>
                      <a:r>
                        <a:rPr b="1" lang="en-US" sz="2000" spc="-1" strike="noStrike">
                          <a:solidFill>
                            <a:srgbClr val="000000"/>
                          </a:solidFill>
                          <a:latin typeface="Century Gothic"/>
                        </a:rPr>
                        <a:t>/swap </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merupakan tambahan memori ketika RAM tidak mencukupi sewaktu sistem menjalankan suatu program. Besarnya partisi Swap biasanya 2x ukuran RAM. tapi di sini saya memakai 2GB Ram dan untuk swapnya saya kasih 1GB</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/bin</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File biner atau file executable yang dapat digunakan baik user biasa ataupun user root.</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329400">
                <a:tc>
                  <a:txBody>
                    <a:bodyPr lIns="6480" rIns="6480" tIns="6480" bIns="6480" anchor="ctr">
                      <a:noAutofit/>
                    </a:bodyPr>
                    <a:p>
                      <a:pPr>
                        <a:lnSpc>
                          <a:spcPct val="107000"/>
                        </a:lnSpc>
                      </a:pPr>
                      <a:r>
                        <a:rPr b="1" lang="en-US" sz="2000" spc="-1" strike="noStrike">
                          <a:solidFill>
                            <a:srgbClr val="000000"/>
                          </a:solidFill>
                          <a:latin typeface="Century Gothic"/>
                        </a:rPr>
                        <a:t>/boot</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file-file yang dibutuhkan sistem saat booting, termasuk kernel.</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/cdrom</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mounting point untuk cdrom. Jika sistem memilki 2 buah cdrom drive maka akan dikenali sebagai /cdrom2.</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/floppy</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mounting point untuk floppy drive. Jika sistem memiliki 2 buah floppy drive maka akan dikenali sebagai /floppy2.</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TextShape 1"/>
          <p:cNvSpPr txBox="1"/>
          <p:nvPr/>
        </p:nvSpPr>
        <p:spPr>
          <a:xfrm>
            <a:off x="838080" y="421200"/>
            <a:ext cx="10515240" cy="950040"/>
          </a:xfrm>
          <a:prstGeom prst="rect">
            <a:avLst/>
          </a:prstGeom>
          <a:noFill/>
          <a:ln>
            <a:noFill/>
          </a:ln>
        </p:spPr>
        <p:txBody>
          <a:bodyPr anchor="ctr">
            <a:normAutofit fontScale="61000"/>
          </a:bodyPr>
          <a:p>
            <a:pPr algn="ctr">
              <a:lnSpc>
                <a:spcPct val="90000"/>
              </a:lnSpc>
            </a:pPr>
            <a:r>
              <a:rPr b="1" lang="en-US" sz="4400" spc="-1" strike="noStrike">
                <a:solidFill>
                  <a:srgbClr val="002060"/>
                </a:solidFill>
                <a:latin typeface="Kozuka Gothic Pr6N B"/>
                <a:ea typeface="Kozuka Gothic Pr6N B"/>
              </a:rPr>
              <a:t>Struktur direktori/file debian GNU/Linux:</a:t>
            </a:r>
            <a:endParaRPr b="0" lang="en-US" sz="4400" spc="-1" strike="noStrike">
              <a:solidFill>
                <a:srgbClr val="000000"/>
              </a:solidFill>
              <a:latin typeface="Corbel"/>
            </a:endParaRPr>
          </a:p>
        </p:txBody>
      </p:sp>
      <p:graphicFrame>
        <p:nvGraphicFramePr>
          <p:cNvPr id="120" name="Table 2"/>
          <p:cNvGraphicFramePr/>
          <p:nvPr/>
        </p:nvGraphicFramePr>
        <p:xfrm>
          <a:off x="838080" y="1540080"/>
          <a:ext cx="10729800" cy="4117320"/>
        </p:xfrm>
        <a:graphic>
          <a:graphicData uri="http://schemas.openxmlformats.org/drawingml/2006/table">
            <a:tbl>
              <a:tblPr/>
              <a:tblGrid>
                <a:gridCol w="1558080"/>
                <a:gridCol w="9171720"/>
              </a:tblGrid>
              <a:tr h="961560">
                <a:tc>
                  <a:txBody>
                    <a:bodyPr lIns="6480" rIns="6480" tIns="6480" bIns="6480" anchor="ctr">
                      <a:noAutofit/>
                    </a:bodyPr>
                    <a:p>
                      <a:pPr>
                        <a:lnSpc>
                          <a:spcPct val="107000"/>
                        </a:lnSpc>
                      </a:pPr>
                      <a:r>
                        <a:rPr b="1" lang="en-US" sz="2000" spc="-1" strike="noStrike">
                          <a:solidFill>
                            <a:srgbClr val="000000"/>
                          </a:solidFill>
                          <a:latin typeface="Century Gothic"/>
                        </a:rPr>
                        <a:t>/dev</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Mendefinisikan perangkat keras hardisk, partisi, dan perangkat keras lainnya. Direktori /dev juga berisi tool makedev untuk membuat device baru.</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/etc</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File konfigurasi sistem debian GNU/Linux seperti /etc/X11 untuk konfigurasi X Window.</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/home</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orbel"/>
                        </a:rPr>
                        <a:t>Partisi home digunakan sebagai untuk tempat penyimpanan data dari pengguna contoh : dokumen tugas, musik, video dll</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329400">
                <a:tc>
                  <a:txBody>
                    <a:bodyPr lIns="6480" rIns="6480" tIns="6480" bIns="6480" anchor="ctr">
                      <a:noAutofit/>
                    </a:bodyPr>
                    <a:p>
                      <a:pPr>
                        <a:lnSpc>
                          <a:spcPct val="107000"/>
                        </a:lnSpc>
                      </a:pPr>
                      <a:r>
                        <a:rPr b="1" lang="en-US" sz="2000" spc="-1" strike="noStrike">
                          <a:solidFill>
                            <a:srgbClr val="000000"/>
                          </a:solidFill>
                          <a:latin typeface="Century Gothic"/>
                        </a:rPr>
                        <a:t>/initrd</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File-file untuk RAM Disk GNU/Linux.</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645480">
                <a:tc>
                  <a:txBody>
                    <a:bodyPr lIns="6480" rIns="6480" tIns="6480" bIns="6480" anchor="ctr">
                      <a:noAutofit/>
                    </a:bodyPr>
                    <a:p>
                      <a:pPr>
                        <a:lnSpc>
                          <a:spcPct val="107000"/>
                        </a:lnSpc>
                      </a:pPr>
                      <a:r>
                        <a:rPr b="1" lang="en-US" sz="2000" spc="-1" strike="noStrike">
                          <a:solidFill>
                            <a:srgbClr val="000000"/>
                          </a:solidFill>
                          <a:latin typeface="Century Gothic"/>
                        </a:rPr>
                        <a:t>/lib</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Pustaka program yang dibutuhkan untuk menjalankan sistem dan perintah dasar.</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961560">
                <a:tc>
                  <a:txBody>
                    <a:bodyPr lIns="6480" rIns="6480" tIns="6480" bIns="6480" anchor="ctr">
                      <a:noAutofit/>
                    </a:bodyPr>
                    <a:p>
                      <a:pPr>
                        <a:lnSpc>
                          <a:spcPct val="107000"/>
                        </a:lnSpc>
                      </a:pPr>
                      <a:r>
                        <a:rPr b="1" lang="en-US" sz="2000" spc="-1" strike="noStrike">
                          <a:solidFill>
                            <a:srgbClr val="000000"/>
                          </a:solidFill>
                          <a:latin typeface="Century Gothic"/>
                        </a:rPr>
                        <a:t>/lost+found</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File-file recovery</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329400">
                <a:tc>
                  <a:txBody>
                    <a:bodyPr lIns="6480" rIns="6480" tIns="6480" bIns="6480" anchor="ctr">
                      <a:noAutofit/>
                    </a:bodyPr>
                    <a:p>
                      <a:pPr>
                        <a:lnSpc>
                          <a:spcPct val="107000"/>
                        </a:lnSpc>
                      </a:pPr>
                      <a:r>
                        <a:rPr b="1" lang="en-US" sz="2000" spc="-1" strike="noStrike">
                          <a:solidFill>
                            <a:srgbClr val="000000"/>
                          </a:solidFill>
                          <a:latin typeface="Century Gothic"/>
                        </a:rPr>
                        <a:t>/mnt</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Sebuah folder tempat mount point device.</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329400">
                <a:tc>
                  <a:txBody>
                    <a:bodyPr lIns="6480" rIns="6480" tIns="6480" bIns="6480" anchor="ctr">
                      <a:noAutofit/>
                    </a:bodyPr>
                    <a:p>
                      <a:pPr>
                        <a:lnSpc>
                          <a:spcPct val="107000"/>
                        </a:lnSpc>
                      </a:pPr>
                      <a:r>
                        <a:rPr b="1" lang="en-US" sz="2000" spc="-1" strike="noStrike">
                          <a:solidFill>
                            <a:srgbClr val="000000"/>
                          </a:solidFill>
                          <a:latin typeface="Century Gothic"/>
                        </a:rPr>
                        <a:t>/proc</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000" spc="-1" strike="noStrike">
                          <a:solidFill>
                            <a:srgbClr val="000000"/>
                          </a:solidFill>
                          <a:latin typeface="Century Gothic"/>
                        </a:rPr>
                        <a:t>Proses dan informasi sistem.</a:t>
                      </a:r>
                      <a:endParaRPr b="0" lang="en-US" sz="20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838080" y="579600"/>
            <a:ext cx="10515240" cy="716760"/>
          </a:xfrm>
          <a:prstGeom prst="rect">
            <a:avLst/>
          </a:prstGeom>
          <a:noFill/>
          <a:ln>
            <a:noFill/>
          </a:ln>
        </p:spPr>
        <p:txBody>
          <a:bodyPr anchor="ctr">
            <a:normAutofit fontScale="38000"/>
          </a:bodyPr>
          <a:p>
            <a:pPr algn="ctr">
              <a:lnSpc>
                <a:spcPct val="90000"/>
              </a:lnSpc>
            </a:pPr>
            <a:r>
              <a:rPr b="1" lang="en-US" sz="4400" spc="-1" strike="noStrike">
                <a:solidFill>
                  <a:srgbClr val="002060"/>
                </a:solidFill>
                <a:latin typeface="Kozuka Gothic Pr6N B"/>
                <a:ea typeface="Kozuka Gothic Pr6N B"/>
              </a:rPr>
              <a:t>Struktur direktori/file debian GNU/Linux:</a:t>
            </a:r>
            <a:endParaRPr b="0" lang="en-US" sz="4400" spc="-1" strike="noStrike">
              <a:solidFill>
                <a:srgbClr val="000000"/>
              </a:solidFill>
              <a:latin typeface="Corbel"/>
            </a:endParaRPr>
          </a:p>
        </p:txBody>
      </p:sp>
      <p:graphicFrame>
        <p:nvGraphicFramePr>
          <p:cNvPr id="122" name="Table 2"/>
          <p:cNvGraphicFramePr/>
          <p:nvPr/>
        </p:nvGraphicFramePr>
        <p:xfrm>
          <a:off x="772920" y="1428120"/>
          <a:ext cx="10580400" cy="3117960"/>
        </p:xfrm>
        <a:graphic>
          <a:graphicData uri="http://schemas.openxmlformats.org/drawingml/2006/table">
            <a:tbl>
              <a:tblPr/>
              <a:tblGrid>
                <a:gridCol w="1536480"/>
                <a:gridCol w="9044280"/>
              </a:tblGrid>
              <a:tr h="1532520">
                <a:tc>
                  <a:txBody>
                    <a:bodyPr lIns="6480" rIns="6480" tIns="6480" bIns="6480" anchor="ctr">
                      <a:noAutofit/>
                    </a:bodyPr>
                    <a:p>
                      <a:pPr>
                        <a:lnSpc>
                          <a:spcPct val="107000"/>
                        </a:lnSpc>
                      </a:pPr>
                      <a:r>
                        <a:rPr b="1" lang="en-US" sz="2400" spc="-1" strike="noStrike">
                          <a:solidFill>
                            <a:srgbClr val="000000"/>
                          </a:solidFill>
                          <a:latin typeface="Century Gothic"/>
                        </a:rPr>
                        <a:t>/sbin</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c>
                  <a:txBody>
                    <a:bodyPr lIns="6480" rIns="6480" tIns="6480" bIns="6480" anchor="ctr">
                      <a:noAutofit/>
                    </a:bodyPr>
                    <a:p>
                      <a:pPr>
                        <a:lnSpc>
                          <a:spcPct val="107000"/>
                        </a:lnSpc>
                      </a:pPr>
                      <a:r>
                        <a:rPr b="1" lang="en-US" sz="2400" spc="-1" strike="noStrike">
                          <a:solidFill>
                            <a:srgbClr val="000000"/>
                          </a:solidFill>
                          <a:latin typeface="Century Gothic"/>
                        </a:rPr>
                        <a:t>File-file executable yang dibutuhkan untuk boot sistem serta program- program maintenance seperti lilo, ifconfig, mkfs, dll dan hanya dapat dieksekusi oleh user root.</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38160">
                      <a:solidFill>
                        <a:srgbClr val="ffffff"/>
                      </a:solidFill>
                    </a:lnB>
                    <a:solidFill>
                      <a:srgbClr val="f0f5d0"/>
                    </a:solidFill>
                  </a:tcPr>
                </a:tc>
              </a:tr>
              <a:tr h="1152720">
                <a:tc>
                  <a:txBody>
                    <a:bodyPr lIns="6480" rIns="6480" tIns="6480" bIns="6480" anchor="ctr">
                      <a:noAutofit/>
                    </a:bodyPr>
                    <a:p>
                      <a:pPr>
                        <a:lnSpc>
                          <a:spcPct val="107000"/>
                        </a:lnSpc>
                      </a:pPr>
                      <a:r>
                        <a:rPr b="1" lang="en-US" sz="2400" spc="-1" strike="noStrike">
                          <a:solidFill>
                            <a:srgbClr val="000000"/>
                          </a:solidFill>
                          <a:latin typeface="Century Gothic"/>
                        </a:rPr>
                        <a:t>/usr</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400" spc="-1" strike="noStrike">
                          <a:solidFill>
                            <a:srgbClr val="000000"/>
                          </a:solidFill>
                          <a:latin typeface="Century Gothic"/>
                        </a:rPr>
                        <a:t>tempat aplikasi disimpan oleh GNU/linux, berisi paket program, dokumentasi, konfigurasi, aplikasi, library dan source aplikasi linux.</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1152720">
                <a:tc>
                  <a:txBody>
                    <a:bodyPr lIns="6480" rIns="6480" tIns="6480" bIns="6480" anchor="ctr">
                      <a:noAutofit/>
                    </a:bodyPr>
                    <a:p>
                      <a:pPr>
                        <a:lnSpc>
                          <a:spcPct val="107000"/>
                        </a:lnSpc>
                      </a:pPr>
                      <a:r>
                        <a:rPr b="1" lang="en-US" sz="2400" spc="-1" strike="noStrike">
                          <a:solidFill>
                            <a:srgbClr val="000000"/>
                          </a:solidFill>
                          <a:latin typeface="Century Gothic"/>
                        </a:rPr>
                        <a:t>/var</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400" spc="-1" strike="noStrike">
                          <a:solidFill>
                            <a:srgbClr val="000000"/>
                          </a:solidFill>
                          <a:latin typeface="Century Gothic"/>
                        </a:rPr>
                        <a:t>menyimpan log file system (file data), yaitu semua perubahan yang terjadi pada sistem saat sistem berjalan normal, seperti cache, spool, log file, dan file mailbox user.</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1532520">
                <a:tc>
                  <a:txBody>
                    <a:bodyPr lIns="6480" rIns="6480" tIns="6480" bIns="6480" anchor="ctr">
                      <a:noAutofit/>
                    </a:bodyPr>
                    <a:p>
                      <a:pPr>
                        <a:lnSpc>
                          <a:spcPct val="107000"/>
                        </a:lnSpc>
                      </a:pPr>
                      <a:r>
                        <a:rPr b="1" lang="en-US" sz="2400" spc="-1" strike="noStrike">
                          <a:solidFill>
                            <a:srgbClr val="000000"/>
                          </a:solidFill>
                          <a:latin typeface="Century Gothic"/>
                        </a:rPr>
                        <a:t>/tmp</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f0f5d0"/>
                    </a:solidFill>
                  </a:tcPr>
                </a:tc>
                <a:tc>
                  <a:txBody>
                    <a:bodyPr lIns="6480" rIns="6480" tIns="6480" bIns="6480" anchor="ctr">
                      <a:noAutofit/>
                    </a:bodyPr>
                    <a:p>
                      <a:pPr>
                        <a:lnSpc>
                          <a:spcPct val="107000"/>
                        </a:lnSpc>
                      </a:pPr>
                      <a:r>
                        <a:rPr b="0" lang="en-US" sz="2400" spc="-1" strike="noStrike">
                          <a:solidFill>
                            <a:srgbClr val="000000"/>
                          </a:solidFill>
                          <a:latin typeface="Century Gothic"/>
                        </a:rPr>
                        <a:t>Direktori ini digunakan sebagai tempat penyimpanan sementara ketika melakukan pekerjaan. Contoh saat melakukan proses burn cd maka image (file iso) secara default dimasukkan ke direktori ini sebelum di burn ke cd</a:t>
                      </a:r>
                      <a:endParaRPr b="0" lang="en-US" sz="2400" spc="-1" strike="noStrike">
                        <a:latin typeface="Arial"/>
                      </a:endParaRPr>
                    </a:p>
                  </a:txBody>
                  <a:tcPr marL="6480" marR="648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23" name="Table 1"/>
          <p:cNvGraphicFramePr/>
          <p:nvPr/>
        </p:nvGraphicFramePr>
        <p:xfrm>
          <a:off x="968760" y="2325960"/>
          <a:ext cx="10515240" cy="360000"/>
        </p:xfrm>
        <a:graphic>
          <a:graphicData uri="http://schemas.openxmlformats.org/drawingml/2006/table">
            <a:tbl>
              <a:tblPr/>
              <a:tblGrid>
                <a:gridCol w="1746360"/>
                <a:gridCol w="8768880"/>
              </a:tblGrid>
              <a:tr h="0">
                <a:tc>
                  <a:txBody>
                    <a:bodyPr lIns="9360" rIns="9360" tIns="9360" bIns="9360" anchor="ctr">
                      <a:noAutofit/>
                    </a:bodyPr>
                    <a:p>
                      <a:pPr>
                        <a:lnSpc>
                          <a:spcPct val="107000"/>
                        </a:lnSpc>
                      </a:pPr>
                      <a:r>
                        <a:rPr b="1" lang="en-US" sz="2200" spc="-1" strike="noStrike">
                          <a:solidFill>
                            <a:srgbClr val="000000"/>
                          </a:solidFill>
                          <a:latin typeface="Corbel"/>
                        </a:rPr>
                        <a:t>/usr/X11R6</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dfddd9"/>
                    </a:solidFill>
                  </a:tcPr>
                </a:tc>
                <a:tc>
                  <a:txBody>
                    <a:bodyPr lIns="9360" rIns="9360" tIns="9360" bIns="9360" anchor="ctr">
                      <a:noAutofit/>
                    </a:bodyPr>
                    <a:p>
                      <a:pPr>
                        <a:lnSpc>
                          <a:spcPct val="107000"/>
                        </a:lnSpc>
                      </a:pPr>
                      <a:r>
                        <a:rPr b="1" lang="en-US" sz="2200" spc="-1" strike="noStrike">
                          <a:solidFill>
                            <a:srgbClr val="000000"/>
                          </a:solidFill>
                          <a:latin typeface="Corbel"/>
                        </a:rPr>
                        <a:t>Berisi file-file yang dibutuhkan oleh sistem X Window.</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/usr/bin</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file-file biner/program yang dapat digunakan oleh seluruh user.</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/usr/doc</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dokumentasi yang dapat diakses oleh seluruh user.</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/usr/games</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program game yang dapat diakses oleh seluruh user.</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/usr/lib</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file biner untuk bahasa pemrograman yang dapat diakses oleh seluruh user.</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/usr/local</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program yang ditulis oleh user pada komputer lokal.</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r h="0">
                <a:tc>
                  <a:txBody>
                    <a:bodyPr lIns="9360" rIns="9360" tIns="9360" bIns="9360" anchor="ctr">
                      <a:noAutofit/>
                    </a:bodyPr>
                    <a:p>
                      <a:pPr>
                        <a:lnSpc>
                          <a:spcPct val="107000"/>
                        </a:lnSpc>
                      </a:pPr>
                      <a:r>
                        <a:rPr b="1" lang="en-US" sz="2200" spc="-1" strike="noStrike">
                          <a:solidFill>
                            <a:srgbClr val="000000"/>
                          </a:solidFill>
                          <a:latin typeface="Corbel"/>
                        </a:rPr>
                        <a:t>/usr/src</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c>
                  <a:txBody>
                    <a:bodyPr lIns="9360" rIns="9360" tIns="9360" bIns="9360" anchor="ctr">
                      <a:noAutofit/>
                    </a:bodyPr>
                    <a:p>
                      <a:pPr>
                        <a:lnSpc>
                          <a:spcPct val="107000"/>
                        </a:lnSpc>
                      </a:pPr>
                      <a:r>
                        <a:rPr b="0" lang="en-US" sz="2200" spc="-1" strike="noStrike">
                          <a:solidFill>
                            <a:srgbClr val="000000"/>
                          </a:solidFill>
                          <a:latin typeface="Corbel"/>
                        </a:rPr>
                        <a:t>Berisi source code untuk sistem operasi GNU/Linux seperti kernel Linux, dll.</a:t>
                      </a:r>
                      <a:endParaRPr b="0" lang="en-US" sz="2200" spc="-1" strike="noStrike">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fddd9"/>
                    </a:solidFill>
                  </a:tcPr>
                </a:tc>
              </a:tr>
            </a:tbl>
          </a:graphicData>
        </a:graphic>
      </p:graphicFrame>
      <p:sp>
        <p:nvSpPr>
          <p:cNvPr id="124" name="CustomShape 2"/>
          <p:cNvSpPr/>
          <p:nvPr/>
        </p:nvSpPr>
        <p:spPr>
          <a:xfrm>
            <a:off x="968760" y="1136520"/>
            <a:ext cx="10515240" cy="1006200"/>
          </a:xfrm>
          <a:prstGeom prst="rect">
            <a:avLst/>
          </a:prstGeom>
          <a:noFill/>
          <a:ln w="9360">
            <a:noFill/>
          </a:ln>
        </p:spPr>
        <p:style>
          <a:lnRef idx="0"/>
          <a:fillRef idx="0"/>
          <a:effectRef idx="0"/>
          <a:fontRef idx="minor"/>
        </p:style>
        <p:txBody>
          <a:bodyPr anchor="ctr">
            <a:spAutoFit/>
          </a:bodyPr>
          <a:p>
            <a:pPr>
              <a:lnSpc>
                <a:spcPct val="100000"/>
              </a:lnSpc>
            </a:pPr>
            <a:r>
              <a:rPr b="0" lang="en-US" sz="2400" spc="-1" strike="noStrike">
                <a:solidFill>
                  <a:srgbClr val="000000"/>
                </a:solidFill>
                <a:latin typeface="Corbel"/>
              </a:rPr>
              <a:t>Direktori-direktori di atas adalah </a:t>
            </a:r>
            <a:r>
              <a:rPr b="1" lang="en-US" sz="2800" spc="-1" strike="noStrike">
                <a:solidFill>
                  <a:srgbClr val="000000"/>
                </a:solidFill>
                <a:latin typeface="Corbel"/>
              </a:rPr>
              <a:t>direktori induk</a:t>
            </a:r>
            <a:r>
              <a:rPr b="0" lang="en-US" sz="2400" spc="-1" strike="noStrike">
                <a:solidFill>
                  <a:srgbClr val="000000"/>
                </a:solidFill>
                <a:latin typeface="Corbel"/>
              </a:rPr>
              <a:t>, </a:t>
            </a:r>
            <a:r>
              <a:rPr b="1" lang="en-US" sz="2400" spc="-1" strike="noStrike">
                <a:solidFill>
                  <a:srgbClr val="000000"/>
                </a:solidFill>
                <a:latin typeface="Corbel"/>
              </a:rPr>
              <a:t>dibawahnya</a:t>
            </a:r>
            <a:r>
              <a:rPr b="0" lang="en-US" sz="2400" spc="-1" strike="noStrike">
                <a:solidFill>
                  <a:srgbClr val="000000"/>
                </a:solidFill>
                <a:latin typeface="Corbel"/>
              </a:rPr>
              <a:t> masih terdapat </a:t>
            </a:r>
            <a:r>
              <a:rPr b="1" lang="en-US" sz="3200" spc="-1" strike="noStrike">
                <a:solidFill>
                  <a:srgbClr val="002060"/>
                </a:solidFill>
                <a:latin typeface="Corbel"/>
              </a:rPr>
              <a:t>sub direktori</a:t>
            </a:r>
            <a:r>
              <a:rPr b="0" lang="en-US" sz="2400" spc="-1" strike="noStrike">
                <a:solidFill>
                  <a:srgbClr val="000000"/>
                </a:solidFill>
                <a:latin typeface="Corbel"/>
              </a:rPr>
              <a:t>, antara lain:</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TextShape 1"/>
          <p:cNvSpPr txBox="1"/>
          <p:nvPr/>
        </p:nvSpPr>
        <p:spPr>
          <a:xfrm>
            <a:off x="1143000" y="1043640"/>
            <a:ext cx="9875160" cy="738720"/>
          </a:xfrm>
          <a:prstGeom prst="rect">
            <a:avLst/>
          </a:prstGeom>
          <a:noFill/>
          <a:ln>
            <a:noFill/>
          </a:ln>
        </p:spPr>
        <p:txBody>
          <a:bodyPr anchor="ctr">
            <a:noAutofit/>
          </a:bodyPr>
          <a:p>
            <a:pPr>
              <a:lnSpc>
                <a:spcPct val="90000"/>
              </a:lnSpc>
            </a:pPr>
            <a:r>
              <a:rPr b="1" lang="en-US" sz="4400" spc="-1" strike="noStrike">
                <a:solidFill>
                  <a:srgbClr val="002060"/>
                </a:solidFill>
                <a:latin typeface="Corbel"/>
              </a:rPr>
              <a:t>Debian</a:t>
            </a:r>
            <a:endParaRPr b="0" lang="en-US" sz="4400" spc="-1" strike="noStrike">
              <a:solidFill>
                <a:srgbClr val="000000"/>
              </a:solidFill>
              <a:latin typeface="Corbel"/>
            </a:endParaRPr>
          </a:p>
        </p:txBody>
      </p:sp>
      <p:sp>
        <p:nvSpPr>
          <p:cNvPr id="126" name="TextShape 2"/>
          <p:cNvSpPr txBox="1"/>
          <p:nvPr/>
        </p:nvSpPr>
        <p:spPr>
          <a:xfrm>
            <a:off x="1143000" y="2057400"/>
            <a:ext cx="9872640" cy="3170160"/>
          </a:xfrm>
          <a:prstGeom prst="rect">
            <a:avLst/>
          </a:prstGeom>
          <a:noFill/>
          <a:ln>
            <a:noFill/>
          </a:ln>
        </p:spPr>
        <p:txBody>
          <a:bodyPr>
            <a:normAutofit/>
          </a:bodyPr>
          <a:p>
            <a:pPr marL="533520" indent="-487080">
              <a:lnSpc>
                <a:spcPct val="90000"/>
              </a:lnSpc>
              <a:spcBef>
                <a:spcPts val="1400"/>
              </a:spcBef>
              <a:buClr>
                <a:srgbClr val="722811"/>
              </a:buClr>
              <a:buSzPct val="80000"/>
              <a:buFont typeface="Wingdings" charset="2"/>
              <a:buChar char=""/>
            </a:pPr>
            <a:r>
              <a:rPr b="0" lang="en-US" sz="3200" spc="-1" strike="noStrike">
                <a:solidFill>
                  <a:srgbClr val="002060"/>
                </a:solidFill>
                <a:latin typeface="Corbel"/>
              </a:rPr>
              <a:t>Instalasi Sistem Operasi Debian</a:t>
            </a:r>
            <a:endParaRPr b="0" lang="en-US" sz="3200" spc="-1" strike="noStrike">
              <a:solidFill>
                <a:srgbClr val="a6b727"/>
              </a:solidFill>
              <a:latin typeface="Corbel"/>
            </a:endParaRPr>
          </a:p>
          <a:p>
            <a:pPr marL="533520" indent="-487080">
              <a:lnSpc>
                <a:spcPct val="90000"/>
              </a:lnSpc>
              <a:spcBef>
                <a:spcPts val="1400"/>
              </a:spcBef>
              <a:buClr>
                <a:srgbClr val="722811"/>
              </a:buClr>
              <a:buSzPct val="80000"/>
              <a:buFont typeface="Wingdings" charset="2"/>
              <a:buChar char=""/>
            </a:pPr>
            <a:r>
              <a:rPr b="0" lang="en-US" sz="3200" spc="-1" strike="noStrike">
                <a:solidFill>
                  <a:srgbClr val="002060"/>
                </a:solidFill>
                <a:latin typeface="Corbel"/>
              </a:rPr>
              <a:t>Explore Desktop Linux XWindow</a:t>
            </a:r>
            <a:endParaRPr b="0" lang="en-US" sz="3200" spc="-1" strike="noStrike">
              <a:solidFill>
                <a:srgbClr val="a6b727"/>
              </a:solidFill>
              <a:latin typeface="Corbel"/>
            </a:endParaRPr>
          </a:p>
          <a:p>
            <a:pPr marL="533520" indent="-487080">
              <a:lnSpc>
                <a:spcPct val="90000"/>
              </a:lnSpc>
              <a:spcBef>
                <a:spcPts val="1400"/>
              </a:spcBef>
              <a:buClr>
                <a:srgbClr val="722811"/>
              </a:buClr>
              <a:buSzPct val="80000"/>
              <a:buFont typeface="Wingdings" charset="2"/>
              <a:buChar char=""/>
            </a:pPr>
            <a:r>
              <a:rPr b="0" lang="en-US" sz="3200" spc="-1" strike="noStrike">
                <a:solidFill>
                  <a:srgbClr val="002060"/>
                </a:solidFill>
                <a:latin typeface="Corbel"/>
              </a:rPr>
              <a:t>Command Line Interface (CLI)</a:t>
            </a:r>
            <a:endParaRPr b="0" lang="en-US" sz="3200" spc="-1" strike="noStrike">
              <a:solidFill>
                <a:srgbClr val="a6b727"/>
              </a:solidFill>
              <a:latin typeface="Corbel"/>
            </a:endParaRPr>
          </a:p>
          <a:p>
            <a:pPr marL="533520" indent="-487080">
              <a:lnSpc>
                <a:spcPct val="90000"/>
              </a:lnSpc>
              <a:spcBef>
                <a:spcPts val="1400"/>
              </a:spcBef>
              <a:buClr>
                <a:srgbClr val="722811"/>
              </a:buClr>
              <a:buSzPct val="80000"/>
              <a:buFont typeface="Wingdings" charset="2"/>
              <a:buChar char=""/>
            </a:pPr>
            <a:r>
              <a:rPr b="0" lang="en-US" sz="3200" spc="-1" strike="noStrike">
                <a:solidFill>
                  <a:srgbClr val="002060"/>
                </a:solidFill>
                <a:latin typeface="Corbel"/>
              </a:rPr>
              <a:t>Instalasi Paket Aplikasi (debian, bin dan tar)</a:t>
            </a:r>
            <a:endParaRPr b="0" lang="en-US" sz="3200" spc="-1" strike="noStrike">
              <a:solidFill>
                <a:srgbClr val="a6b727"/>
              </a:solidFill>
              <a:latin typeface="Corbel"/>
            </a:endParaRPr>
          </a:p>
          <a:p>
            <a:pPr marL="533520" indent="-487080">
              <a:lnSpc>
                <a:spcPct val="90000"/>
              </a:lnSpc>
              <a:spcBef>
                <a:spcPts val="1400"/>
              </a:spcBef>
              <a:buClr>
                <a:srgbClr val="722811"/>
              </a:buClr>
              <a:buSzPct val="80000"/>
              <a:buFont typeface="Wingdings" charset="2"/>
              <a:buChar char=""/>
            </a:pPr>
            <a:r>
              <a:rPr b="0" lang="en-US" sz="3200" spc="-1" strike="noStrike">
                <a:solidFill>
                  <a:srgbClr val="002060"/>
                </a:solidFill>
                <a:latin typeface="Corbel"/>
              </a:rPr>
              <a:t>Latihan</a:t>
            </a:r>
            <a:endParaRPr b="0" lang="en-US" sz="3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Shape 1"/>
          <p:cNvSpPr txBox="1"/>
          <p:nvPr/>
        </p:nvSpPr>
        <p:spPr>
          <a:xfrm>
            <a:off x="1649880" y="495720"/>
            <a:ext cx="10515240" cy="1325160"/>
          </a:xfrm>
          <a:prstGeom prst="rect">
            <a:avLst/>
          </a:prstGeom>
          <a:noFill/>
          <a:ln>
            <a:noFill/>
          </a:ln>
        </p:spPr>
        <p:txBody>
          <a:bodyPr anchor="ctr">
            <a:noAutofit/>
          </a:bodyPr>
          <a:p>
            <a:pPr>
              <a:lnSpc>
                <a:spcPct val="90000"/>
              </a:lnSpc>
            </a:pPr>
            <a:r>
              <a:rPr b="1" lang="en-US" sz="4400" spc="-1" strike="noStrike">
                <a:solidFill>
                  <a:srgbClr val="002060"/>
                </a:solidFill>
                <a:latin typeface="Corbel"/>
              </a:rPr>
              <a:t>Partisi Minimal Untuk Linux Debian</a:t>
            </a:r>
            <a:endParaRPr b="0" lang="en-US" sz="4400" spc="-1" strike="noStrike">
              <a:solidFill>
                <a:srgbClr val="000000"/>
              </a:solidFill>
              <a:latin typeface="Corbel"/>
            </a:endParaRPr>
          </a:p>
        </p:txBody>
      </p:sp>
      <p:sp>
        <p:nvSpPr>
          <p:cNvPr id="128" name="CustomShape 2"/>
          <p:cNvSpPr/>
          <p:nvPr/>
        </p:nvSpPr>
        <p:spPr>
          <a:xfrm>
            <a:off x="1649880" y="1914480"/>
            <a:ext cx="10247760" cy="4294080"/>
          </a:xfrm>
          <a:prstGeom prst="rect">
            <a:avLst/>
          </a:prstGeom>
          <a:noFill/>
          <a:ln>
            <a:noFill/>
          </a:ln>
        </p:spPr>
        <p:style>
          <a:lnRef idx="0"/>
          <a:fillRef idx="0"/>
          <a:effectRef idx="0"/>
          <a:fontRef idx="minor"/>
        </p:style>
        <p:txBody>
          <a:bodyPr lIns="90000" rIns="90000" tIns="45000" bIns="45000">
            <a:spAutoFit/>
          </a:bodyPr>
          <a:p>
            <a:pPr marL="343080" indent="-342720">
              <a:lnSpc>
                <a:spcPct val="100000"/>
              </a:lnSpc>
              <a:buClr>
                <a:srgbClr val="0b5394"/>
              </a:buClr>
              <a:buFont typeface="Wingdings" charset="2"/>
              <a:buChar char=""/>
            </a:pPr>
            <a:r>
              <a:rPr b="1" lang="en-US" sz="2800" spc="-1" strike="noStrike">
                <a:solidFill>
                  <a:srgbClr val="0b5394"/>
                </a:solidFill>
                <a:latin typeface="Corbel"/>
              </a:rPr>
              <a:t>ROOT --&gt; / </a:t>
            </a:r>
            <a:endParaRPr b="0" lang="en-US" sz="2800" spc="-1" strike="noStrike">
              <a:latin typeface="Arial"/>
            </a:endParaRPr>
          </a:p>
          <a:p>
            <a:pPr marL="696960" indent="-342720">
              <a:lnSpc>
                <a:spcPct val="100000"/>
              </a:lnSpc>
              <a:buClr>
                <a:srgbClr val="000000"/>
              </a:buClr>
              <a:buFont typeface="Wingdings" charset="2"/>
              <a:buChar char=""/>
            </a:pPr>
            <a:r>
              <a:rPr b="0" lang="en-US" sz="3200" spc="-1" strike="noStrike">
                <a:solidFill>
                  <a:srgbClr val="000000"/>
                </a:solidFill>
                <a:latin typeface="Corbel"/>
              </a:rPr>
              <a:t>Partisi utama </a:t>
            </a:r>
            <a:endParaRPr b="0" lang="en-US" sz="3200" spc="-1" strike="noStrike">
              <a:latin typeface="Arial"/>
            </a:endParaRPr>
          </a:p>
          <a:p>
            <a:pPr marL="696960" indent="-342720">
              <a:lnSpc>
                <a:spcPct val="100000"/>
              </a:lnSpc>
              <a:buClr>
                <a:srgbClr val="000000"/>
              </a:buClr>
              <a:buFont typeface="Wingdings" charset="2"/>
              <a:buChar char=""/>
            </a:pPr>
            <a:r>
              <a:rPr b="0" lang="en-US" sz="3200" spc="-1" strike="noStrike">
                <a:solidFill>
                  <a:srgbClr val="000000"/>
                </a:solidFill>
                <a:latin typeface="Corbel"/>
              </a:rPr>
              <a:t>minimal space untuk instalasi dibutuhkan 4 GB</a:t>
            </a:r>
            <a:endParaRPr b="0" lang="en-US" sz="3200" spc="-1" strike="noStrike">
              <a:latin typeface="Arial"/>
            </a:endParaRPr>
          </a:p>
          <a:p>
            <a:pPr>
              <a:lnSpc>
                <a:spcPct val="100000"/>
              </a:lnSpc>
            </a:pPr>
            <a:endParaRPr b="0" lang="en-US" sz="3200" spc="-1" strike="noStrike">
              <a:latin typeface="Arial"/>
            </a:endParaRPr>
          </a:p>
          <a:p>
            <a:pPr marL="343080" indent="-342720">
              <a:lnSpc>
                <a:spcPct val="100000"/>
              </a:lnSpc>
              <a:buClr>
                <a:srgbClr val="0b5394"/>
              </a:buClr>
              <a:buFont typeface="Wingdings" charset="2"/>
              <a:buChar char=""/>
            </a:pPr>
            <a:r>
              <a:rPr b="1" lang="en-US" sz="2800" spc="-1" strike="noStrike">
                <a:solidFill>
                  <a:srgbClr val="0b5394"/>
                </a:solidFill>
                <a:latin typeface="Corbel"/>
              </a:rPr>
              <a:t>SWAP --&gt; /swap </a:t>
            </a:r>
            <a:endParaRPr b="0" lang="en-US" sz="2800" spc="-1" strike="noStrike">
              <a:latin typeface="Arial"/>
            </a:endParaRPr>
          </a:p>
          <a:p>
            <a:pPr marL="353880" indent="-342720">
              <a:lnSpc>
                <a:spcPct val="100000"/>
              </a:lnSpc>
              <a:buClr>
                <a:srgbClr val="000000"/>
              </a:buClr>
              <a:buFont typeface="Wingdings" charset="2"/>
              <a:buChar char=""/>
            </a:pPr>
            <a:r>
              <a:rPr b="0" lang="en-US" sz="3200" spc="-1" strike="noStrike">
                <a:solidFill>
                  <a:srgbClr val="000000"/>
                </a:solidFill>
                <a:latin typeface="Corbel"/>
              </a:rPr>
              <a:t>	</a:t>
            </a:r>
            <a:r>
              <a:rPr b="0" lang="en-US" sz="3200" spc="-1" strike="noStrike">
                <a:solidFill>
                  <a:srgbClr val="000000"/>
                </a:solidFill>
                <a:latin typeface="Corbel"/>
              </a:rPr>
              <a:t>memori cadangan ketika memory komputer penuh (virtual memory)</a:t>
            </a:r>
            <a:endParaRPr b="0" lang="en-US" sz="3200" spc="-1" strike="noStrike">
              <a:latin typeface="Arial"/>
            </a:endParaRPr>
          </a:p>
          <a:p>
            <a:pPr marL="353880" indent="-342720">
              <a:lnSpc>
                <a:spcPct val="100000"/>
              </a:lnSpc>
              <a:buClr>
                <a:srgbClr val="000000"/>
              </a:buClr>
              <a:buFont typeface="Wingdings" charset="2"/>
              <a:buChar char=""/>
            </a:pPr>
            <a:r>
              <a:rPr b="0" lang="en-US" sz="3200" spc="-1" strike="noStrike">
                <a:solidFill>
                  <a:srgbClr val="000000"/>
                </a:solidFill>
                <a:latin typeface="Corbel"/>
              </a:rPr>
              <a:t> </a:t>
            </a:r>
            <a:r>
              <a:rPr b="0" lang="en-US" sz="3200" spc="-1" strike="noStrike">
                <a:solidFill>
                  <a:srgbClr val="000000"/>
                </a:solidFill>
                <a:latin typeface="Corbel"/>
              </a:rPr>
              <a:t>	</a:t>
            </a:r>
            <a:r>
              <a:rPr b="0" lang="en-US" sz="3200" spc="-1" strike="noStrike">
                <a:solidFill>
                  <a:srgbClr val="000000"/>
                </a:solidFill>
                <a:latin typeface="Corbel"/>
              </a:rPr>
              <a:t>disarankan SWAP = 2 x memory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Picture 5" descr=""/>
          <p:cNvPicPr/>
          <p:nvPr/>
        </p:nvPicPr>
        <p:blipFill>
          <a:blip r:embed="rId1"/>
          <a:srcRect l="47183" t="6359" r="1713" b="4879"/>
          <a:stretch/>
        </p:blipFill>
        <p:spPr>
          <a:xfrm>
            <a:off x="4974480" y="787320"/>
            <a:ext cx="3273480" cy="4025160"/>
          </a:xfrm>
          <a:prstGeom prst="rect">
            <a:avLst/>
          </a:prstGeom>
          <a:ln>
            <a:noFill/>
          </a:ln>
          <a:effectLst>
            <a:reflection algn="bl" blurRad="12700" dir="5400000" dist="5000" endPos="28000" rotWithShape="0" stA="38000" sy="-100000"/>
          </a:effectLst>
        </p:spPr>
      </p:pic>
      <p:sp>
        <p:nvSpPr>
          <p:cNvPr id="89" name="TextShape 1"/>
          <p:cNvSpPr txBox="1"/>
          <p:nvPr/>
        </p:nvSpPr>
        <p:spPr>
          <a:xfrm>
            <a:off x="1143000" y="609480"/>
            <a:ext cx="9875160" cy="1356120"/>
          </a:xfrm>
          <a:prstGeom prst="rect">
            <a:avLst/>
          </a:prstGeom>
          <a:noFill/>
          <a:ln>
            <a:noFill/>
          </a:ln>
        </p:spPr>
        <p:txBody>
          <a:bodyPr anchor="ctr">
            <a:normAutofit/>
          </a:bodyPr>
          <a:p>
            <a:pPr>
              <a:lnSpc>
                <a:spcPct val="90000"/>
              </a:lnSpc>
            </a:pPr>
            <a:r>
              <a:rPr b="1" lang="en-US" sz="6000" spc="-1" strike="noStrike">
                <a:solidFill>
                  <a:srgbClr val="002060"/>
                </a:solidFill>
                <a:latin typeface="AR BERKLEY"/>
              </a:rPr>
              <a:t>Tokoh Linux</a:t>
            </a:r>
            <a:endParaRPr b="0" lang="en-US" sz="6000" spc="-1" strike="noStrike">
              <a:solidFill>
                <a:srgbClr val="000000"/>
              </a:solidFill>
              <a:latin typeface="Corbel"/>
            </a:endParaRPr>
          </a:p>
        </p:txBody>
      </p:sp>
      <p:pic>
        <p:nvPicPr>
          <p:cNvPr id="90" name="Picture 3" descr=""/>
          <p:cNvPicPr/>
          <p:nvPr/>
        </p:nvPicPr>
        <p:blipFill>
          <a:blip r:embed="rId2"/>
          <a:stretch/>
        </p:blipFill>
        <p:spPr>
          <a:xfrm>
            <a:off x="1754640" y="2246040"/>
            <a:ext cx="3907080" cy="2917800"/>
          </a:xfrm>
          <a:prstGeom prst="rect">
            <a:avLst/>
          </a:prstGeom>
          <a:ln w="101520">
            <a:solidFill>
              <a:srgbClr val="fdfdfd"/>
            </a:solidFill>
            <a:miter/>
          </a:ln>
          <a:effectLst>
            <a:outerShdw algn="tl" blurRad="57150" dir="7559207" dist="37372" kx="110000" ky="200000" rotWithShape="0" sy="98000">
              <a:srgbClr val="000000">
                <a:alpha val="20000"/>
              </a:srgbClr>
            </a:outerShdw>
          </a:effectLst>
          <a:scene3d>
            <a:camera prst="perspectiveRelaxed">
              <a:rot lat="18960000" lon="0" rev="0"/>
            </a:camera>
            <a:lightRig dir="t" rig="twoPt">
              <a:rot lat="0" lon="0" rev="7200000"/>
            </a:lightRig>
          </a:scene3d>
          <a:sp3d prstMaterial="matte">
            <a:bevelT w="22860" h="12700"/>
            <a:contourClr>
              <a:srgbClr val="ffffff"/>
            </a:contourClr>
          </a:sp3d>
        </p:spPr>
      </p:pic>
      <p:pic>
        <p:nvPicPr>
          <p:cNvPr id="91" name="Picture 4" descr=""/>
          <p:cNvPicPr/>
          <p:nvPr/>
        </p:nvPicPr>
        <p:blipFill>
          <a:blip r:embed="rId3"/>
          <a:stretch/>
        </p:blipFill>
        <p:spPr>
          <a:xfrm>
            <a:off x="7197480" y="1586520"/>
            <a:ext cx="2518920" cy="3835800"/>
          </a:xfrm>
          <a:prstGeom prst="rect">
            <a:avLst/>
          </a:prstGeom>
          <a:ln>
            <a:noFill/>
          </a:ln>
          <a:effectLst>
            <a:outerShdw algn="tl" blurRad="152400" dir="868217" dist="11525" kx="110000" ky="200000" rotWithShape="0" sy="98000">
              <a:srgbClr val="000000">
                <a:alpha val="30000"/>
              </a:srgbClr>
            </a:outerShdw>
          </a:effectLst>
          <a:scene3d>
            <a:camera prst="perspectiveRelaxed">
              <a:rot lat="19800000" lon="1200000" rev="20820000"/>
            </a:camera>
            <a:lightRig dir="t" rig="threePt"/>
          </a:scene3d>
          <a:sp3d contourW="6350" prstMaterial="matte">
            <a:bevelT w="101600" h="101600"/>
            <a:contourClr>
              <a:srgbClr val="969696"/>
            </a:contourClr>
          </a:sp3d>
        </p:spPr>
      </p:pic>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1143000" y="609480"/>
            <a:ext cx="9875160" cy="1356120"/>
          </a:xfrm>
          <a:prstGeom prst="rect">
            <a:avLst/>
          </a:prstGeom>
          <a:noFill/>
          <a:ln>
            <a:noFill/>
          </a:ln>
        </p:spPr>
        <p:txBody>
          <a:bodyPr anchor="ctr">
            <a:noAutofit/>
          </a:bodyPr>
          <a:p>
            <a:pPr marL="46080">
              <a:lnSpc>
                <a:spcPct val="90000"/>
              </a:lnSpc>
            </a:pPr>
            <a:r>
              <a:rPr b="0" lang="en-US" sz="4400" spc="-1" strike="noStrike">
                <a:solidFill>
                  <a:srgbClr val="002060"/>
                </a:solidFill>
                <a:latin typeface="Corbel"/>
              </a:rPr>
              <a:t>Instalasi Sistem Operasi Debian</a:t>
            </a:r>
            <a:endParaRPr b="0" lang="en-US" sz="4400" spc="-1" strike="noStrike">
              <a:solidFill>
                <a:srgbClr val="000000"/>
              </a:solidFill>
              <a:latin typeface="Corbel"/>
            </a:endParaRPr>
          </a:p>
        </p:txBody>
      </p:sp>
      <p:sp>
        <p:nvSpPr>
          <p:cNvPr id="130" name="TextShape 2"/>
          <p:cNvSpPr txBox="1"/>
          <p:nvPr/>
        </p:nvSpPr>
        <p:spPr>
          <a:xfrm>
            <a:off x="1143000" y="2057400"/>
            <a:ext cx="9872640" cy="4038120"/>
          </a:xfrm>
          <a:prstGeom prst="rect">
            <a:avLst/>
          </a:prstGeom>
          <a:noFill/>
          <a:ln>
            <a:noFill/>
          </a:ln>
        </p:spPr>
        <p:txBody>
          <a:bodyPr>
            <a:noAutofit/>
          </a:bodyPr>
          <a:p>
            <a:pPr marL="228600" indent="-182520">
              <a:lnSpc>
                <a:spcPct val="90000"/>
              </a:lnSpc>
              <a:spcBef>
                <a:spcPts val="1400"/>
              </a:spcBef>
              <a:buClr>
                <a:srgbClr val="a6b727"/>
              </a:buClr>
              <a:buSzPct val="80000"/>
              <a:buFont typeface="Corbel"/>
              <a:buChar char="•"/>
            </a:pPr>
            <a:r>
              <a:rPr b="0" lang="en-US" sz="2200" spc="-1" strike="noStrike">
                <a:solidFill>
                  <a:srgbClr val="a6b727"/>
                </a:solidFill>
                <a:latin typeface="Corbel"/>
              </a:rPr>
              <a:t>Instalasi dan Setting Virtualbox</a:t>
            </a:r>
            <a:endParaRPr b="0" lang="en-US" sz="2200" spc="-1" strike="noStrike">
              <a:solidFill>
                <a:srgbClr val="a6b727"/>
              </a:solidFill>
              <a:latin typeface="Corbel"/>
            </a:endParaRPr>
          </a:p>
          <a:p>
            <a:pPr marL="228600" indent="-182520">
              <a:lnSpc>
                <a:spcPct val="90000"/>
              </a:lnSpc>
              <a:spcBef>
                <a:spcPts val="1400"/>
              </a:spcBef>
              <a:buClr>
                <a:srgbClr val="a6b727"/>
              </a:buClr>
              <a:buSzPct val="80000"/>
              <a:buFont typeface="Corbel"/>
              <a:buChar char="•"/>
            </a:pPr>
            <a:r>
              <a:rPr b="0" lang="en-US" sz="2200" spc="-1" strike="noStrike">
                <a:solidFill>
                  <a:srgbClr val="a6b727"/>
                </a:solidFill>
                <a:latin typeface="Corbel"/>
              </a:rPr>
              <a:t>Instalasi Sistem Operasi Debian</a:t>
            </a:r>
            <a:endParaRPr b="0" lang="en-US" sz="2200" spc="-1" strike="noStrike">
              <a:solidFill>
                <a:srgbClr val="a6b727"/>
              </a:solidFill>
              <a:latin typeface="Corbel"/>
            </a:endParaRPr>
          </a:p>
          <a:p>
            <a:pPr marL="228600" indent="-182520">
              <a:lnSpc>
                <a:spcPct val="90000"/>
              </a:lnSpc>
              <a:spcBef>
                <a:spcPts val="1400"/>
              </a:spcBef>
              <a:buClr>
                <a:srgbClr val="a6b727"/>
              </a:buClr>
              <a:buSzPct val="80000"/>
              <a:buFont typeface="Corbel"/>
              <a:buChar char="•"/>
            </a:pPr>
            <a:r>
              <a:rPr b="0" lang="en-US" sz="2200" spc="-1" strike="noStrike">
                <a:solidFill>
                  <a:srgbClr val="a6b727"/>
                </a:solidFill>
                <a:latin typeface="Corbel"/>
              </a:rPr>
              <a:t>Partisi</a:t>
            </a:r>
            <a:endParaRPr b="0" lang="en-US" sz="2200" spc="-1" strike="noStrike">
              <a:solidFill>
                <a:srgbClr val="a6b727"/>
              </a:solidFill>
              <a:latin typeface="Corbel"/>
            </a:endParaRPr>
          </a:p>
          <a:p>
            <a:pPr>
              <a:lnSpc>
                <a:spcPct val="90000"/>
              </a:lnSpc>
              <a:spcBef>
                <a:spcPts val="1400"/>
              </a:spcBef>
            </a:pPr>
            <a:endParaRPr b="0" lang="en-US" sz="2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TextShape 1"/>
          <p:cNvSpPr txBox="1"/>
          <p:nvPr/>
        </p:nvSpPr>
        <p:spPr>
          <a:xfrm>
            <a:off x="1143000" y="609480"/>
            <a:ext cx="9875160" cy="1356120"/>
          </a:xfrm>
          <a:prstGeom prst="rect">
            <a:avLst/>
          </a:prstGeom>
          <a:noFill/>
          <a:ln>
            <a:noFill/>
          </a:ln>
        </p:spPr>
        <p:txBody>
          <a:bodyPr anchor="ctr">
            <a:noAutofit/>
          </a:bodyPr>
          <a:p>
            <a:pPr marL="46080">
              <a:lnSpc>
                <a:spcPct val="90000"/>
              </a:lnSpc>
            </a:pPr>
            <a:r>
              <a:rPr b="0" lang="en-US" sz="4400" spc="-1" strike="noStrike">
                <a:solidFill>
                  <a:srgbClr val="002060"/>
                </a:solidFill>
                <a:latin typeface="Corbel"/>
              </a:rPr>
              <a:t>Explore Desktop Linux XWindow</a:t>
            </a:r>
            <a:endParaRPr b="0" lang="en-US" sz="4400" spc="-1" strike="noStrike">
              <a:solidFill>
                <a:srgbClr val="000000"/>
              </a:solidFill>
              <a:latin typeface="Corbel"/>
            </a:endParaRPr>
          </a:p>
        </p:txBody>
      </p:sp>
      <p:sp>
        <p:nvSpPr>
          <p:cNvPr id="132" name="TextShape 2"/>
          <p:cNvSpPr txBox="1"/>
          <p:nvPr/>
        </p:nvSpPr>
        <p:spPr>
          <a:xfrm>
            <a:off x="1143000" y="2057400"/>
            <a:ext cx="9872640" cy="4038120"/>
          </a:xfrm>
          <a:prstGeom prst="rect">
            <a:avLst/>
          </a:prstGeom>
          <a:noFill/>
          <a:ln>
            <a:noFill/>
          </a:ln>
        </p:spPr>
        <p:txBody>
          <a:bodyPr>
            <a:noAutofit/>
          </a:bodyPr>
          <a:p>
            <a:endParaRPr b="0" lang="en-US" sz="2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TextShape 1"/>
          <p:cNvSpPr txBox="1"/>
          <p:nvPr/>
        </p:nvSpPr>
        <p:spPr>
          <a:xfrm>
            <a:off x="1143000" y="609480"/>
            <a:ext cx="9875160" cy="1356120"/>
          </a:xfrm>
          <a:prstGeom prst="rect">
            <a:avLst/>
          </a:prstGeom>
          <a:noFill/>
          <a:ln>
            <a:noFill/>
          </a:ln>
        </p:spPr>
        <p:txBody>
          <a:bodyPr anchor="ctr">
            <a:noAutofit/>
          </a:bodyPr>
          <a:p>
            <a:pPr marL="46080">
              <a:lnSpc>
                <a:spcPct val="90000"/>
              </a:lnSpc>
            </a:pPr>
            <a:r>
              <a:rPr b="0" lang="en-US" sz="4400" spc="-1" strike="noStrike">
                <a:solidFill>
                  <a:srgbClr val="002060"/>
                </a:solidFill>
                <a:latin typeface="Corbel"/>
              </a:rPr>
              <a:t>Latihan</a:t>
            </a:r>
            <a:endParaRPr b="0" lang="en-US" sz="4400" spc="-1" strike="noStrike">
              <a:solidFill>
                <a:srgbClr val="000000"/>
              </a:solidFill>
              <a:latin typeface="Corbel"/>
            </a:endParaRPr>
          </a:p>
        </p:txBody>
      </p:sp>
      <p:sp>
        <p:nvSpPr>
          <p:cNvPr id="134" name="TextShape 2"/>
          <p:cNvSpPr txBox="1"/>
          <p:nvPr/>
        </p:nvSpPr>
        <p:spPr>
          <a:xfrm>
            <a:off x="1143000" y="2057400"/>
            <a:ext cx="9872640" cy="4038120"/>
          </a:xfrm>
          <a:prstGeom prst="rect">
            <a:avLst/>
          </a:prstGeom>
          <a:noFill/>
          <a:ln>
            <a:noFill/>
          </a:ln>
        </p:spPr>
        <p:txBody>
          <a:bodyPr>
            <a:noAutofit/>
          </a:bodyPr>
          <a:p>
            <a:endParaRPr b="0" lang="en-US" sz="2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TextShape 1"/>
          <p:cNvSpPr txBox="1"/>
          <p:nvPr/>
        </p:nvSpPr>
        <p:spPr>
          <a:xfrm>
            <a:off x="1143000" y="609480"/>
            <a:ext cx="9875160" cy="1356120"/>
          </a:xfrm>
          <a:prstGeom prst="rect">
            <a:avLst/>
          </a:prstGeom>
          <a:noFill/>
          <a:ln>
            <a:noFill/>
          </a:ln>
        </p:spPr>
        <p:txBody>
          <a:bodyPr anchor="ctr">
            <a:noAutofit/>
          </a:bodyPr>
          <a:p>
            <a:pPr marL="46080">
              <a:lnSpc>
                <a:spcPct val="90000"/>
              </a:lnSpc>
            </a:pPr>
            <a:r>
              <a:rPr b="1" lang="en-US" sz="4400" spc="-1" strike="noStrike">
                <a:solidFill>
                  <a:srgbClr val="002060"/>
                </a:solidFill>
                <a:latin typeface="Corbel"/>
              </a:rPr>
              <a:t>Command</a:t>
            </a:r>
            <a:r>
              <a:rPr b="0" lang="en-US" sz="4400" spc="-1" strike="noStrike">
                <a:solidFill>
                  <a:srgbClr val="002060"/>
                </a:solidFill>
                <a:latin typeface="Corbel"/>
              </a:rPr>
              <a:t> </a:t>
            </a:r>
            <a:r>
              <a:rPr b="1" lang="en-US" sz="4400" spc="-1" strike="noStrike">
                <a:solidFill>
                  <a:srgbClr val="002060"/>
                </a:solidFill>
                <a:latin typeface="Corbel"/>
              </a:rPr>
              <a:t>Line</a:t>
            </a:r>
            <a:r>
              <a:rPr b="0" lang="en-US" sz="4400" spc="-1" strike="noStrike">
                <a:solidFill>
                  <a:srgbClr val="002060"/>
                </a:solidFill>
                <a:latin typeface="Corbel"/>
              </a:rPr>
              <a:t> Interface (CLI)</a:t>
            </a:r>
            <a:endParaRPr b="0" lang="en-US" sz="4400" spc="-1" strike="noStrike">
              <a:solidFill>
                <a:srgbClr val="000000"/>
              </a:solidFill>
              <a:latin typeface="Corbel"/>
            </a:endParaRPr>
          </a:p>
        </p:txBody>
      </p:sp>
      <p:sp>
        <p:nvSpPr>
          <p:cNvPr id="136" name="TextShape 2"/>
          <p:cNvSpPr txBox="1"/>
          <p:nvPr/>
        </p:nvSpPr>
        <p:spPr>
          <a:xfrm>
            <a:off x="1143000" y="2057400"/>
            <a:ext cx="9872640" cy="4038120"/>
          </a:xfrm>
          <a:prstGeom prst="rect">
            <a:avLst/>
          </a:prstGeom>
          <a:noFill/>
          <a:ln>
            <a:noFill/>
          </a:ln>
        </p:spPr>
        <p:txBody>
          <a:bodyPr>
            <a:noAutofit/>
          </a:bodyPr>
          <a:p>
            <a:endParaRPr b="0" lang="en-US" sz="2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CustomShape 1"/>
          <p:cNvSpPr/>
          <p:nvPr/>
        </p:nvSpPr>
        <p:spPr>
          <a:xfrm>
            <a:off x="1006920" y="1628280"/>
            <a:ext cx="10501560" cy="54522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US" sz="4400" spc="-1" strike="noStrike">
                <a:solidFill>
                  <a:srgbClr val="002060"/>
                </a:solidFill>
                <a:latin typeface="Adobe Song Std L"/>
                <a:ea typeface="Adobe Song Std L"/>
              </a:rPr>
              <a:t>&amp; adduser alias bg cat cd chgrp chmod chown cp fg find grep gzip halt hostname kill less login logout ls man mesg mkdir more mount mv passwd pwd rm rmdir shutdown su tail talk tar umount unalias unzip wall who xhost + xset zip </a:t>
            </a:r>
            <a:endParaRPr b="0" lang="en-US" sz="4400" spc="-1" strike="noStrike">
              <a:latin typeface="Arial"/>
            </a:endParaRPr>
          </a:p>
        </p:txBody>
      </p:sp>
      <p:sp>
        <p:nvSpPr>
          <p:cNvPr id="138" name="CustomShape 2"/>
          <p:cNvSpPr/>
          <p:nvPr/>
        </p:nvSpPr>
        <p:spPr>
          <a:xfrm>
            <a:off x="1449720" y="546480"/>
            <a:ext cx="9143640" cy="839520"/>
          </a:xfrm>
          <a:prstGeom prst="rect">
            <a:avLst/>
          </a:prstGeom>
          <a:noFill/>
          <a:ln>
            <a:noFill/>
          </a:ln>
        </p:spPr>
        <p:style>
          <a:lnRef idx="0"/>
          <a:fillRef idx="0"/>
          <a:effectRef idx="0"/>
          <a:fontRef idx="minor"/>
        </p:style>
        <p:txBody>
          <a:bodyPr anchor="b">
            <a:normAutofit/>
          </a:bodyPr>
          <a:p>
            <a:pPr algn="ctr">
              <a:lnSpc>
                <a:spcPct val="85000"/>
              </a:lnSpc>
            </a:pPr>
            <a:r>
              <a:rPr b="1" i="1" lang="en-US" sz="4000" spc="-1" strike="noStrike" cap="all">
                <a:solidFill>
                  <a:srgbClr val="7f4f00"/>
                </a:solidFill>
                <a:latin typeface="Comic Sans MS"/>
                <a:ea typeface="Verdana"/>
              </a:rPr>
              <a:t>Perintah Dasar Linux</a:t>
            </a:r>
            <a:endParaRPr b="0" lang="en-US" sz="4000" spc="-1" strike="noStrike">
              <a:latin typeface="Arial"/>
            </a:endParaRPr>
          </a:p>
        </p:txBody>
      </p:sp>
      <p:sp>
        <p:nvSpPr>
          <p:cNvPr id="139" name="Line 3"/>
          <p:cNvSpPr/>
          <p:nvPr/>
        </p:nvSpPr>
        <p:spPr>
          <a:xfrm>
            <a:off x="1117440" y="1532880"/>
            <a:ext cx="10095480" cy="360"/>
          </a:xfrm>
          <a:prstGeom prst="line">
            <a:avLst/>
          </a:prstGeom>
          <a:ln w="57240">
            <a:solidFill>
              <a:srgbClr val="002060"/>
            </a:solidFill>
            <a:roun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40" name="Table 1"/>
          <p:cNvGraphicFramePr/>
          <p:nvPr/>
        </p:nvGraphicFramePr>
        <p:xfrm>
          <a:off x="1369440" y="1079640"/>
          <a:ext cx="9743040" cy="3543480"/>
        </p:xfrm>
        <a:graphic>
          <a:graphicData uri="http://schemas.openxmlformats.org/drawingml/2006/table">
            <a:tbl>
              <a:tblPr/>
              <a:tblGrid>
                <a:gridCol w="1946160"/>
                <a:gridCol w="7796880"/>
              </a:tblGrid>
              <a:tr h="416520">
                <a:tc>
                  <a:txBody>
                    <a:bodyPr>
                      <a:noAutofit/>
                    </a:bodyPr>
                    <a:p>
                      <a:pPr>
                        <a:lnSpc>
                          <a:spcPct val="100000"/>
                        </a:lnSpc>
                      </a:pPr>
                      <a:r>
                        <a:rPr b="1" lang="en-US" sz="2200" spc="-1" strike="noStrike">
                          <a:solidFill>
                            <a:srgbClr val="ffffff"/>
                          </a:solidFill>
                          <a:latin typeface="Century Gothic"/>
                        </a:rPr>
                        <a:t>Perintah</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nSpc>
                          <a:spcPct val="100000"/>
                        </a:lnSpc>
                      </a:pPr>
                      <a:r>
                        <a:rPr b="1" lang="en-US" sz="2200" spc="-1" strike="noStrike">
                          <a:solidFill>
                            <a:srgbClr val="ffffff"/>
                          </a:solidFill>
                          <a:latin typeface="Century Gothic"/>
                        </a:rPr>
                        <a:t>Fungsi</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416520">
                <a:tc>
                  <a:txBody>
                    <a:bodyPr>
                      <a:noAutofit/>
                    </a:bodyPr>
                    <a:p>
                      <a:pPr>
                        <a:lnSpc>
                          <a:spcPct val="100000"/>
                        </a:lnSpc>
                      </a:pPr>
                      <a:r>
                        <a:rPr b="0" lang="en-US" sz="2200" spc="-1" strike="noStrike">
                          <a:solidFill>
                            <a:srgbClr val="000000"/>
                          </a:solidFill>
                          <a:latin typeface="Courier New"/>
                          <a:ea typeface="Times New Roman"/>
                        </a:rPr>
                        <a:t>ls</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200" spc="-1" strike="noStrike">
                          <a:solidFill>
                            <a:srgbClr val="000000"/>
                          </a:solidFill>
                          <a:latin typeface="Century Gothic"/>
                          <a:ea typeface="Times New Roman"/>
                        </a:rPr>
                        <a:t>menampilkan file atau direktori aktif</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16520">
                <a:tc>
                  <a:txBody>
                    <a:bodyPr>
                      <a:noAutofit/>
                    </a:bodyPr>
                    <a:p>
                      <a:pPr>
                        <a:lnSpc>
                          <a:spcPct val="100000"/>
                        </a:lnSpc>
                      </a:pPr>
                      <a:r>
                        <a:rPr b="0" lang="en-US" sz="2200" spc="-1" strike="noStrike">
                          <a:solidFill>
                            <a:srgbClr val="000000"/>
                          </a:solidFill>
                          <a:latin typeface="Courier New"/>
                          <a:ea typeface="Times New Roman"/>
                        </a:rPr>
                        <a:t>cd </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200" spc="-1" strike="noStrike">
                          <a:solidFill>
                            <a:srgbClr val="000000"/>
                          </a:solidFill>
                          <a:latin typeface="Century Gothic"/>
                          <a:ea typeface="Times New Roman"/>
                        </a:rPr>
                        <a:t>berpindah direktori</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416520">
                <a:tc>
                  <a:txBody>
                    <a:bodyPr>
                      <a:noAutofit/>
                    </a:bodyPr>
                    <a:p>
                      <a:pPr>
                        <a:lnSpc>
                          <a:spcPct val="100000"/>
                        </a:lnSpc>
                      </a:pPr>
                      <a:r>
                        <a:rPr b="0" lang="en-US" sz="2200" spc="-1" strike="noStrike">
                          <a:solidFill>
                            <a:srgbClr val="000000"/>
                          </a:solidFill>
                          <a:latin typeface="Courier New"/>
                        </a:rPr>
                        <a:t>cp</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200" spc="-1" strike="noStrike">
                          <a:solidFill>
                            <a:srgbClr val="000000"/>
                          </a:solidFill>
                          <a:latin typeface="Century Gothic"/>
                          <a:ea typeface="Times New Roman"/>
                        </a:rPr>
                        <a:t>menyalin file</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16520">
                <a:tc>
                  <a:txBody>
                    <a:bodyPr>
                      <a:noAutofit/>
                    </a:bodyPr>
                    <a:p>
                      <a:pPr>
                        <a:lnSpc>
                          <a:spcPct val="100000"/>
                        </a:lnSpc>
                      </a:pPr>
                      <a:r>
                        <a:rPr b="0" lang="en-US" sz="2200" spc="-1" strike="noStrike">
                          <a:solidFill>
                            <a:srgbClr val="000000"/>
                          </a:solidFill>
                          <a:latin typeface="Courier New"/>
                        </a:rPr>
                        <a:t>mv </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200" spc="-1" strike="noStrike">
                          <a:solidFill>
                            <a:srgbClr val="000000"/>
                          </a:solidFill>
                          <a:latin typeface="Century Gothic"/>
                        </a:rPr>
                        <a:t>memindahkan atau mengganti nama file</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416520">
                <a:tc>
                  <a:txBody>
                    <a:bodyPr>
                      <a:noAutofit/>
                    </a:bodyPr>
                    <a:p>
                      <a:pPr>
                        <a:lnSpc>
                          <a:spcPct val="100000"/>
                        </a:lnSpc>
                      </a:pPr>
                      <a:r>
                        <a:rPr b="0" lang="en-US" sz="2200" spc="-1" strike="noStrike">
                          <a:solidFill>
                            <a:srgbClr val="000000"/>
                          </a:solidFill>
                          <a:latin typeface="Courier New"/>
                        </a:rPr>
                        <a:t>rm </a:t>
                      </a:r>
                      <a:r>
                        <a:rPr b="0" i="1" lang="en-US" sz="2200" spc="-1" strike="noStrike">
                          <a:solidFill>
                            <a:srgbClr val="000000"/>
                          </a:solidFill>
                          <a:latin typeface="Courier New"/>
                        </a:rPr>
                        <a:t>files </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200" spc="-1" strike="noStrike">
                          <a:solidFill>
                            <a:srgbClr val="000000"/>
                          </a:solidFill>
                          <a:latin typeface="Century Gothic"/>
                        </a:rPr>
                        <a:t>menghapus file</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16520">
                <a:tc>
                  <a:txBody>
                    <a:bodyPr>
                      <a:noAutofit/>
                    </a:bodyPr>
                    <a:p>
                      <a:pPr>
                        <a:lnSpc>
                          <a:spcPct val="100000"/>
                        </a:lnSpc>
                      </a:pPr>
                      <a:r>
                        <a:rPr b="0" lang="en-US" sz="2200" spc="-1" strike="noStrike">
                          <a:solidFill>
                            <a:srgbClr val="000000"/>
                          </a:solidFill>
                          <a:latin typeface="Courier New"/>
                        </a:rPr>
                        <a:t>mkdir </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200" spc="-1" strike="noStrike">
                          <a:solidFill>
                            <a:srgbClr val="000000"/>
                          </a:solidFill>
                          <a:latin typeface="Century Gothic"/>
                        </a:rPr>
                        <a:t>membuat direktori baru</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416520">
                <a:tc>
                  <a:txBody>
                    <a:bodyPr>
                      <a:noAutofit/>
                    </a:bodyPr>
                    <a:p>
                      <a:pPr>
                        <a:lnSpc>
                          <a:spcPct val="100000"/>
                        </a:lnSpc>
                      </a:pPr>
                      <a:r>
                        <a:rPr b="0" lang="en-US" sz="2200" spc="-1" strike="noStrike">
                          <a:solidFill>
                            <a:srgbClr val="000000"/>
                          </a:solidFill>
                          <a:latin typeface="Courier New"/>
                        </a:rPr>
                        <a:t>rmdir</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200" spc="-1" strike="noStrike">
                          <a:solidFill>
                            <a:srgbClr val="000000"/>
                          </a:solidFill>
                          <a:latin typeface="Century Gothic"/>
                        </a:rPr>
                        <a:t>menghapus direktori</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16520">
                <a:tc>
                  <a:txBody>
                    <a:bodyPr>
                      <a:noAutofit/>
                    </a:bodyPr>
                    <a:p>
                      <a:pPr>
                        <a:lnSpc>
                          <a:spcPct val="100000"/>
                        </a:lnSpc>
                      </a:pPr>
                      <a:r>
                        <a:rPr b="0" lang="en-US" sz="2200" spc="-1" strike="noStrike">
                          <a:solidFill>
                            <a:srgbClr val="000000"/>
                          </a:solidFill>
                          <a:latin typeface="Courier New"/>
                        </a:rPr>
                        <a:t>pwd</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200" spc="-1" strike="noStrike">
                          <a:solidFill>
                            <a:srgbClr val="000000"/>
                          </a:solidFill>
                          <a:latin typeface="Century Gothic"/>
                        </a:rPr>
                        <a:t>menampilkan di direktori mana kita sedang berada</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bl>
          </a:graphicData>
        </a:graphic>
      </p:graphicFrame>
      <p:sp>
        <p:nvSpPr>
          <p:cNvPr id="141" name="CustomShape 2"/>
          <p:cNvSpPr/>
          <p:nvPr/>
        </p:nvSpPr>
        <p:spPr>
          <a:xfrm>
            <a:off x="1477440" y="140040"/>
            <a:ext cx="9143640" cy="839520"/>
          </a:xfrm>
          <a:prstGeom prst="rect">
            <a:avLst/>
          </a:prstGeom>
          <a:noFill/>
          <a:ln>
            <a:noFill/>
          </a:ln>
        </p:spPr>
        <p:style>
          <a:lnRef idx="0"/>
          <a:fillRef idx="0"/>
          <a:effectRef idx="0"/>
          <a:fontRef idx="minor"/>
        </p:style>
        <p:txBody>
          <a:bodyPr anchor="b">
            <a:normAutofit/>
          </a:bodyPr>
          <a:p>
            <a:pPr algn="ctr">
              <a:lnSpc>
                <a:spcPct val="85000"/>
              </a:lnSpc>
            </a:pPr>
            <a:r>
              <a:rPr b="1" i="1" lang="en-US" sz="4000" spc="-1" strike="noStrike" cap="all">
                <a:solidFill>
                  <a:srgbClr val="002060"/>
                </a:solidFill>
                <a:latin typeface="AR BERKLEY"/>
                <a:ea typeface="Verdana"/>
              </a:rPr>
              <a:t>Perintah Dasar Linux</a:t>
            </a:r>
            <a:endParaRPr b="0" lang="en-US" sz="4000" spc="-1" strike="noStrike">
              <a:latin typeface="Arial"/>
            </a:endParaRPr>
          </a:p>
        </p:txBody>
      </p:sp>
    </p:spTree>
  </p:cSld>
  <mc:AlternateContent>
    <mc:Choice Requires="p14">
      <p:transition spd="slow" p14:dur="2000"/>
    </mc:Choice>
    <mc:Fallback>
      <p:transition spd="slow"/>
    </mc:Fallback>
  </mc:AlternateContent>
  <p:timing>
    <p:tnLst>
      <p:par>
        <p:cTn id="49" dur="indefinite" restart="never" nodeType="tmRoot">
          <p:childTnLst>
            <p:seq>
              <p:cTn id="50"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1477440" y="140040"/>
            <a:ext cx="9143640" cy="839520"/>
          </a:xfrm>
          <a:prstGeom prst="rect">
            <a:avLst/>
          </a:prstGeom>
          <a:noFill/>
          <a:ln>
            <a:noFill/>
          </a:ln>
        </p:spPr>
        <p:txBody>
          <a:bodyPr anchor="b">
            <a:normAutofit/>
          </a:bodyPr>
          <a:p>
            <a:pPr algn="ctr">
              <a:lnSpc>
                <a:spcPct val="85000"/>
              </a:lnSpc>
            </a:pPr>
            <a:r>
              <a:rPr b="1" i="1" lang="en-US" sz="4000" spc="-1" strike="noStrike" cap="all">
                <a:solidFill>
                  <a:srgbClr val="ffffff"/>
                </a:solidFill>
                <a:latin typeface="Courier New"/>
              </a:rPr>
              <a:t>Perintah Dasar Linux</a:t>
            </a:r>
            <a:endParaRPr b="0" lang="en-US" sz="4000" spc="-1" strike="noStrike">
              <a:solidFill>
                <a:srgbClr val="000000"/>
              </a:solidFill>
              <a:latin typeface="Corbel"/>
            </a:endParaRPr>
          </a:p>
        </p:txBody>
      </p:sp>
      <p:graphicFrame>
        <p:nvGraphicFramePr>
          <p:cNvPr id="143" name="Table 2"/>
          <p:cNvGraphicFramePr/>
          <p:nvPr/>
        </p:nvGraphicFramePr>
        <p:xfrm>
          <a:off x="1369440" y="1074600"/>
          <a:ext cx="9743040" cy="2751840"/>
        </p:xfrm>
        <a:graphic>
          <a:graphicData uri="http://schemas.openxmlformats.org/drawingml/2006/table">
            <a:tbl>
              <a:tblPr/>
              <a:tblGrid>
                <a:gridCol w="1750320"/>
                <a:gridCol w="7992720"/>
              </a:tblGrid>
              <a:tr h="446760">
                <a:tc>
                  <a:txBody>
                    <a:bodyPr>
                      <a:noAutofit/>
                    </a:bodyPr>
                    <a:p>
                      <a:pPr>
                        <a:lnSpc>
                          <a:spcPct val="100000"/>
                        </a:lnSpc>
                      </a:pPr>
                      <a:r>
                        <a:rPr b="1" lang="en-US" sz="2400" spc="-1" strike="noStrike">
                          <a:solidFill>
                            <a:srgbClr val="ffffff"/>
                          </a:solidFill>
                          <a:latin typeface="Century Gothic"/>
                        </a:rPr>
                        <a:t>perintah </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nSpc>
                          <a:spcPct val="100000"/>
                        </a:lnSpc>
                      </a:pPr>
                      <a:r>
                        <a:rPr b="1" lang="en-US" sz="2400" spc="-1" strike="noStrike">
                          <a:solidFill>
                            <a:srgbClr val="ffffff"/>
                          </a:solidFill>
                          <a:latin typeface="Century Gothic"/>
                        </a:rPr>
                        <a:t>fungsi</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1204200">
                <a:tc>
                  <a:txBody>
                    <a:bodyPr>
                      <a:noAutofit/>
                    </a:bodyPr>
                    <a:p>
                      <a:pPr>
                        <a:lnSpc>
                          <a:spcPct val="100000"/>
                        </a:lnSpc>
                      </a:pPr>
                      <a:r>
                        <a:rPr b="0" lang="en-US" sz="2400" spc="-1" strike="noStrike">
                          <a:solidFill>
                            <a:srgbClr val="000000"/>
                          </a:solidFill>
                          <a:latin typeface="Century Gothic"/>
                        </a:rPr>
                        <a:t>pico</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entury Gothic"/>
                        </a:rPr>
                        <a:t>edit suatu text file</a:t>
                      </a:r>
                      <a:endParaRPr b="0" lang="en-US" sz="2400" spc="-1" strike="noStrike">
                        <a:latin typeface="Arial"/>
                      </a:endParaRPr>
                    </a:p>
                    <a:p>
                      <a:pPr>
                        <a:lnSpc>
                          <a:spcPct val="100000"/>
                        </a:lnSpc>
                      </a:pPr>
                      <a:r>
                        <a:rPr b="0" lang="en-US" sz="2400" spc="-1" strike="noStrike">
                          <a:solidFill>
                            <a:srgbClr val="000000"/>
                          </a:solidFill>
                          <a:latin typeface="Century Gothic"/>
                        </a:rPr>
                        <a:t>sintaks:</a:t>
                      </a:r>
                      <a:endParaRPr b="0" lang="en-US" sz="2400" spc="-1" strike="noStrike">
                        <a:latin typeface="Arial"/>
                      </a:endParaRPr>
                    </a:p>
                    <a:p>
                      <a:pPr marL="358920">
                        <a:lnSpc>
                          <a:spcPct val="100000"/>
                        </a:lnSpc>
                      </a:pPr>
                      <a:r>
                        <a:rPr b="1" lang="en-US" sz="2800" spc="-1" strike="noStrike">
                          <a:solidFill>
                            <a:srgbClr val="000000"/>
                          </a:solidFill>
                          <a:latin typeface="Courier New"/>
                        </a:rPr>
                        <a:t>pico nama_file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46760">
                <a:tc>
                  <a:txBody>
                    <a:bodyPr>
                      <a:noAutofit/>
                    </a:bodyPr>
                    <a:p>
                      <a:pPr>
                        <a:lnSpc>
                          <a:spcPct val="100000"/>
                        </a:lnSpc>
                      </a:pPr>
                      <a:r>
                        <a:rPr b="0" lang="en-US" sz="2400" spc="-1" strike="noStrike">
                          <a:solidFill>
                            <a:srgbClr val="000000"/>
                          </a:solidFill>
                          <a:latin typeface="Century Gothic"/>
                        </a:rPr>
                        <a:t>more</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400" spc="-1" strike="noStrike">
                          <a:solidFill>
                            <a:srgbClr val="000000"/>
                          </a:solidFill>
                          <a:latin typeface="Century Gothic"/>
                        </a:rPr>
                        <a:t>melihat isi suatu file layar per layar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801720">
                <a:tc>
                  <a:txBody>
                    <a:bodyPr>
                      <a:noAutofit/>
                    </a:bodyPr>
                    <a:p>
                      <a:pPr>
                        <a:lnSpc>
                          <a:spcPct val="100000"/>
                        </a:lnSpc>
                      </a:pPr>
                      <a:r>
                        <a:rPr b="0" lang="en-US" sz="2400" spc="-1" strike="noStrike">
                          <a:solidFill>
                            <a:srgbClr val="000000"/>
                          </a:solidFill>
                          <a:latin typeface="Century Gothic"/>
                        </a:rPr>
                        <a:t>less</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entury Gothic"/>
                        </a:rPr>
                        <a:t>melihat file layar per layar, dan tekan tombol “q” untuk keluar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446760">
                <a:tc>
                  <a:txBody>
                    <a:bodyPr>
                      <a:noAutofit/>
                    </a:bodyPr>
                    <a:p>
                      <a:pPr>
                        <a:lnSpc>
                          <a:spcPct val="100000"/>
                        </a:lnSpc>
                      </a:pPr>
                      <a:r>
                        <a:rPr b="0" lang="en-US" sz="2400" spc="-1" strike="noStrike">
                          <a:solidFill>
                            <a:srgbClr val="000000"/>
                          </a:solidFill>
                          <a:latin typeface="Century Gothic"/>
                        </a:rPr>
                        <a:t>cat</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400" spc="-1" strike="noStrike">
                          <a:solidFill>
                            <a:srgbClr val="000000"/>
                          </a:solidFill>
                          <a:latin typeface="Century Gothic"/>
                        </a:rPr>
                        <a:t>menampilkan isi dari sebuah file di layar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446760">
                <a:tc>
                  <a:txBody>
                    <a:bodyPr>
                      <a:noAutofit/>
                    </a:bodyPr>
                    <a:p>
                      <a:pPr>
                        <a:lnSpc>
                          <a:spcPct val="100000"/>
                        </a:lnSpc>
                      </a:pPr>
                      <a:r>
                        <a:rPr b="0" lang="en-US" sz="2400" spc="-1" strike="noStrike">
                          <a:solidFill>
                            <a:srgbClr val="000000"/>
                          </a:solidFill>
                          <a:latin typeface="Century Gothic"/>
                        </a:rPr>
                        <a:t>find</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entury Gothic"/>
                        </a:rPr>
                        <a:t>menemukan letak sebuah file</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801720">
                <a:tc>
                  <a:txBody>
                    <a:bodyPr>
                      <a:noAutofit/>
                    </a:bodyPr>
                    <a:p>
                      <a:pPr>
                        <a:lnSpc>
                          <a:spcPct val="100000"/>
                        </a:lnSpc>
                      </a:pPr>
                      <a:r>
                        <a:rPr b="0" lang="en-US" sz="2400" spc="-1" strike="noStrike">
                          <a:solidFill>
                            <a:srgbClr val="000000"/>
                          </a:solidFill>
                          <a:latin typeface="Century Gothic"/>
                        </a:rPr>
                        <a:t>grep </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400" spc="-1" strike="noStrike">
                          <a:solidFill>
                            <a:srgbClr val="000000"/>
                          </a:solidFill>
                          <a:latin typeface="Century Gothic"/>
                        </a:rPr>
                        <a:t>perintah untuk mencari baris-baris yang mengandung teks dengan kriteria yang ditentukan</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bl>
          </a:graphicData>
        </a:graphic>
      </p:graphicFrame>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1477440" y="233280"/>
            <a:ext cx="9143640" cy="624960"/>
          </a:xfrm>
          <a:prstGeom prst="rect">
            <a:avLst/>
          </a:prstGeom>
          <a:noFill/>
          <a:ln>
            <a:noFill/>
          </a:ln>
        </p:spPr>
        <p:txBody>
          <a:bodyPr anchor="b">
            <a:normAutofit/>
          </a:bodyPr>
          <a:p>
            <a:pPr algn="ctr">
              <a:lnSpc>
                <a:spcPct val="85000"/>
              </a:lnSpc>
            </a:pPr>
            <a:r>
              <a:rPr b="1" i="1" lang="en-US" sz="4000" spc="-1" strike="noStrike" cap="all">
                <a:solidFill>
                  <a:srgbClr val="ffffff"/>
                </a:solidFill>
                <a:latin typeface="Courier New"/>
              </a:rPr>
              <a:t>Perintah Dasar Linux</a:t>
            </a:r>
            <a:endParaRPr b="0" lang="en-US" sz="4000" spc="-1" strike="noStrike">
              <a:solidFill>
                <a:srgbClr val="000000"/>
              </a:solidFill>
              <a:latin typeface="Corbel"/>
            </a:endParaRPr>
          </a:p>
        </p:txBody>
      </p:sp>
      <p:graphicFrame>
        <p:nvGraphicFramePr>
          <p:cNvPr id="145" name="Table 2"/>
          <p:cNvGraphicFramePr/>
          <p:nvPr/>
        </p:nvGraphicFramePr>
        <p:xfrm>
          <a:off x="1212840" y="858240"/>
          <a:ext cx="10310040" cy="2340000"/>
        </p:xfrm>
        <a:graphic>
          <a:graphicData uri="http://schemas.openxmlformats.org/drawingml/2006/table">
            <a:tbl>
              <a:tblPr/>
              <a:tblGrid>
                <a:gridCol w="3377520"/>
                <a:gridCol w="6932520"/>
              </a:tblGrid>
              <a:tr h="387360">
                <a:tc>
                  <a:txBody>
                    <a:bodyPr>
                      <a:noAutofit/>
                    </a:bodyPr>
                    <a:p>
                      <a:pPr>
                        <a:lnSpc>
                          <a:spcPct val="100000"/>
                        </a:lnSpc>
                      </a:pPr>
                      <a:r>
                        <a:rPr b="1" lang="en-US" sz="2000" spc="-1" strike="noStrike">
                          <a:solidFill>
                            <a:srgbClr val="ffffff"/>
                          </a:solidFill>
                          <a:latin typeface="Corbel"/>
                        </a:rPr>
                        <a:t>perintah</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nSpc>
                          <a:spcPct val="100000"/>
                        </a:lnSpc>
                      </a:pPr>
                      <a:r>
                        <a:rPr b="1" lang="en-US" sz="2000" spc="-1" strike="noStrike">
                          <a:solidFill>
                            <a:srgbClr val="ffffff"/>
                          </a:solidFill>
                          <a:latin typeface="Corbel"/>
                        </a:rPr>
                        <a:t>fungsi</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387360">
                <a:tc>
                  <a:txBody>
                    <a:bodyPr>
                      <a:noAutofit/>
                    </a:bodyPr>
                    <a:p>
                      <a:pPr>
                        <a:lnSpc>
                          <a:spcPct val="100000"/>
                        </a:lnSpc>
                      </a:pPr>
                      <a:r>
                        <a:rPr b="0" lang="en-US" sz="2000" spc="-1" strike="noStrike">
                          <a:solidFill>
                            <a:srgbClr val="000000"/>
                          </a:solidFill>
                          <a:latin typeface="Courier New"/>
                        </a:rPr>
                        <a:t>who</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000" spc="-1" strike="noStrike">
                          <a:solidFill>
                            <a:srgbClr val="000000"/>
                          </a:solidFill>
                          <a:latin typeface="Corbel"/>
                        </a:rPr>
                        <a:t>Melihat user aktif</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387360">
                <a:tc>
                  <a:txBody>
                    <a:bodyPr>
                      <a:noAutofit/>
                    </a:bodyPr>
                    <a:p>
                      <a:pPr>
                        <a:lnSpc>
                          <a:spcPct val="100000"/>
                        </a:lnSpc>
                      </a:pPr>
                      <a:r>
                        <a:rPr b="0" lang="en-US" sz="2000" spc="-1" strike="noStrike">
                          <a:solidFill>
                            <a:srgbClr val="000000"/>
                          </a:solidFill>
                          <a:latin typeface="Courier New"/>
                        </a:rPr>
                        <a:t>date</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000" spc="-1" strike="noStrike">
                          <a:solidFill>
                            <a:srgbClr val="000000"/>
                          </a:solidFill>
                          <a:latin typeface="Corbel"/>
                        </a:rPr>
                        <a:t>Melihat tanggal</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682920">
                <a:tc>
                  <a:txBody>
                    <a:bodyPr>
                      <a:noAutofit/>
                    </a:bodyPr>
                    <a:p>
                      <a:pPr>
                        <a:lnSpc>
                          <a:spcPct val="100000"/>
                        </a:lnSpc>
                      </a:pPr>
                      <a:r>
                        <a:rPr b="0" lang="en-US" sz="2000" spc="-1" strike="noStrike">
                          <a:solidFill>
                            <a:srgbClr val="000000"/>
                          </a:solidFill>
                          <a:latin typeface="Courier New"/>
                        </a:rPr>
                        <a:t>cal</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000" spc="-1" strike="noStrike">
                          <a:solidFill>
                            <a:srgbClr val="000000"/>
                          </a:solidFill>
                          <a:latin typeface="Corbel"/>
                        </a:rPr>
                        <a:t>Menampilkan calender bulan berjalan sesuai setting di sistem</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1865160">
                <a:tc>
                  <a:txBody>
                    <a:bodyPr>
                      <a:noAutofit/>
                    </a:bodyPr>
                    <a:p>
                      <a:pPr>
                        <a:lnSpc>
                          <a:spcPct val="100000"/>
                        </a:lnSpc>
                      </a:pPr>
                      <a:r>
                        <a:rPr b="0" lang="en-US" sz="2000" spc="-1" strike="noStrike">
                          <a:solidFill>
                            <a:srgbClr val="000000"/>
                          </a:solidFill>
                          <a:latin typeface="Courier New"/>
                        </a:rPr>
                        <a:t>tar -zxvf</a:t>
                      </a:r>
                      <a:r>
                        <a:rPr b="0" lang="en-US" sz="2000" spc="-1" strike="noStrike">
                          <a:solidFill>
                            <a:srgbClr val="000000"/>
                          </a:solidFill>
                          <a:latin typeface="Corbel"/>
                        </a:rPr>
                        <a:t> </a:t>
                      </a:r>
                      <a:r>
                        <a:rPr b="0" i="1" lang="en-US" sz="2000" spc="-1" strike="noStrike">
                          <a:solidFill>
                            <a:srgbClr val="000000"/>
                          </a:solidFill>
                          <a:latin typeface="Corbel"/>
                        </a:rPr>
                        <a:t>filename.tar.gz </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marL="285840" indent="-285480">
                        <a:lnSpc>
                          <a:spcPct val="100000"/>
                        </a:lnSpc>
                        <a:buClr>
                          <a:srgbClr val="000000"/>
                        </a:buClr>
                        <a:buFont typeface="Wingdings" charset="2"/>
                        <a:buChar char=""/>
                      </a:pPr>
                      <a:r>
                        <a:rPr b="0" lang="en-US" sz="2000" spc="-1" strike="noStrike">
                          <a:solidFill>
                            <a:srgbClr val="000000"/>
                          </a:solidFill>
                          <a:latin typeface="Corbel"/>
                        </a:rPr>
                        <a:t>meng-untar file tar dan meng-uncompress file tersebut (*.tar.gz atau *.tgz)</a:t>
                      </a:r>
                      <a:endParaRPr b="0" lang="en-US" sz="2000" spc="-1" strike="noStrike">
                        <a:latin typeface="Arial"/>
                      </a:endParaRPr>
                    </a:p>
                    <a:p>
                      <a:pPr marL="343080" indent="-342720">
                        <a:lnSpc>
                          <a:spcPct val="100000"/>
                        </a:lnSpc>
                        <a:buClr>
                          <a:srgbClr val="000000"/>
                        </a:buClr>
                        <a:buFont typeface="Wingdings" charset="2"/>
                        <a:buChar char=""/>
                      </a:pPr>
                      <a:r>
                        <a:rPr b="0" lang="en-US" sz="2000" spc="-1" strike="noStrike">
                          <a:solidFill>
                            <a:srgbClr val="000000"/>
                          </a:solidFill>
                          <a:latin typeface="Corbel"/>
                        </a:rPr>
                        <a:t>meletakkannya direktori tujuan tambahkan option -C direktori.</a:t>
                      </a:r>
                      <a:endParaRPr b="0" lang="en-US" sz="2000" spc="-1" strike="noStrike">
                        <a:latin typeface="Arial"/>
                      </a:endParaRPr>
                    </a:p>
                    <a:p>
                      <a:pPr marL="270000">
                        <a:lnSpc>
                          <a:spcPct val="100000"/>
                        </a:lnSpc>
                      </a:pPr>
                      <a:r>
                        <a:rPr b="0" lang="en-US" sz="2000" spc="-1" strike="noStrike">
                          <a:solidFill>
                            <a:srgbClr val="000000"/>
                          </a:solidFill>
                          <a:latin typeface="Corbel"/>
                        </a:rPr>
                        <a:t>contoh tar -zxvf filename.tar.gz -C /opt (meletakkan file tersebut di direktori /opt</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1274040">
                <a:tc>
                  <a:txBody>
                    <a:bodyPr>
                      <a:noAutofit/>
                    </a:bodyPr>
                    <a:p>
                      <a:pPr>
                        <a:lnSpc>
                          <a:spcPct val="100000"/>
                        </a:lnSpc>
                      </a:pPr>
                      <a:r>
                        <a:rPr b="0" lang="en-US" sz="2000" spc="-1" strike="noStrike">
                          <a:solidFill>
                            <a:srgbClr val="000000"/>
                          </a:solidFill>
                          <a:latin typeface="Courier New"/>
                        </a:rPr>
                        <a:t>tar -cvf </a:t>
                      </a:r>
                      <a:r>
                        <a:rPr b="0" lang="en-US" sz="2000" spc="-1" strike="noStrike">
                          <a:solidFill>
                            <a:srgbClr val="000000"/>
                          </a:solidFill>
                          <a:latin typeface="Corbel"/>
                        </a:rPr>
                        <a:t>filename.tar</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marL="270000">
                        <a:lnSpc>
                          <a:spcPct val="100000"/>
                        </a:lnSpc>
                      </a:pPr>
                      <a:r>
                        <a:rPr b="0" lang="en-US" sz="2000" spc="-1" strike="noStrike">
                          <a:solidFill>
                            <a:srgbClr val="000000"/>
                          </a:solidFill>
                          <a:latin typeface="Corbel"/>
                        </a:rPr>
                        <a:t>membuat arsip file</a:t>
                      </a:r>
                      <a:endParaRPr b="0" lang="en-US" sz="2000" spc="-1" strike="noStrike">
                        <a:latin typeface="Arial"/>
                      </a:endParaRPr>
                    </a:p>
                    <a:p>
                      <a:pPr marL="270000">
                        <a:lnSpc>
                          <a:spcPct val="100000"/>
                        </a:lnSpc>
                      </a:pPr>
                      <a:r>
                        <a:rPr b="0" lang="en-US" sz="2000" spc="-1" strike="noStrike">
                          <a:solidFill>
                            <a:srgbClr val="000000"/>
                          </a:solidFill>
                          <a:latin typeface="Corbel"/>
                        </a:rPr>
                        <a:t>c – opsi untuk membuat file tar yang baru</a:t>
                      </a:r>
                      <a:br/>
                      <a:r>
                        <a:rPr b="0" lang="en-US" sz="2000" spc="-1" strike="noStrike">
                          <a:solidFill>
                            <a:srgbClr val="000000"/>
                          </a:solidFill>
                          <a:latin typeface="Corbel"/>
                        </a:rPr>
                        <a:t>v – opsi verbose</a:t>
                      </a:r>
                      <a:br/>
                      <a:r>
                        <a:rPr b="0" lang="en-US" sz="2000" spc="-1" strike="noStrike">
                          <a:solidFill>
                            <a:srgbClr val="000000"/>
                          </a:solidFill>
                          <a:latin typeface="Corbel"/>
                        </a:rPr>
                        <a:t>f – opsi penamaan arsip file</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
        <p:nvSpPr>
          <p:cNvPr id="146" name="CustomShape 3"/>
          <p:cNvSpPr/>
          <p:nvPr/>
        </p:nvSpPr>
        <p:spPr>
          <a:xfrm>
            <a:off x="426600" y="5828760"/>
            <a:ext cx="863460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1800" spc="-1" strike="noStrike">
                <a:solidFill>
                  <a:srgbClr val="000000"/>
                </a:solidFill>
                <a:latin typeface="Corbel"/>
              </a:rPr>
              <a:t>Penggunaan tar </a:t>
            </a:r>
            <a:r>
              <a:rPr b="0" i="1" lang="en-US" sz="1800" spc="-1" strike="noStrike">
                <a:solidFill>
                  <a:srgbClr val="000000"/>
                </a:solidFill>
                <a:latin typeface="Corbel"/>
              </a:rPr>
              <a:t>http://cubnetwork.com/menguasai-tar-command-di-linux/</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1477440" y="233280"/>
            <a:ext cx="9143640" cy="624960"/>
          </a:xfrm>
          <a:prstGeom prst="rect">
            <a:avLst/>
          </a:prstGeom>
          <a:noFill/>
          <a:ln>
            <a:noFill/>
          </a:ln>
        </p:spPr>
        <p:txBody>
          <a:bodyPr anchor="b">
            <a:normAutofit/>
          </a:bodyPr>
          <a:p>
            <a:pPr algn="ctr">
              <a:lnSpc>
                <a:spcPct val="85000"/>
              </a:lnSpc>
            </a:pPr>
            <a:r>
              <a:rPr b="1" i="1" lang="en-US" sz="4000" spc="-1" strike="noStrike" cap="all">
                <a:solidFill>
                  <a:srgbClr val="ffffff"/>
                </a:solidFill>
                <a:latin typeface="Courier New"/>
              </a:rPr>
              <a:t>Perintah Dasar Linux</a:t>
            </a:r>
            <a:endParaRPr b="0" lang="en-US" sz="4000" spc="-1" strike="noStrike">
              <a:solidFill>
                <a:srgbClr val="000000"/>
              </a:solidFill>
              <a:latin typeface="Corbel"/>
            </a:endParaRPr>
          </a:p>
        </p:txBody>
      </p:sp>
      <p:graphicFrame>
        <p:nvGraphicFramePr>
          <p:cNvPr id="148" name="Table 2"/>
          <p:cNvGraphicFramePr/>
          <p:nvPr/>
        </p:nvGraphicFramePr>
        <p:xfrm>
          <a:off x="1212840" y="858240"/>
          <a:ext cx="10310040" cy="2340000"/>
        </p:xfrm>
        <a:graphic>
          <a:graphicData uri="http://schemas.openxmlformats.org/drawingml/2006/table">
            <a:tbl>
              <a:tblPr/>
              <a:tblGrid>
                <a:gridCol w="1992960"/>
                <a:gridCol w="8317080"/>
              </a:tblGrid>
              <a:tr h="446760">
                <a:tc>
                  <a:txBody>
                    <a:bodyPr>
                      <a:noAutofit/>
                    </a:bodyPr>
                    <a:p>
                      <a:pPr algn="just">
                        <a:lnSpc>
                          <a:spcPct val="100000"/>
                        </a:lnSpc>
                      </a:pPr>
                      <a:r>
                        <a:rPr b="1" lang="en-US" sz="2400" spc="-1" strike="noStrike">
                          <a:solidFill>
                            <a:srgbClr val="ffffff"/>
                          </a:solidFill>
                          <a:latin typeface="Corbel"/>
                        </a:rPr>
                        <a:t>perintah</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gn="just">
                        <a:lnSpc>
                          <a:spcPct val="100000"/>
                        </a:lnSpc>
                      </a:pPr>
                      <a:r>
                        <a:rPr b="1" lang="en-US" sz="2400" spc="-1" strike="noStrike">
                          <a:solidFill>
                            <a:srgbClr val="ffffff"/>
                          </a:solidFill>
                          <a:latin typeface="Corbel"/>
                        </a:rPr>
                        <a:t>fungsi</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821520">
                <a:tc>
                  <a:txBody>
                    <a:bodyPr>
                      <a:noAutofit/>
                    </a:bodyPr>
                    <a:p>
                      <a:pPr>
                        <a:lnSpc>
                          <a:spcPct val="100000"/>
                        </a:lnSpc>
                      </a:pPr>
                      <a:r>
                        <a:rPr b="0" lang="en-US" sz="2400" spc="-1" strike="noStrike">
                          <a:solidFill>
                            <a:srgbClr val="000000"/>
                          </a:solidFill>
                          <a:latin typeface="Courier New"/>
                        </a:rPr>
                        <a:t>adduser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orbel"/>
                        </a:rPr>
                        <a:t>Menambah user baru dengan password</a:t>
                      </a:r>
                      <a:endParaRPr b="0" lang="en-US" sz="2400" spc="-1" strike="noStrike">
                        <a:latin typeface="Arial"/>
                      </a:endParaRPr>
                    </a:p>
                    <a:p>
                      <a:pPr>
                        <a:lnSpc>
                          <a:spcPct val="100000"/>
                        </a:lnSpc>
                      </a:pPr>
                      <a:r>
                        <a:rPr b="0" lang="en-US" sz="2400" spc="-1" strike="noStrike">
                          <a:solidFill>
                            <a:srgbClr val="000000"/>
                          </a:solidFill>
                          <a:latin typeface="Corbel"/>
                        </a:rPr>
                        <a:t>sintaks: </a:t>
                      </a:r>
                      <a:r>
                        <a:rPr b="1" lang="en-US" sz="2400" spc="-1" strike="noStrike">
                          <a:solidFill>
                            <a:srgbClr val="000000"/>
                          </a:solidFill>
                          <a:latin typeface="Courier New"/>
                        </a:rPr>
                        <a:t>adduser [namauser]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821520">
                <a:tc>
                  <a:txBody>
                    <a:bodyPr>
                      <a:noAutofit/>
                    </a:bodyPr>
                    <a:p>
                      <a:pPr>
                        <a:lnSpc>
                          <a:spcPct val="100000"/>
                        </a:lnSpc>
                      </a:pPr>
                      <a:r>
                        <a:rPr b="0" lang="en-US" sz="2400" spc="-1" strike="noStrike">
                          <a:solidFill>
                            <a:srgbClr val="000000"/>
                          </a:solidFill>
                          <a:latin typeface="Courier New"/>
                        </a:rPr>
                        <a:t>deluser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400" spc="-1" strike="noStrike">
                          <a:solidFill>
                            <a:srgbClr val="000000"/>
                          </a:solidFill>
                          <a:latin typeface="Corbel"/>
                        </a:rPr>
                        <a:t>menghapus user dari sistem </a:t>
                      </a:r>
                      <a:endParaRPr b="0" lang="en-US" sz="2400" spc="-1" strike="noStrike">
                        <a:latin typeface="Arial"/>
                      </a:endParaRPr>
                    </a:p>
                    <a:p>
                      <a:pPr>
                        <a:lnSpc>
                          <a:spcPct val="100000"/>
                        </a:lnSpc>
                      </a:pPr>
                      <a:r>
                        <a:rPr b="0" lang="en-US" sz="2400" spc="-1" strike="noStrike">
                          <a:solidFill>
                            <a:srgbClr val="000000"/>
                          </a:solidFill>
                          <a:latin typeface="Corbel"/>
                        </a:rPr>
                        <a:t>sintaks: </a:t>
                      </a:r>
                      <a:r>
                        <a:rPr b="1" lang="en-US" sz="2400" spc="-1" strike="noStrike">
                          <a:solidFill>
                            <a:srgbClr val="000000"/>
                          </a:solidFill>
                          <a:latin typeface="Courier New"/>
                        </a:rPr>
                        <a:t>userdel [namauser]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821520">
                <a:tc>
                  <a:txBody>
                    <a:bodyPr>
                      <a:noAutofit/>
                    </a:bodyPr>
                    <a:p>
                      <a:pPr>
                        <a:lnSpc>
                          <a:spcPct val="100000"/>
                        </a:lnSpc>
                      </a:pPr>
                      <a:r>
                        <a:rPr b="0" lang="en-US" sz="2400" spc="-1" strike="noStrike">
                          <a:solidFill>
                            <a:srgbClr val="000000"/>
                          </a:solidFill>
                          <a:latin typeface="Courier New"/>
                        </a:rPr>
                        <a:t>Useradd</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orbel"/>
                        </a:rPr>
                        <a:t>Menambah user baru tanpa password</a:t>
                      </a:r>
                      <a:endParaRPr b="0" lang="en-US" sz="2400" spc="-1" strike="noStrike">
                        <a:latin typeface="Arial"/>
                      </a:endParaRPr>
                    </a:p>
                    <a:p>
                      <a:pPr>
                        <a:lnSpc>
                          <a:spcPct val="100000"/>
                        </a:lnSpc>
                      </a:pPr>
                      <a:r>
                        <a:rPr b="0" lang="en-US" sz="2400" spc="-1" strike="noStrike">
                          <a:solidFill>
                            <a:srgbClr val="000000"/>
                          </a:solidFill>
                          <a:latin typeface="Corbel"/>
                        </a:rPr>
                        <a:t>sintaks: </a:t>
                      </a:r>
                      <a:r>
                        <a:rPr b="1" lang="en-US" sz="2400" spc="-1" strike="noStrike">
                          <a:solidFill>
                            <a:srgbClr val="000000"/>
                          </a:solidFill>
                          <a:latin typeface="Courier New"/>
                        </a:rPr>
                        <a:t>useradd [namauser]</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821520">
                <a:tc>
                  <a:txBody>
                    <a:bodyPr>
                      <a:noAutofit/>
                    </a:bodyPr>
                    <a:p>
                      <a:pPr>
                        <a:lnSpc>
                          <a:spcPct val="100000"/>
                        </a:lnSpc>
                      </a:pPr>
                      <a:r>
                        <a:rPr b="0" lang="en-US" sz="2400" spc="-1" strike="noStrike">
                          <a:solidFill>
                            <a:srgbClr val="000000"/>
                          </a:solidFill>
                          <a:latin typeface="Courier New"/>
                        </a:rPr>
                        <a:t>groupadd</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400" spc="-1" strike="noStrike">
                          <a:solidFill>
                            <a:srgbClr val="000000"/>
                          </a:solidFill>
                          <a:latin typeface="Corbel"/>
                        </a:rPr>
                        <a:t>Menambah group baru</a:t>
                      </a:r>
                      <a:endParaRPr b="0" lang="en-US" sz="2400" spc="-1" strike="noStrike">
                        <a:latin typeface="Arial"/>
                      </a:endParaRPr>
                    </a:p>
                    <a:p>
                      <a:pPr>
                        <a:lnSpc>
                          <a:spcPct val="100000"/>
                        </a:lnSpc>
                      </a:pPr>
                      <a:r>
                        <a:rPr b="0" lang="en-US" sz="2400" spc="-1" strike="noStrike">
                          <a:solidFill>
                            <a:srgbClr val="000000"/>
                          </a:solidFill>
                          <a:latin typeface="Corbel"/>
                        </a:rPr>
                        <a:t>sintaks: </a:t>
                      </a:r>
                      <a:r>
                        <a:rPr b="1" lang="en-US" sz="2400" spc="-1" strike="noStrike">
                          <a:solidFill>
                            <a:srgbClr val="000000"/>
                          </a:solidFill>
                          <a:latin typeface="Courier New"/>
                        </a:rPr>
                        <a:t>groupadd [-option] [namagroup]</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2223360">
                <a:tc>
                  <a:txBody>
                    <a:bodyPr>
                      <a:noAutofit/>
                    </a:bodyPr>
                    <a:p>
                      <a:pPr>
                        <a:lnSpc>
                          <a:spcPct val="100000"/>
                        </a:lnSpc>
                      </a:pPr>
                      <a:r>
                        <a:rPr b="0" lang="en-US" sz="2400" spc="-1" strike="noStrike">
                          <a:solidFill>
                            <a:srgbClr val="000000"/>
                          </a:solidFill>
                          <a:latin typeface="Courier New"/>
                        </a:rPr>
                        <a:t>gpasswd</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orbel"/>
                        </a:rPr>
                        <a:t>menambahkan/menghaspus user ke/dari dalam group</a:t>
                      </a:r>
                      <a:endParaRPr b="0" lang="en-US" sz="2400" spc="-1" strike="noStrike">
                        <a:latin typeface="Arial"/>
                      </a:endParaRPr>
                    </a:p>
                    <a:p>
                      <a:pPr>
                        <a:lnSpc>
                          <a:spcPct val="100000"/>
                        </a:lnSpc>
                      </a:pPr>
                      <a:r>
                        <a:rPr b="0" lang="en-US" sz="2400" spc="-1" strike="noStrike">
                          <a:solidFill>
                            <a:srgbClr val="000000"/>
                          </a:solidFill>
                          <a:latin typeface="Corbel"/>
                        </a:rPr>
                        <a:t>Sintaks: </a:t>
                      </a:r>
                      <a:r>
                        <a:rPr b="1" lang="en-US" sz="2400" spc="-1" strike="noStrike">
                          <a:solidFill>
                            <a:srgbClr val="000000"/>
                          </a:solidFill>
                          <a:latin typeface="Courier New"/>
                        </a:rPr>
                        <a:t>gpasswd -a [namauser] [namagroup]</a:t>
                      </a:r>
                      <a:endParaRPr b="0" lang="en-US" sz="2400" spc="-1" strike="noStrike">
                        <a:latin typeface="Arial"/>
                      </a:endParaRPr>
                    </a:p>
                    <a:p>
                      <a:pPr>
                        <a:lnSpc>
                          <a:spcPct val="100000"/>
                        </a:lnSpc>
                      </a:pPr>
                      <a:r>
                        <a:rPr b="0" lang="en-US" sz="2400" spc="-1" strike="noStrike">
                          <a:solidFill>
                            <a:srgbClr val="000000"/>
                          </a:solidFill>
                          <a:latin typeface="Corbel"/>
                        </a:rPr>
                        <a:t>Contoh: </a:t>
                      </a:r>
                      <a:endParaRPr b="0" lang="en-US" sz="2400" spc="-1" strike="noStrike">
                        <a:latin typeface="Arial"/>
                      </a:endParaRPr>
                    </a:p>
                    <a:p>
                      <a:pPr marL="358920">
                        <a:lnSpc>
                          <a:spcPct val="100000"/>
                        </a:lnSpc>
                      </a:pPr>
                      <a:r>
                        <a:rPr b="1" lang="en-US" sz="2400" spc="-1" strike="noStrike">
                          <a:solidFill>
                            <a:srgbClr val="000000"/>
                          </a:solidFill>
                          <a:latin typeface="Courier New"/>
                        </a:rPr>
                        <a:t>gpasswd –a ramli guru</a:t>
                      </a:r>
                      <a:endParaRPr b="0" lang="en-US" sz="2400" spc="-1" strike="noStrike">
                        <a:latin typeface="Arial"/>
                      </a:endParaRPr>
                    </a:p>
                    <a:p>
                      <a:pPr marL="358920">
                        <a:lnSpc>
                          <a:spcPct val="100000"/>
                        </a:lnSpc>
                      </a:pPr>
                      <a:r>
                        <a:rPr b="1" lang="en-US" sz="2400" spc="-1" strike="noStrike">
                          <a:solidFill>
                            <a:srgbClr val="000000"/>
                          </a:solidFill>
                          <a:latin typeface="Courier New"/>
                        </a:rPr>
                        <a:t>gpasswd –d ramli guru</a:t>
                      </a:r>
                      <a:endParaRPr b="0" lang="en-US" sz="2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Tree>
  </p:cSld>
  <mc:AlternateContent>
    <mc:Choice Requires="p14">
      <p:transition spd="slow" p14:dur="2000"/>
    </mc:Choice>
    <mc:Fallback>
      <p:transition spd="slow"/>
    </mc:Fallback>
  </mc:AlternateContent>
  <p:timing>
    <p:tnLst>
      <p:par>
        <p:cTn id="55" dur="indefinite" restart="never" nodeType="tmRoot">
          <p:childTnLst>
            <p:seq>
              <p:cTn id="56" dur="indefinite"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1477440" y="233280"/>
            <a:ext cx="9143640" cy="624960"/>
          </a:xfrm>
          <a:prstGeom prst="rect">
            <a:avLst/>
          </a:prstGeom>
          <a:noFill/>
          <a:ln>
            <a:noFill/>
          </a:ln>
        </p:spPr>
        <p:txBody>
          <a:bodyPr anchor="b">
            <a:normAutofit/>
          </a:bodyPr>
          <a:p>
            <a:pPr algn="ctr">
              <a:lnSpc>
                <a:spcPct val="85000"/>
              </a:lnSpc>
            </a:pPr>
            <a:r>
              <a:rPr b="1" i="1" lang="en-US" sz="4000" spc="-1" strike="noStrike" cap="all">
                <a:solidFill>
                  <a:srgbClr val="ffffff"/>
                </a:solidFill>
                <a:latin typeface="Courier New"/>
              </a:rPr>
              <a:t>Perintah Dasar Linux</a:t>
            </a:r>
            <a:endParaRPr b="0" lang="en-US" sz="4000" spc="-1" strike="noStrike">
              <a:solidFill>
                <a:srgbClr val="000000"/>
              </a:solidFill>
              <a:latin typeface="Corbel"/>
            </a:endParaRPr>
          </a:p>
        </p:txBody>
      </p:sp>
      <p:graphicFrame>
        <p:nvGraphicFramePr>
          <p:cNvPr id="150" name="Table 2"/>
          <p:cNvGraphicFramePr/>
          <p:nvPr/>
        </p:nvGraphicFramePr>
        <p:xfrm>
          <a:off x="1212840" y="858240"/>
          <a:ext cx="10310040" cy="2340000"/>
        </p:xfrm>
        <a:graphic>
          <a:graphicData uri="http://schemas.openxmlformats.org/drawingml/2006/table">
            <a:tbl>
              <a:tblPr/>
              <a:tblGrid>
                <a:gridCol w="3079080"/>
                <a:gridCol w="7230960"/>
              </a:tblGrid>
              <a:tr h="387360">
                <a:tc>
                  <a:txBody>
                    <a:bodyPr>
                      <a:noAutofit/>
                    </a:bodyPr>
                    <a:p>
                      <a:pPr>
                        <a:lnSpc>
                          <a:spcPct val="100000"/>
                        </a:lnSpc>
                      </a:pPr>
                      <a:r>
                        <a:rPr b="1" lang="en-US" sz="2000" spc="-1" strike="noStrike">
                          <a:solidFill>
                            <a:srgbClr val="ffffff"/>
                          </a:solidFill>
                          <a:latin typeface="Corbel"/>
                        </a:rPr>
                        <a:t>perintah</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nSpc>
                          <a:spcPct val="100000"/>
                        </a:lnSpc>
                      </a:pPr>
                      <a:r>
                        <a:rPr b="1" lang="en-US" sz="2000" spc="-1" strike="noStrike">
                          <a:solidFill>
                            <a:srgbClr val="ffffff"/>
                          </a:solidFill>
                          <a:latin typeface="Corbel"/>
                        </a:rPr>
                        <a:t>Fungsi</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2364480">
                <a:tc>
                  <a:txBody>
                    <a:bodyPr>
                      <a:noAutofit/>
                    </a:bodyPr>
                    <a:p>
                      <a:pPr>
                        <a:lnSpc>
                          <a:spcPct val="100000"/>
                        </a:lnSpc>
                      </a:pPr>
                      <a:r>
                        <a:rPr b="0" lang="en-US" sz="2000" spc="-1" strike="noStrike">
                          <a:solidFill>
                            <a:srgbClr val="000000"/>
                          </a:solidFill>
                          <a:latin typeface="Courier New"/>
                        </a:rPr>
                        <a:t>gpasswd</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1800" spc="-1" strike="noStrike">
                          <a:solidFill>
                            <a:srgbClr val="000000"/>
                          </a:solidFill>
                          <a:latin typeface="Corbel"/>
                        </a:rPr>
                        <a:t>menambahkan/menghaspus user ke/dari dalam group</a:t>
                      </a:r>
                      <a:endParaRPr b="0" lang="en-US" sz="1800" spc="-1" strike="noStrike">
                        <a:latin typeface="Arial"/>
                      </a:endParaRPr>
                    </a:p>
                    <a:p>
                      <a:pPr>
                        <a:lnSpc>
                          <a:spcPct val="100000"/>
                        </a:lnSpc>
                      </a:pPr>
                      <a:r>
                        <a:rPr b="0" lang="en-US" sz="1800" spc="-1" strike="noStrike">
                          <a:solidFill>
                            <a:srgbClr val="000000"/>
                          </a:solidFill>
                          <a:latin typeface="Corbel"/>
                        </a:rPr>
                        <a:t>Sintaks:</a:t>
                      </a:r>
                      <a:endParaRPr b="0" lang="en-US" sz="1800" spc="-1" strike="noStrike">
                        <a:latin typeface="Arial"/>
                      </a:endParaRPr>
                    </a:p>
                    <a:p>
                      <a:pPr marL="353880">
                        <a:lnSpc>
                          <a:spcPct val="100000"/>
                        </a:lnSpc>
                      </a:pPr>
                      <a:r>
                        <a:rPr b="1" lang="en-US" sz="2200" spc="-1" strike="noStrike">
                          <a:solidFill>
                            <a:srgbClr val="000000"/>
                          </a:solidFill>
                          <a:latin typeface="Courier New"/>
                        </a:rPr>
                        <a:t>gpasswd -a [namauser] [namagroup]</a:t>
                      </a:r>
                      <a:endParaRPr b="0" lang="en-US" sz="2200" spc="-1" strike="noStrike">
                        <a:latin typeface="Arial"/>
                      </a:endParaRPr>
                    </a:p>
                    <a:p>
                      <a:pPr>
                        <a:lnSpc>
                          <a:spcPct val="100000"/>
                        </a:lnSpc>
                      </a:pPr>
                      <a:endParaRPr b="0" lang="en-US" sz="2200" spc="-1" strike="noStrike">
                        <a:latin typeface="Arial"/>
                      </a:endParaRPr>
                    </a:p>
                    <a:p>
                      <a:pPr>
                        <a:lnSpc>
                          <a:spcPct val="100000"/>
                        </a:lnSpc>
                      </a:pPr>
                      <a:r>
                        <a:rPr b="0" lang="en-US" sz="1800" spc="-1" strike="noStrike">
                          <a:solidFill>
                            <a:srgbClr val="000000"/>
                          </a:solidFill>
                          <a:latin typeface="Corbel"/>
                        </a:rPr>
                        <a:t>menambah: </a:t>
                      </a:r>
                      <a:endParaRPr b="0" lang="en-US" sz="1800" spc="-1" strike="noStrike">
                        <a:latin typeface="Arial"/>
                      </a:endParaRPr>
                    </a:p>
                    <a:p>
                      <a:pPr>
                        <a:lnSpc>
                          <a:spcPct val="100000"/>
                        </a:lnSpc>
                      </a:pPr>
                      <a:r>
                        <a:rPr b="0" lang="en-US" sz="1800" spc="-1" strike="noStrike">
                          <a:solidFill>
                            <a:srgbClr val="000000"/>
                          </a:solidFill>
                          <a:latin typeface="Corbel"/>
                        </a:rPr>
                        <a:t>Contoh: </a:t>
                      </a:r>
                      <a:endParaRPr b="0" lang="en-US" sz="1800" spc="-1" strike="noStrike">
                        <a:latin typeface="Arial"/>
                      </a:endParaRPr>
                    </a:p>
                    <a:p>
                      <a:pPr marL="358920">
                        <a:lnSpc>
                          <a:spcPct val="100000"/>
                        </a:lnSpc>
                      </a:pPr>
                      <a:r>
                        <a:rPr b="1" lang="en-US" sz="2200" spc="-1" strike="noStrike">
                          <a:solidFill>
                            <a:srgbClr val="000000"/>
                          </a:solidFill>
                          <a:latin typeface="Courier New"/>
                        </a:rPr>
                        <a:t>gpasswd –a ramli guru</a:t>
                      </a:r>
                      <a:endParaRPr b="0" lang="en-US" sz="2200" spc="-1" strike="noStrike">
                        <a:latin typeface="Arial"/>
                      </a:endParaRPr>
                    </a:p>
                    <a:p>
                      <a:pPr marL="358920">
                        <a:lnSpc>
                          <a:spcPct val="100000"/>
                        </a:lnSpc>
                      </a:pPr>
                      <a:r>
                        <a:rPr b="1" lang="en-US" sz="2200" spc="-1" strike="noStrike">
                          <a:solidFill>
                            <a:srgbClr val="000000"/>
                          </a:solidFill>
                          <a:latin typeface="Courier New"/>
                        </a:rPr>
                        <a:t>gpasswd –d ramli guru</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387360">
                <a:tc>
                  <a:txBody>
                    <a:bodyPr>
                      <a:noAutofit/>
                    </a:bodyPr>
                    <a:p>
                      <a:pPr>
                        <a:lnSpc>
                          <a:spcPct val="100000"/>
                        </a:lnSpc>
                      </a:pPr>
                      <a:r>
                        <a:rPr b="0" lang="en-US" sz="2000" spc="-1" strike="noStrike">
                          <a:solidFill>
                            <a:srgbClr val="000000"/>
                          </a:solidFill>
                          <a:latin typeface="Corbel"/>
                        </a:rPr>
                        <a:t>groupdel</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000" spc="-1" strike="noStrike">
                          <a:solidFill>
                            <a:srgbClr val="000000"/>
                          </a:solidFill>
                          <a:latin typeface="Corbel"/>
                        </a:rPr>
                        <a:t>menghapus suatu group dari sistem</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925560">
                <a:tc>
                  <a:txBody>
                    <a:bodyPr>
                      <a:noAutofit/>
                    </a:bodyPr>
                    <a:p>
                      <a:pPr>
                        <a:lnSpc>
                          <a:spcPct val="100000"/>
                        </a:lnSpc>
                      </a:pPr>
                      <a:r>
                        <a:rPr b="0" lang="en-US" sz="2000" spc="-1" strike="noStrike">
                          <a:solidFill>
                            <a:srgbClr val="000000"/>
                          </a:solidFill>
                          <a:latin typeface="Courier New"/>
                        </a:rPr>
                        <a:t>usermod</a:t>
                      </a:r>
                      <a:r>
                        <a:rPr b="1" lang="en-US" sz="1800" spc="-1" strike="noStrike">
                          <a:solidFill>
                            <a:srgbClr val="000000"/>
                          </a:solidFill>
                          <a:latin typeface="Courier New"/>
                        </a:rPr>
                        <a:t> -G</a:t>
                      </a:r>
                      <a:r>
                        <a:rPr b="1" lang="en-US" sz="1800" spc="-1" strike="noStrike">
                          <a:solidFill>
                            <a:srgbClr val="000000"/>
                          </a:solidFill>
                          <a:latin typeface="Corbel"/>
                        </a:rPr>
                        <a:t> </a:t>
                      </a:r>
                      <a:r>
                        <a:rPr b="1" i="1" lang="en-US" sz="1800" spc="-1" strike="noStrike">
                          <a:solidFill>
                            <a:srgbClr val="000000"/>
                          </a:solidFill>
                          <a:latin typeface="Corbel"/>
                        </a:rPr>
                        <a:t>NamaGroup NamaUser</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1800" spc="-1" strike="noStrike">
                          <a:solidFill>
                            <a:srgbClr val="000000"/>
                          </a:solidFill>
                          <a:latin typeface="Corbel"/>
                        </a:rPr>
                        <a:t>menambahkan user ke dalam sebuah group</a:t>
                      </a:r>
                      <a:endParaRPr b="0" lang="en-US" sz="1800" spc="-1" strike="noStrike">
                        <a:latin typeface="Arial"/>
                      </a:endParaRPr>
                    </a:p>
                    <a:p>
                      <a:pPr marL="358920">
                        <a:lnSpc>
                          <a:spcPct val="100000"/>
                        </a:lnSpc>
                      </a:pPr>
                      <a:r>
                        <a:rPr b="1" lang="en-US" sz="2200" spc="-1" strike="noStrike">
                          <a:solidFill>
                            <a:srgbClr val="000000"/>
                          </a:solidFill>
                          <a:latin typeface="Corbel"/>
                        </a:rPr>
                        <a:t>usermod -G </a:t>
                      </a:r>
                      <a:r>
                        <a:rPr b="1" i="1" lang="en-US" sz="2200" spc="-1" strike="noStrike">
                          <a:solidFill>
                            <a:srgbClr val="000000"/>
                          </a:solidFill>
                          <a:latin typeface="Corbel"/>
                        </a:rPr>
                        <a:t>NamaGroup NamaUser</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970920">
                <a:tc>
                  <a:txBody>
                    <a:bodyPr>
                      <a:noAutofit/>
                    </a:bodyPr>
                    <a:p>
                      <a:pPr>
                        <a:lnSpc>
                          <a:spcPct val="100000"/>
                        </a:lnSpc>
                      </a:pPr>
                      <a:r>
                        <a:rPr b="1" lang="en-US" sz="2000" spc="-1" strike="noStrike">
                          <a:solidFill>
                            <a:srgbClr val="000000"/>
                          </a:solidFill>
                          <a:latin typeface="Courier New"/>
                        </a:rPr>
                        <a:t>apt-cache search</a:t>
                      </a:r>
                      <a:r>
                        <a:rPr b="0" lang="en-US" sz="2000" spc="-1" strike="noStrike">
                          <a:solidFill>
                            <a:srgbClr val="000000"/>
                          </a:solidFill>
                          <a:latin typeface="Courier New"/>
                        </a:rPr>
                        <a:t> </a:t>
                      </a:r>
                      <a:r>
                        <a:rPr b="0" lang="en-US" sz="2000" spc="-1" strike="noStrike">
                          <a:solidFill>
                            <a:srgbClr val="000000"/>
                          </a:solidFill>
                          <a:latin typeface="Corbel"/>
                        </a:rPr>
                        <a:t>nama_paket_dicari</a:t>
                      </a:r>
                      <a:endParaRPr b="0" lang="en-US" sz="2000" spc="-1" strike="noStrike">
                        <a:latin typeface="Arial"/>
                      </a:endParaRPr>
                    </a:p>
                    <a:p>
                      <a:pPr>
                        <a:lnSpc>
                          <a:spcPct val="100000"/>
                        </a:lnSpc>
                      </a:pP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000" spc="-1" strike="noStrike">
                          <a:solidFill>
                            <a:srgbClr val="000000"/>
                          </a:solidFill>
                          <a:latin typeface="Corbel"/>
                        </a:rPr>
                        <a:t>Mencari nama paket</a:t>
                      </a:r>
                      <a:endParaRPr b="0" lang="en-US" sz="2000" spc="-1" strike="noStrike">
                        <a:latin typeface="Arial"/>
                      </a:endParaRPr>
                    </a:p>
                    <a:p>
                      <a:pPr>
                        <a:lnSpc>
                          <a:spcPct val="100000"/>
                        </a:lnSpc>
                      </a:pPr>
                      <a:r>
                        <a:rPr b="0" lang="en-US" sz="2000" spc="-1" strike="noStrike">
                          <a:solidFill>
                            <a:srgbClr val="000000"/>
                          </a:solidFill>
                          <a:latin typeface="Corbel"/>
                        </a:rPr>
                        <a:t>Contoh: </a:t>
                      </a:r>
                      <a:r>
                        <a:rPr b="1" lang="en-US" sz="2200" spc="-1" strike="noStrike">
                          <a:solidFill>
                            <a:srgbClr val="000000"/>
                          </a:solidFill>
                          <a:latin typeface="Corbel"/>
                        </a:rPr>
                        <a:t>apt-cache search</a:t>
                      </a:r>
                      <a:r>
                        <a:rPr b="0" lang="en-US" sz="2200" spc="-1" strike="noStrike">
                          <a:solidFill>
                            <a:srgbClr val="000000"/>
                          </a:solidFill>
                          <a:latin typeface="Corbel"/>
                        </a:rPr>
                        <a:t> apache2</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813960">
                <a:tc>
                  <a:txBody>
                    <a:bodyPr>
                      <a:noAutofit/>
                    </a:bodyPr>
                    <a:p>
                      <a:pPr>
                        <a:lnSpc>
                          <a:spcPct val="100000"/>
                        </a:lnSpc>
                      </a:pPr>
                      <a:r>
                        <a:rPr b="1" lang="en-US" sz="1800" spc="-1" strike="noStrike">
                          <a:solidFill>
                            <a:srgbClr val="000000"/>
                          </a:solidFill>
                          <a:latin typeface="Courier New"/>
                        </a:rPr>
                        <a:t>apt-get install</a:t>
                      </a:r>
                      <a:r>
                        <a:rPr b="0" lang="en-US" sz="1800" spc="-1" strike="noStrike">
                          <a:solidFill>
                            <a:srgbClr val="000000"/>
                          </a:solidFill>
                          <a:latin typeface="Courier New"/>
                        </a:rPr>
                        <a:t> </a:t>
                      </a:r>
                      <a:r>
                        <a:rPr b="0" lang="en-US" sz="1800" spc="-1" strike="noStrike">
                          <a:solidFill>
                            <a:srgbClr val="000000"/>
                          </a:solidFill>
                          <a:latin typeface="Corbel"/>
                        </a:rPr>
                        <a:t>nama_paket</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400" spc="-1" strike="noStrike">
                          <a:solidFill>
                            <a:srgbClr val="000000"/>
                          </a:solidFill>
                          <a:latin typeface="Corbel"/>
                        </a:rPr>
                        <a:t>menginstall paket aplikasi ke dalam sistem</a:t>
                      </a:r>
                      <a:endParaRPr b="0" lang="en-US" sz="2400" spc="-1" strike="noStrike">
                        <a:latin typeface="Arial"/>
                      </a:endParaRPr>
                    </a:p>
                    <a:p>
                      <a:pPr>
                        <a:lnSpc>
                          <a:spcPct val="100000"/>
                        </a:lnSpc>
                      </a:pPr>
                      <a:r>
                        <a:rPr b="0" lang="en-US" sz="2400" spc="-1" strike="noStrike">
                          <a:solidFill>
                            <a:srgbClr val="000000"/>
                          </a:solidFill>
                          <a:latin typeface="Corbel"/>
                        </a:rPr>
                        <a:t>Contoh: </a:t>
                      </a:r>
                      <a:r>
                        <a:rPr b="1" lang="en-US" sz="2200" spc="-1" strike="noStrike">
                          <a:solidFill>
                            <a:srgbClr val="000000"/>
                          </a:solidFill>
                          <a:latin typeface="Courier New"/>
                        </a:rPr>
                        <a:t>apt-get install</a:t>
                      </a:r>
                      <a:r>
                        <a:rPr b="0" lang="en-US" sz="2200" spc="-1" strike="noStrike">
                          <a:solidFill>
                            <a:srgbClr val="000000"/>
                          </a:solidFill>
                          <a:latin typeface="Courier New"/>
                        </a:rPr>
                        <a:t> apache2</a:t>
                      </a:r>
                      <a:endParaRPr b="0" lang="en-US" sz="2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bl>
          </a:graphicData>
        </a:graphic>
      </p:graphicFrame>
    </p:spTree>
  </p:cSld>
  <mc:AlternateContent>
    <mc:Choice Requires="p14">
      <p:transition spd="slow" p14:dur="2000"/>
    </mc:Choice>
    <mc:Fallback>
      <p:transition spd="slow"/>
    </mc:Fallback>
  </mc:AlternateContent>
  <p:timing>
    <p:tnLst>
      <p:par>
        <p:cTn id="57" dur="indefinite" restart="never" nodeType="tmRoot">
          <p:childTnLst>
            <p:seq>
              <p:cTn id="5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1143000" y="609480"/>
            <a:ext cx="9875160" cy="1356120"/>
          </a:xfrm>
          <a:prstGeom prst="rect">
            <a:avLst/>
          </a:prstGeom>
          <a:noFill/>
          <a:ln>
            <a:noFill/>
          </a:ln>
        </p:spPr>
        <p:txBody>
          <a:bodyPr anchor="ctr">
            <a:normAutofit/>
          </a:bodyPr>
          <a:p>
            <a:pPr>
              <a:lnSpc>
                <a:spcPct val="90000"/>
              </a:lnSpc>
            </a:pPr>
            <a:r>
              <a:rPr b="1" lang="en-US" sz="8000" spc="-1" strike="noStrike">
                <a:solidFill>
                  <a:srgbClr val="000000"/>
                </a:solidFill>
                <a:latin typeface="Corbel"/>
              </a:rPr>
              <a:t>Distro Linux</a:t>
            </a:r>
            <a:endParaRPr b="0" lang="en-US" sz="8000" spc="-1" strike="noStrike">
              <a:solidFill>
                <a:srgbClr val="000000"/>
              </a:solidFill>
              <a:latin typeface="Corbel"/>
            </a:endParaRPr>
          </a:p>
        </p:txBody>
      </p:sp>
      <p:pic>
        <p:nvPicPr>
          <p:cNvPr id="93" name="Picture 4" descr=""/>
          <p:cNvPicPr/>
          <p:nvPr/>
        </p:nvPicPr>
        <p:blipFill>
          <a:blip r:embed="rId1"/>
          <a:stretch/>
        </p:blipFill>
        <p:spPr>
          <a:xfrm>
            <a:off x="4237200" y="2030760"/>
            <a:ext cx="3686760" cy="3670200"/>
          </a:xfrm>
          <a:prstGeom prst="rect">
            <a:avLst/>
          </a:prstGeom>
          <a:ln>
            <a:noFill/>
          </a:ln>
        </p:spPr>
      </p:pic>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1477440" y="233280"/>
            <a:ext cx="9143640" cy="624960"/>
          </a:xfrm>
          <a:prstGeom prst="rect">
            <a:avLst/>
          </a:prstGeom>
          <a:noFill/>
          <a:ln>
            <a:noFill/>
          </a:ln>
        </p:spPr>
        <p:txBody>
          <a:bodyPr anchor="b">
            <a:normAutofit/>
          </a:bodyPr>
          <a:p>
            <a:pPr algn="ctr">
              <a:lnSpc>
                <a:spcPct val="85000"/>
              </a:lnSpc>
            </a:pPr>
            <a:r>
              <a:rPr b="1" i="1" lang="en-US" sz="4000" spc="-1" strike="noStrike" cap="all">
                <a:solidFill>
                  <a:srgbClr val="ffffff"/>
                </a:solidFill>
                <a:latin typeface="Courier New"/>
              </a:rPr>
              <a:t>Perintah Dasar Linux</a:t>
            </a:r>
            <a:endParaRPr b="0" lang="en-US" sz="4000" spc="-1" strike="noStrike">
              <a:solidFill>
                <a:srgbClr val="000000"/>
              </a:solidFill>
              <a:latin typeface="Corbel"/>
            </a:endParaRPr>
          </a:p>
        </p:txBody>
      </p:sp>
      <p:graphicFrame>
        <p:nvGraphicFramePr>
          <p:cNvPr id="152" name="Table 2"/>
          <p:cNvGraphicFramePr/>
          <p:nvPr/>
        </p:nvGraphicFramePr>
        <p:xfrm>
          <a:off x="1212840" y="858240"/>
          <a:ext cx="10310040" cy="1944000"/>
        </p:xfrm>
        <a:graphic>
          <a:graphicData uri="http://schemas.openxmlformats.org/drawingml/2006/table">
            <a:tbl>
              <a:tblPr/>
              <a:tblGrid>
                <a:gridCol w="3405600"/>
                <a:gridCol w="6904440"/>
              </a:tblGrid>
              <a:tr h="387360">
                <a:tc>
                  <a:txBody>
                    <a:bodyPr>
                      <a:noAutofit/>
                    </a:bodyPr>
                    <a:p>
                      <a:pPr>
                        <a:lnSpc>
                          <a:spcPct val="100000"/>
                        </a:lnSpc>
                      </a:pPr>
                      <a:r>
                        <a:rPr b="1" lang="en-US" sz="2000" spc="-1" strike="noStrike">
                          <a:solidFill>
                            <a:srgbClr val="ffffff"/>
                          </a:solidFill>
                          <a:latin typeface="Corbel"/>
                        </a:rPr>
                        <a:t>Perintah</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c>
                  <a:txBody>
                    <a:bodyPr>
                      <a:noAutofit/>
                    </a:bodyPr>
                    <a:p>
                      <a:pPr>
                        <a:lnSpc>
                          <a:spcPct val="100000"/>
                        </a:lnSpc>
                      </a:pPr>
                      <a:r>
                        <a:rPr b="1" lang="en-US" sz="2000" spc="-1" strike="noStrike">
                          <a:solidFill>
                            <a:srgbClr val="ffffff"/>
                          </a:solidFill>
                          <a:latin typeface="Corbel"/>
                        </a:rPr>
                        <a:t>Fungsi</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a6b727"/>
                    </a:solidFill>
                  </a:tcPr>
                </a:tc>
              </a:tr>
              <a:tr h="616320">
                <a:tc>
                  <a:txBody>
                    <a:bodyPr>
                      <a:noAutofit/>
                    </a:bodyPr>
                    <a:p>
                      <a:pPr>
                        <a:lnSpc>
                          <a:spcPct val="100000"/>
                        </a:lnSpc>
                      </a:pPr>
                      <a:r>
                        <a:rPr b="1" lang="en-US" sz="1800" spc="-1" strike="noStrike">
                          <a:solidFill>
                            <a:srgbClr val="000000"/>
                          </a:solidFill>
                          <a:latin typeface="Courier New"/>
                        </a:rPr>
                        <a:t>apt-cache search</a:t>
                      </a:r>
                      <a:r>
                        <a:rPr b="0" lang="en-US" sz="1800" spc="-1" strike="noStrike">
                          <a:solidFill>
                            <a:srgbClr val="000000"/>
                          </a:solidFill>
                          <a:latin typeface="Courier New"/>
                        </a:rPr>
                        <a:t> </a:t>
                      </a:r>
                      <a:r>
                        <a:rPr b="0" lang="en-US" sz="1800" spc="-1" strike="noStrike">
                          <a:solidFill>
                            <a:srgbClr val="000000"/>
                          </a:solidFill>
                          <a:latin typeface="Corbel"/>
                        </a:rPr>
                        <a:t>apache2</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a:lnSpc>
                          <a:spcPct val="100000"/>
                        </a:lnSpc>
                      </a:pPr>
                      <a:r>
                        <a:rPr b="0" lang="en-US" sz="2000" spc="-1" strike="noStrike">
                          <a:solidFill>
                            <a:srgbClr val="000000"/>
                          </a:solidFill>
                          <a:latin typeface="Corbel"/>
                        </a:rPr>
                        <a:t>mencari sebuah paket</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682920">
                <a:tc>
                  <a:txBody>
                    <a:bodyPr>
                      <a:noAutofit/>
                    </a:bodyPr>
                    <a:p>
                      <a:pPr>
                        <a:lnSpc>
                          <a:spcPct val="100000"/>
                        </a:lnSpc>
                      </a:pPr>
                      <a:r>
                        <a:rPr b="0" lang="en-US" sz="2000" spc="-1" strike="noStrike">
                          <a:solidFill>
                            <a:srgbClr val="000000"/>
                          </a:solidFill>
                          <a:latin typeface="Courier New"/>
                        </a:rPr>
                        <a:t>cal</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a:lnSpc>
                          <a:spcPct val="100000"/>
                        </a:lnSpc>
                      </a:pPr>
                      <a:r>
                        <a:rPr b="0" lang="en-US" sz="2000" spc="-1" strike="noStrike">
                          <a:solidFill>
                            <a:srgbClr val="000000"/>
                          </a:solidFill>
                          <a:latin typeface="Corbel"/>
                        </a:rPr>
                        <a:t>Menampilkan calender bulan berjalan sesuai setting di sistem</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r h="1274040">
                <a:tc>
                  <a:txBody>
                    <a:bodyPr>
                      <a:noAutofit/>
                    </a:bodyPr>
                    <a:p>
                      <a:pPr>
                        <a:lnSpc>
                          <a:spcPct val="100000"/>
                        </a:lnSpc>
                      </a:pPr>
                      <a:r>
                        <a:rPr b="0" lang="en-US" sz="2000" spc="-1" strike="noStrike">
                          <a:solidFill>
                            <a:srgbClr val="000000"/>
                          </a:solidFill>
                          <a:latin typeface="Courier New"/>
                        </a:rPr>
                        <a:t>tar -cvf </a:t>
                      </a:r>
                      <a:r>
                        <a:rPr b="0" lang="en-US" sz="2000" spc="-1" strike="noStrike">
                          <a:solidFill>
                            <a:srgbClr val="000000"/>
                          </a:solidFill>
                          <a:latin typeface="Corbel"/>
                        </a:rPr>
                        <a:t>filename.tar</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c>
                  <a:txBody>
                    <a:bodyPr>
                      <a:noAutofit/>
                    </a:bodyPr>
                    <a:p>
                      <a:pPr marL="270000">
                        <a:lnSpc>
                          <a:spcPct val="100000"/>
                        </a:lnSpc>
                      </a:pPr>
                      <a:r>
                        <a:rPr b="0" lang="en-US" sz="2000" spc="-1" strike="noStrike">
                          <a:solidFill>
                            <a:srgbClr val="000000"/>
                          </a:solidFill>
                          <a:latin typeface="Corbel"/>
                        </a:rPr>
                        <a:t>membuat arsip file</a:t>
                      </a:r>
                      <a:endParaRPr b="0" lang="en-US" sz="2000" spc="-1" strike="noStrike">
                        <a:latin typeface="Arial"/>
                      </a:endParaRPr>
                    </a:p>
                    <a:p>
                      <a:pPr marL="270000">
                        <a:lnSpc>
                          <a:spcPct val="100000"/>
                        </a:lnSpc>
                      </a:pPr>
                      <a:r>
                        <a:rPr b="0" lang="en-US" sz="2000" spc="-1" strike="noStrike">
                          <a:solidFill>
                            <a:srgbClr val="000000"/>
                          </a:solidFill>
                          <a:latin typeface="Corbel"/>
                        </a:rPr>
                        <a:t>c – opsi untuk membuat file tar yang baru</a:t>
                      </a:r>
                      <a:br/>
                      <a:r>
                        <a:rPr b="0" lang="en-US" sz="2000" spc="-1" strike="noStrike">
                          <a:solidFill>
                            <a:srgbClr val="000000"/>
                          </a:solidFill>
                          <a:latin typeface="Corbel"/>
                        </a:rPr>
                        <a:t>v – opsi verbose</a:t>
                      </a:r>
                      <a:br/>
                      <a:r>
                        <a:rPr b="0" lang="en-US" sz="2000" spc="-1" strike="noStrike">
                          <a:solidFill>
                            <a:srgbClr val="000000"/>
                          </a:solidFill>
                          <a:latin typeface="Corbel"/>
                        </a:rPr>
                        <a:t>f – opsi penamaan arsip file</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0e5cc"/>
                    </a:solidFill>
                  </a:tcPr>
                </a:tc>
              </a:tr>
              <a:tr h="1865160">
                <a:tc>
                  <a:txBody>
                    <a:bodyPr>
                      <a:noAutofit/>
                    </a:bodyPr>
                    <a:p>
                      <a:pPr>
                        <a:lnSpc>
                          <a:spcPct val="100000"/>
                        </a:lnSpc>
                      </a:pPr>
                      <a:r>
                        <a:rPr b="0" lang="en-US" sz="2000" spc="-1" strike="noStrike">
                          <a:solidFill>
                            <a:srgbClr val="000000"/>
                          </a:solidFill>
                          <a:latin typeface="Courier New"/>
                        </a:rPr>
                        <a:t>tar -zxvf</a:t>
                      </a:r>
                      <a:r>
                        <a:rPr b="0" lang="en-US" sz="2000" spc="-1" strike="noStrike">
                          <a:solidFill>
                            <a:srgbClr val="000000"/>
                          </a:solidFill>
                          <a:latin typeface="Corbel"/>
                        </a:rPr>
                        <a:t> </a:t>
                      </a:r>
                      <a:r>
                        <a:rPr b="0" i="1" lang="en-US" sz="2000" spc="-1" strike="noStrike">
                          <a:solidFill>
                            <a:srgbClr val="000000"/>
                          </a:solidFill>
                          <a:latin typeface="Corbel"/>
                        </a:rPr>
                        <a:t>filename.tar.gz </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c>
                  <a:txBody>
                    <a:bodyPr>
                      <a:noAutofit/>
                    </a:bodyPr>
                    <a:p>
                      <a:pPr marL="285840" indent="-285480">
                        <a:lnSpc>
                          <a:spcPct val="100000"/>
                        </a:lnSpc>
                        <a:buClr>
                          <a:srgbClr val="000000"/>
                        </a:buClr>
                        <a:buFont typeface="Wingdings" charset="2"/>
                        <a:buChar char=""/>
                      </a:pPr>
                      <a:r>
                        <a:rPr b="0" lang="en-US" sz="2000" spc="-1" strike="noStrike">
                          <a:solidFill>
                            <a:srgbClr val="000000"/>
                          </a:solidFill>
                          <a:latin typeface="Corbel"/>
                        </a:rPr>
                        <a:t>meng-untar file tar dan meng-uncompress file tersebut (*.tar.gz atau *.tgz)</a:t>
                      </a:r>
                      <a:endParaRPr b="0" lang="en-US" sz="2000" spc="-1" strike="noStrike">
                        <a:latin typeface="Arial"/>
                      </a:endParaRPr>
                    </a:p>
                    <a:p>
                      <a:pPr marL="343080" indent="-342720">
                        <a:lnSpc>
                          <a:spcPct val="100000"/>
                        </a:lnSpc>
                        <a:buClr>
                          <a:srgbClr val="000000"/>
                        </a:buClr>
                        <a:buFont typeface="Wingdings" charset="2"/>
                        <a:buChar char=""/>
                      </a:pPr>
                      <a:r>
                        <a:rPr b="0" lang="en-US" sz="2000" spc="-1" strike="noStrike">
                          <a:solidFill>
                            <a:srgbClr val="000000"/>
                          </a:solidFill>
                          <a:latin typeface="Corbel"/>
                        </a:rPr>
                        <a:t>meletakkannya direktori tujuan tambahkan option -C direktori.</a:t>
                      </a:r>
                      <a:endParaRPr b="0" lang="en-US" sz="2000" spc="-1" strike="noStrike">
                        <a:latin typeface="Arial"/>
                      </a:endParaRPr>
                    </a:p>
                    <a:p>
                      <a:pPr marL="270000">
                        <a:lnSpc>
                          <a:spcPct val="100000"/>
                        </a:lnSpc>
                      </a:pPr>
                      <a:r>
                        <a:rPr b="0" lang="en-US" sz="2000" spc="-1" strike="noStrike">
                          <a:solidFill>
                            <a:srgbClr val="000000"/>
                          </a:solidFill>
                          <a:latin typeface="Corbel"/>
                        </a:rPr>
                        <a:t>contoh tar -zxvf filename.tar.gz -C /opt (meletakkan file tersebut di direktori /opt</a:t>
                      </a:r>
                      <a:endParaRPr b="0" lang="en-US" sz="20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0f2e7"/>
                    </a:solidFill>
                  </a:tcPr>
                </a:tc>
              </a:tr>
            </a:tbl>
          </a:graphicData>
        </a:graphic>
      </p:graphicFrame>
    </p:spTree>
  </p:cSld>
  <mc:AlternateContent>
    <mc:Choice Requires="p14">
      <p:transition spd="slow" p14:dur="2000"/>
    </mc:Choice>
    <mc:Fallback>
      <p:transition spd="slow"/>
    </mc:Fallback>
  </mc:AlternateContent>
  <p:timing>
    <p:tnLst>
      <p:par>
        <p:cTn id="59" dur="indefinite" restart="never" nodeType="tmRoot">
          <p:childTnLst>
            <p:seq>
              <p:cTn id="60" dur="indefinite"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1143000" y="609480"/>
            <a:ext cx="10069560" cy="766080"/>
          </a:xfrm>
          <a:prstGeom prst="rect">
            <a:avLst/>
          </a:prstGeom>
          <a:noFill/>
          <a:ln>
            <a:noFill/>
          </a:ln>
        </p:spPr>
        <p:txBody>
          <a:bodyPr anchor="ctr">
            <a:noAutofit/>
          </a:bodyPr>
          <a:p>
            <a:pPr algn="ctr">
              <a:lnSpc>
                <a:spcPct val="90000"/>
              </a:lnSpc>
            </a:pPr>
            <a:r>
              <a:rPr b="1" lang="en-US" sz="4400" spc="-1" strike="noStrike">
                <a:solidFill>
                  <a:srgbClr val="7f4f00"/>
                </a:solidFill>
                <a:latin typeface="AR BERKLEY"/>
              </a:rPr>
              <a:t>Melihat Manual Command Line</a:t>
            </a:r>
            <a:endParaRPr b="0" lang="en-US" sz="4400" spc="-1" strike="noStrike">
              <a:solidFill>
                <a:srgbClr val="000000"/>
              </a:solidFill>
              <a:latin typeface="Corbel"/>
            </a:endParaRPr>
          </a:p>
        </p:txBody>
      </p:sp>
      <p:sp>
        <p:nvSpPr>
          <p:cNvPr id="154" name="CustomShape 2"/>
          <p:cNvSpPr/>
          <p:nvPr/>
        </p:nvSpPr>
        <p:spPr>
          <a:xfrm>
            <a:off x="1299960" y="1978920"/>
            <a:ext cx="382788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600" spc="-1" strike="noStrike">
                <a:solidFill>
                  <a:srgbClr val="000000"/>
                </a:solidFill>
                <a:latin typeface="Courier New"/>
              </a:rPr>
              <a:t>man</a:t>
            </a:r>
            <a:r>
              <a:rPr b="0" lang="en-US" sz="3600" spc="-1" strike="noStrike">
                <a:solidFill>
                  <a:srgbClr val="000000"/>
                </a:solidFill>
                <a:latin typeface="Corbel"/>
              </a:rPr>
              <a:t> [perintah]</a:t>
            </a:r>
            <a:endParaRPr b="0" lang="en-US" sz="3600" spc="-1" strike="noStrike">
              <a:latin typeface="Arial"/>
            </a:endParaRPr>
          </a:p>
        </p:txBody>
      </p:sp>
      <p:sp>
        <p:nvSpPr>
          <p:cNvPr id="155" name="CustomShape 3"/>
          <p:cNvSpPr/>
          <p:nvPr/>
        </p:nvSpPr>
        <p:spPr>
          <a:xfrm>
            <a:off x="1299960" y="2688840"/>
            <a:ext cx="382788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600" spc="-1" strike="noStrike">
                <a:solidFill>
                  <a:srgbClr val="000000"/>
                </a:solidFill>
                <a:latin typeface="Corbel"/>
              </a:rPr>
              <a:t>Contoh:</a:t>
            </a:r>
            <a:endParaRPr b="0" lang="en-US" sz="3600" spc="-1" strike="noStrike">
              <a:latin typeface="Arial"/>
            </a:endParaRPr>
          </a:p>
        </p:txBody>
      </p:sp>
      <p:sp>
        <p:nvSpPr>
          <p:cNvPr id="156" name="CustomShape 4"/>
          <p:cNvSpPr/>
          <p:nvPr/>
        </p:nvSpPr>
        <p:spPr>
          <a:xfrm>
            <a:off x="1955880" y="3381840"/>
            <a:ext cx="382788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600" spc="-1" strike="noStrike">
                <a:solidFill>
                  <a:srgbClr val="000000"/>
                </a:solidFill>
                <a:latin typeface="Courier New"/>
              </a:rPr>
              <a:t>$ man ls</a:t>
            </a:r>
            <a:endParaRPr b="0" lang="en-US" sz="3600" spc="-1" strike="noStrike">
              <a:latin typeface="Arial"/>
            </a:endParaRPr>
          </a:p>
        </p:txBody>
      </p:sp>
      <p:sp>
        <p:nvSpPr>
          <p:cNvPr id="157" name="Line 5"/>
          <p:cNvSpPr/>
          <p:nvPr/>
        </p:nvSpPr>
        <p:spPr>
          <a:xfrm>
            <a:off x="1117440" y="1532880"/>
            <a:ext cx="10095480" cy="360"/>
          </a:xfrm>
          <a:prstGeom prst="line">
            <a:avLst/>
          </a:prstGeom>
          <a:ln w="57240">
            <a:solidFill>
              <a:srgbClr val="002060"/>
            </a:solidFill>
            <a:roun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61" dur="indefinite" restart="never" nodeType="tmRoot">
          <p:childTnLst>
            <p:seq>
              <p:cTn id="62" dur="indefinite"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2235240" y="1043640"/>
            <a:ext cx="1045080" cy="8211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rbel"/>
              </a:rPr>
              <a:t>Misal: </a:t>
            </a:r>
            <a:endParaRPr b="0" lang="en-US" sz="2400" spc="-1" strike="noStrike">
              <a:latin typeface="Arial"/>
            </a:endParaRPr>
          </a:p>
        </p:txBody>
      </p:sp>
      <p:sp>
        <p:nvSpPr>
          <p:cNvPr id="159" name="CustomShape 2"/>
          <p:cNvSpPr/>
          <p:nvPr/>
        </p:nvSpPr>
        <p:spPr>
          <a:xfrm>
            <a:off x="711360" y="581760"/>
            <a:ext cx="10735200" cy="456120"/>
          </a:xfrm>
          <a:prstGeom prst="rect">
            <a:avLst/>
          </a:prstGeom>
          <a:noFill/>
          <a:ln>
            <a:noFill/>
          </a:ln>
        </p:spPr>
        <p:style>
          <a:lnRef idx="0"/>
          <a:fillRef idx="0"/>
          <a:effectRef idx="0"/>
          <a:fontRef idx="minor"/>
        </p:style>
        <p:txBody>
          <a:bodyPr lIns="90000" rIns="90000" tIns="45000" bIns="45000">
            <a:spAutoFit/>
          </a:bodyPr>
          <a:p>
            <a:pPr marL="1523880" indent="-1523520">
              <a:lnSpc>
                <a:spcPct val="100000"/>
              </a:lnSpc>
            </a:pPr>
            <a:r>
              <a:rPr b="1" lang="en-US" sz="2400" spc="-1" strike="noStrike">
                <a:solidFill>
                  <a:srgbClr val="000000"/>
                </a:solidFill>
                <a:latin typeface="Corbel"/>
              </a:rPr>
              <a:t>&amp; </a:t>
            </a:r>
            <a:r>
              <a:rPr b="1" lang="en-US" sz="2400" spc="-1" strike="noStrike">
                <a:solidFill>
                  <a:srgbClr val="000000"/>
                </a:solidFill>
                <a:latin typeface="Corbel"/>
              </a:rPr>
              <a:t>	</a:t>
            </a:r>
            <a:r>
              <a:rPr b="0" lang="en-US" sz="2400" spc="-1" strike="noStrike">
                <a:solidFill>
                  <a:srgbClr val="000000"/>
                </a:solidFill>
                <a:latin typeface="Corbel"/>
              </a:rPr>
              <a:t>menjalan perintah di secara </a:t>
            </a:r>
            <a:r>
              <a:rPr b="0" i="1" lang="en-US" sz="2400" spc="-1" strike="noStrike">
                <a:solidFill>
                  <a:srgbClr val="000000"/>
                </a:solidFill>
                <a:latin typeface="Corbel"/>
              </a:rPr>
              <a:t>background</a:t>
            </a:r>
            <a:r>
              <a:rPr b="0" lang="en-US" sz="2400" spc="-1" strike="noStrike">
                <a:solidFill>
                  <a:srgbClr val="000000"/>
                </a:solidFill>
                <a:latin typeface="Corbel"/>
              </a:rPr>
              <a:t> </a:t>
            </a:r>
            <a:endParaRPr b="0" lang="en-US" sz="2400" spc="-1" strike="noStrike">
              <a:latin typeface="Arial"/>
            </a:endParaRPr>
          </a:p>
        </p:txBody>
      </p:sp>
      <p:sp>
        <p:nvSpPr>
          <p:cNvPr id="160" name="CustomShape 3"/>
          <p:cNvSpPr/>
          <p:nvPr/>
        </p:nvSpPr>
        <p:spPr>
          <a:xfrm>
            <a:off x="711360" y="2013120"/>
            <a:ext cx="10418400" cy="456120"/>
          </a:xfrm>
          <a:prstGeom prst="rect">
            <a:avLst/>
          </a:prstGeom>
          <a:noFill/>
          <a:ln>
            <a:noFill/>
          </a:ln>
        </p:spPr>
        <p:style>
          <a:lnRef idx="0"/>
          <a:fillRef idx="0"/>
          <a:effectRef idx="0"/>
          <a:fontRef idx="minor"/>
        </p:style>
        <p:txBody>
          <a:bodyPr lIns="90000" rIns="90000" tIns="45000" bIns="45000">
            <a:spAutoFit/>
          </a:bodyPr>
          <a:p>
            <a:pPr marL="1523880" indent="-1523520">
              <a:lnSpc>
                <a:spcPct val="100000"/>
              </a:lnSpc>
            </a:pPr>
            <a:r>
              <a:rPr b="1" lang="en-US" sz="2400" spc="-1" strike="noStrike">
                <a:solidFill>
                  <a:srgbClr val="000000"/>
                </a:solidFill>
                <a:latin typeface="Corbel"/>
              </a:rPr>
              <a:t>adduser </a:t>
            </a:r>
            <a:r>
              <a:rPr b="1" lang="en-US" sz="2400" spc="-1" strike="noStrike">
                <a:solidFill>
                  <a:srgbClr val="000000"/>
                </a:solidFill>
                <a:latin typeface="Corbel"/>
              </a:rPr>
              <a:t>	</a:t>
            </a:r>
            <a:r>
              <a:rPr b="0" lang="en-US" sz="2400" spc="-1" strike="noStrike">
                <a:solidFill>
                  <a:srgbClr val="000000"/>
                </a:solidFill>
                <a:latin typeface="Corbel"/>
              </a:rPr>
              <a:t>menambahkan user</a:t>
            </a:r>
            <a:endParaRPr b="0" lang="en-US" sz="2400" spc="-1" strike="noStrike">
              <a:latin typeface="Arial"/>
            </a:endParaRPr>
          </a:p>
        </p:txBody>
      </p:sp>
      <p:sp>
        <p:nvSpPr>
          <p:cNvPr id="161" name="CustomShape 4"/>
          <p:cNvSpPr/>
          <p:nvPr/>
        </p:nvSpPr>
        <p:spPr>
          <a:xfrm>
            <a:off x="2780280" y="2474640"/>
            <a:ext cx="6095520" cy="8218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rbel"/>
              </a:rPr>
              <a:t># adduser waluyoadi_hadinimgrat</a:t>
            </a:r>
            <a:endParaRPr b="0" lang="en-US" sz="2400" spc="-1" strike="noStrike">
              <a:latin typeface="Arial"/>
            </a:endParaRPr>
          </a:p>
          <a:p>
            <a:pPr>
              <a:lnSpc>
                <a:spcPct val="100000"/>
              </a:lnSpc>
            </a:pPr>
            <a:r>
              <a:rPr b="0" lang="en-US" sz="2400" spc="-1" strike="noStrike">
                <a:solidFill>
                  <a:srgbClr val="000000"/>
                </a:solidFill>
                <a:latin typeface="Corbel"/>
              </a:rPr>
              <a:t># passwd ningrat#</a:t>
            </a:r>
            <a:endParaRPr b="0" lang="en-US" sz="2400" spc="-1" strike="noStrike">
              <a:latin typeface="Arial"/>
            </a:endParaRPr>
          </a:p>
        </p:txBody>
      </p:sp>
      <p:sp>
        <p:nvSpPr>
          <p:cNvPr id="162" name="CustomShape 5"/>
          <p:cNvSpPr/>
          <p:nvPr/>
        </p:nvSpPr>
        <p:spPr>
          <a:xfrm>
            <a:off x="2349720" y="1454400"/>
            <a:ext cx="863640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n-US" sz="2400" spc="-1" strike="noStrike">
                <a:solidFill>
                  <a:srgbClr val="000000"/>
                </a:solidFill>
                <a:latin typeface="Corbel"/>
              </a:rPr>
              <a:t>	</a:t>
            </a:r>
            <a:r>
              <a:rPr b="1" lang="en-US" sz="2400" spc="-1" strike="noStrike">
                <a:solidFill>
                  <a:srgbClr val="000000"/>
                </a:solidFill>
                <a:latin typeface="Corbel"/>
              </a:rPr>
              <a:t>$ </a:t>
            </a:r>
            <a:r>
              <a:rPr b="1" lang="en-US" sz="2400" spc="-1" strike="noStrike">
                <a:solidFill>
                  <a:srgbClr val="000000"/>
                </a:solidFill>
                <a:latin typeface="Courier New"/>
              </a:rPr>
              <a:t>wget http://wordpress.org/latest.tar.gz &amp; </a:t>
            </a:r>
            <a:endParaRPr b="0" lang="en-US" sz="2400" spc="-1" strike="noStrike">
              <a:latin typeface="Arial"/>
            </a:endParaRPr>
          </a:p>
        </p:txBody>
      </p:sp>
      <p:sp>
        <p:nvSpPr>
          <p:cNvPr id="163" name="CustomShape 6"/>
          <p:cNvSpPr/>
          <p:nvPr/>
        </p:nvSpPr>
        <p:spPr>
          <a:xfrm>
            <a:off x="711360" y="3591360"/>
            <a:ext cx="10502640" cy="2649960"/>
          </a:xfrm>
          <a:prstGeom prst="rect">
            <a:avLst/>
          </a:prstGeom>
          <a:noFill/>
          <a:ln>
            <a:noFill/>
          </a:ln>
        </p:spPr>
        <p:style>
          <a:lnRef idx="0"/>
          <a:fillRef idx="0"/>
          <a:effectRef idx="0"/>
          <a:fontRef idx="minor"/>
        </p:style>
        <p:txBody>
          <a:bodyPr lIns="90000" rIns="90000" tIns="45000" bIns="45000">
            <a:spAutoFit/>
          </a:bodyPr>
          <a:p>
            <a:pPr marL="1523880" indent="-1523520">
              <a:lnSpc>
                <a:spcPct val="100000"/>
              </a:lnSpc>
            </a:pPr>
            <a:r>
              <a:rPr b="1" lang="en-US" sz="2400" spc="-1" strike="noStrike">
                <a:solidFill>
                  <a:srgbClr val="000000"/>
                </a:solidFill>
                <a:latin typeface="Corbel"/>
              </a:rPr>
              <a:t>alias</a:t>
            </a:r>
            <a:r>
              <a:rPr b="1" lang="en-US" sz="2400" spc="-1" strike="noStrike">
                <a:solidFill>
                  <a:srgbClr val="000000"/>
                </a:solidFill>
                <a:latin typeface="Corbel"/>
              </a:rPr>
              <a:t>	</a:t>
            </a:r>
            <a:r>
              <a:rPr b="0" lang="en-US" sz="2400" spc="-1" strike="noStrike">
                <a:solidFill>
                  <a:srgbClr val="000000"/>
                </a:solidFill>
                <a:latin typeface="Corbel"/>
              </a:rPr>
              <a:t>memberi nama lain dari sebuah perintah biasanya perintah yang panjang dibuat nama lain yang lebih pendek atau mudah diingat.</a:t>
            </a:r>
            <a:endParaRPr b="0" lang="en-US" sz="2400" spc="-1" strike="noStrike">
              <a:latin typeface="Arial"/>
            </a:endParaRPr>
          </a:p>
          <a:p>
            <a:pPr marL="1523880" indent="-1523520">
              <a:lnSpc>
                <a:spcPct val="100000"/>
              </a:lnSpc>
            </a:pPr>
            <a:endParaRPr b="0" lang="en-US" sz="2400" spc="-1" strike="noStrike">
              <a:latin typeface="Arial"/>
            </a:endParaRPr>
          </a:p>
          <a:p>
            <a:pPr marL="1523880" indent="-1523520">
              <a:lnSpc>
                <a:spcPct val="100000"/>
              </a:lnSpc>
            </a:pPr>
            <a:r>
              <a:rPr b="0" lang="en-US" sz="2400" spc="-1" strike="noStrike">
                <a:solidFill>
                  <a:srgbClr val="000000"/>
                </a:solidFill>
                <a:latin typeface="Corbel"/>
              </a:rPr>
              <a:t>Misalnya bila Anda ingin perintah ls dapat juga dijalankan dengan mengetikkan perintah dir, maka buatlah aliasnya sbb:</a:t>
            </a:r>
            <a:endParaRPr b="0" lang="en-US" sz="2400" spc="-1" strike="noStrike">
              <a:latin typeface="Arial"/>
            </a:endParaRPr>
          </a:p>
          <a:p>
            <a:pPr marL="2058840" indent="-1523520">
              <a:lnSpc>
                <a:spcPct val="100000"/>
              </a:lnSpc>
            </a:pPr>
            <a:r>
              <a:rPr b="0" lang="en-US" sz="2400" spc="-1" strike="noStrike">
                <a:solidFill>
                  <a:srgbClr val="000000"/>
                </a:solidFill>
                <a:latin typeface="Courier New"/>
              </a:rPr>
              <a:t>$ </a:t>
            </a:r>
            <a:r>
              <a:rPr b="1" lang="en-US" sz="2400" spc="-1" strike="noStrike">
                <a:solidFill>
                  <a:srgbClr val="000000"/>
                </a:solidFill>
                <a:latin typeface="Courier New"/>
              </a:rPr>
              <a:t>alias</a:t>
            </a:r>
            <a:r>
              <a:rPr b="0" lang="en-US" sz="2400" spc="-1" strike="noStrike">
                <a:solidFill>
                  <a:srgbClr val="000000"/>
                </a:solidFill>
                <a:latin typeface="Courier New"/>
              </a:rPr>
              <a:t> dir=ls</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63" dur="indefinite" restart="never" nodeType="tmRoot">
          <p:childTnLst>
            <p:seq>
              <p:cTn id="64" dur="indefinite"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2280240" y="444240"/>
            <a:ext cx="9420480" cy="1280160"/>
          </a:xfrm>
          <a:prstGeom prst="rect">
            <a:avLst/>
          </a:prstGeom>
          <a:noFill/>
          <a:ln>
            <a:noFill/>
          </a:ln>
        </p:spPr>
        <p:style>
          <a:lnRef idx="0"/>
          <a:fillRef idx="0"/>
          <a:effectRef idx="0"/>
          <a:fontRef idx="minor"/>
        </p:style>
        <p:txBody>
          <a:bodyPr anchor="ctr">
            <a:spAutoFit/>
          </a:bodyPr>
          <a:p>
            <a:pPr>
              <a:lnSpc>
                <a:spcPct val="100000"/>
              </a:lnSpc>
            </a:pPr>
            <a:r>
              <a:rPr b="0" lang="en-US" sz="2600" spc="-1" strike="noStrike">
                <a:solidFill>
                  <a:srgbClr val="000000"/>
                </a:solidFill>
                <a:latin typeface="Arial"/>
              </a:rPr>
              <a:t>Untuk melihat tampilan warna-warni, coba jalankan perintah berikut:</a:t>
            </a:r>
            <a:endParaRPr b="0" lang="en-US" sz="2600" spc="-1" strike="noStrike">
              <a:latin typeface="Arial"/>
            </a:endParaRPr>
          </a:p>
          <a:p>
            <a:pPr>
              <a:lnSpc>
                <a:spcPct val="100000"/>
              </a:lnSpc>
            </a:pPr>
            <a:r>
              <a:rPr b="0" lang="en-US" sz="2600" spc="-1" strike="noStrike">
                <a:solidFill>
                  <a:srgbClr val="000000"/>
                </a:solidFill>
                <a:latin typeface="Arial Unicode MS"/>
              </a:rPr>
              <a:t>$ </a:t>
            </a:r>
            <a:r>
              <a:rPr b="1" lang="en-US" sz="2600" spc="-1" strike="noStrike">
                <a:solidFill>
                  <a:srgbClr val="000000"/>
                </a:solidFill>
                <a:latin typeface="Arial Unicode MS"/>
              </a:rPr>
              <a:t>alias</a:t>
            </a:r>
            <a:r>
              <a:rPr b="0" lang="en-US" sz="2600" spc="-1" strike="noStrike">
                <a:solidFill>
                  <a:srgbClr val="000000"/>
                </a:solidFill>
                <a:latin typeface="Arial Unicode MS"/>
              </a:rPr>
              <a:t> dir="ls -ar --color:always"</a:t>
            </a:r>
            <a:endParaRPr b="0" lang="en-US" sz="2600" spc="-1" strike="noStrike">
              <a:latin typeface="Arial"/>
            </a:endParaRPr>
          </a:p>
        </p:txBody>
      </p:sp>
      <p:sp>
        <p:nvSpPr>
          <p:cNvPr id="165" name="CustomShape 2"/>
          <p:cNvSpPr/>
          <p:nvPr/>
        </p:nvSpPr>
        <p:spPr>
          <a:xfrm>
            <a:off x="2280240" y="1776960"/>
            <a:ext cx="8925480" cy="8823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600" spc="-1" strike="noStrike">
                <a:solidFill>
                  <a:srgbClr val="000000"/>
                </a:solidFill>
                <a:latin typeface="Corbel"/>
              </a:rPr>
              <a:t>Melihat perintah-perintah yang mempunyai nama lain saat ini, cukup ketikkan alias (tanpa argumen). </a:t>
            </a:r>
            <a:endParaRPr b="0" lang="en-US" sz="2600" spc="-1" strike="noStrike">
              <a:latin typeface="Arial"/>
            </a:endParaRPr>
          </a:p>
        </p:txBody>
      </p:sp>
      <p:sp>
        <p:nvSpPr>
          <p:cNvPr id="166" name="CustomShape 3"/>
          <p:cNvSpPr/>
          <p:nvPr/>
        </p:nvSpPr>
        <p:spPr>
          <a:xfrm>
            <a:off x="467280" y="3881520"/>
            <a:ext cx="11233440" cy="8816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2600" spc="-1" strike="noStrike">
                <a:solidFill>
                  <a:srgbClr val="002060"/>
                </a:solidFill>
                <a:latin typeface="Corbel"/>
              </a:rPr>
              <a:t>apt-cache</a:t>
            </a:r>
            <a:r>
              <a:rPr b="1" lang="en-US" sz="2600" spc="-1" strike="noStrike">
                <a:solidFill>
                  <a:srgbClr val="002060"/>
                </a:solidFill>
                <a:latin typeface="Corbel"/>
              </a:rPr>
              <a:t>	</a:t>
            </a:r>
            <a:r>
              <a:rPr b="1" lang="en-US" sz="2600" spc="-1" strike="noStrike">
                <a:solidFill>
                  <a:srgbClr val="002060"/>
                </a:solidFill>
                <a:latin typeface="Corbel"/>
              </a:rPr>
              <a:t>Untuk mencari aplikasi yang telah didownload oleh apt-get.</a:t>
            </a:r>
            <a:endParaRPr b="0" lang="en-US" sz="2600" spc="-1" strike="noStrike">
              <a:latin typeface="Arial"/>
            </a:endParaRPr>
          </a:p>
        </p:txBody>
      </p:sp>
      <p:sp>
        <p:nvSpPr>
          <p:cNvPr id="167" name="CustomShape 4"/>
          <p:cNvSpPr/>
          <p:nvPr/>
        </p:nvSpPr>
        <p:spPr>
          <a:xfrm>
            <a:off x="1838160" y="4248000"/>
            <a:ext cx="4867560" cy="4863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600" spc="-1" strike="noStrike">
                <a:solidFill>
                  <a:srgbClr val="000000"/>
                </a:solidFill>
                <a:latin typeface="Corbel"/>
              </a:rPr>
              <a:t>$ apt-cache search apache2</a:t>
            </a:r>
            <a:endParaRPr b="0" lang="en-US" sz="2600" spc="-1" strike="noStrike">
              <a:latin typeface="Arial"/>
            </a:endParaRPr>
          </a:p>
        </p:txBody>
      </p:sp>
      <p:sp>
        <p:nvSpPr>
          <p:cNvPr id="168" name="CustomShape 5"/>
          <p:cNvSpPr/>
          <p:nvPr/>
        </p:nvSpPr>
        <p:spPr>
          <a:xfrm>
            <a:off x="467280" y="4816440"/>
            <a:ext cx="11233440" cy="1673640"/>
          </a:xfrm>
          <a:prstGeom prst="rect">
            <a:avLst/>
          </a:prstGeom>
          <a:noFill/>
          <a:ln>
            <a:noFill/>
          </a:ln>
        </p:spPr>
        <p:style>
          <a:lnRef idx="0"/>
          <a:fillRef idx="0"/>
          <a:effectRef idx="0"/>
          <a:fontRef idx="minor"/>
        </p:style>
        <p:txBody>
          <a:bodyPr lIns="90000" rIns="90000" tIns="45000" bIns="45000">
            <a:spAutoFit/>
          </a:bodyPr>
          <a:p>
            <a:pPr marL="1792440" indent="-1792080">
              <a:lnSpc>
                <a:spcPct val="100000"/>
              </a:lnSpc>
            </a:pPr>
            <a:r>
              <a:rPr b="1" lang="en-US" sz="2600" spc="-1" strike="noStrike">
                <a:solidFill>
                  <a:srgbClr val="000000"/>
                </a:solidFill>
                <a:latin typeface="Corbel"/>
              </a:rPr>
              <a:t>apt-get</a:t>
            </a:r>
            <a:r>
              <a:rPr b="1" lang="en-US" sz="2600" spc="-1" strike="noStrike">
                <a:solidFill>
                  <a:srgbClr val="000000"/>
                </a:solidFill>
                <a:latin typeface="Corbel"/>
              </a:rPr>
              <a:t>	</a:t>
            </a:r>
            <a:r>
              <a:rPr b="0" lang="en-US" sz="2600" spc="-1" strike="noStrike">
                <a:solidFill>
                  <a:srgbClr val="000000"/>
                </a:solidFill>
                <a:latin typeface="Corbel"/>
              </a:rPr>
              <a:t>Untuk menginstall atau uninstall aplikasi di linux, sebagian keluarga linux yang menggunakan adalah debian dan turunannya. Contoh untuk menginstall aplikasi apache:</a:t>
            </a:r>
            <a:endParaRPr b="0" lang="en-US" sz="2600" spc="-1" strike="noStrike">
              <a:latin typeface="Arial"/>
            </a:endParaRPr>
          </a:p>
        </p:txBody>
      </p:sp>
      <p:sp>
        <p:nvSpPr>
          <p:cNvPr id="169" name="CustomShape 6"/>
          <p:cNvSpPr/>
          <p:nvPr/>
        </p:nvSpPr>
        <p:spPr>
          <a:xfrm>
            <a:off x="1901160" y="6025680"/>
            <a:ext cx="4321800" cy="4863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600" spc="-1" strike="noStrike">
                <a:solidFill>
                  <a:srgbClr val="000000"/>
                </a:solidFill>
                <a:latin typeface="Corbel"/>
              </a:rPr>
              <a:t>$ apt-get install apache2</a:t>
            </a:r>
            <a:endParaRPr b="0" lang="en-US" sz="2600" spc="-1" strike="noStrike">
              <a:latin typeface="Arial"/>
            </a:endParaRPr>
          </a:p>
        </p:txBody>
      </p:sp>
      <p:sp>
        <p:nvSpPr>
          <p:cNvPr id="170" name="CustomShape 7"/>
          <p:cNvSpPr/>
          <p:nvPr/>
        </p:nvSpPr>
        <p:spPr>
          <a:xfrm>
            <a:off x="439920" y="2749320"/>
            <a:ext cx="11114280" cy="8823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2600" spc="-1" strike="noStrike">
                <a:solidFill>
                  <a:srgbClr val="000000"/>
                </a:solidFill>
                <a:latin typeface="Corbel"/>
              </a:rPr>
              <a:t>unalias </a:t>
            </a:r>
            <a:r>
              <a:rPr b="1" lang="en-US" sz="2600" spc="-1" strike="noStrike">
                <a:solidFill>
                  <a:srgbClr val="000000"/>
                </a:solidFill>
                <a:latin typeface="Corbel"/>
              </a:rPr>
              <a:t>	</a:t>
            </a:r>
            <a:r>
              <a:rPr b="1" lang="en-US" sz="2600" spc="-1" strike="noStrike">
                <a:solidFill>
                  <a:srgbClr val="000000"/>
                </a:solidFill>
                <a:latin typeface="Corbel"/>
              </a:rPr>
              <a:t>	</a:t>
            </a:r>
            <a:r>
              <a:rPr b="0" lang="en-US" sz="2600" spc="-1" strike="noStrike">
                <a:solidFill>
                  <a:srgbClr val="000000"/>
                </a:solidFill>
                <a:latin typeface="Corbel"/>
              </a:rPr>
              <a:t>membatalkan sebuah alias</a:t>
            </a:r>
            <a:endParaRPr b="0" lang="en-US" sz="2600" spc="-1" strike="noStrike">
              <a:latin typeface="Arial"/>
            </a:endParaRPr>
          </a:p>
          <a:p>
            <a:pPr marL="1828800">
              <a:lnSpc>
                <a:spcPct val="100000"/>
              </a:lnSpc>
            </a:pPr>
            <a:r>
              <a:rPr b="0" lang="en-US" sz="2600" spc="-1" strike="noStrike">
                <a:solidFill>
                  <a:srgbClr val="000000"/>
                </a:solidFill>
                <a:latin typeface="Corbel"/>
              </a:rPr>
              <a:t>$ unalias dir</a:t>
            </a:r>
            <a:endParaRPr b="0" lang="en-US" sz="2600" spc="-1" strike="noStrike">
              <a:latin typeface="Arial"/>
            </a:endParaRPr>
          </a:p>
        </p:txBody>
      </p:sp>
    </p:spTree>
  </p:cSld>
  <mc:AlternateContent>
    <mc:Choice Requires="p14">
      <p:transition spd="slow" p14:dur="2000"/>
    </mc:Choice>
    <mc:Fallback>
      <p:transition spd="slow"/>
    </mc:Fallback>
  </mc:AlternateContent>
  <p:timing>
    <p:tnLst>
      <p:par>
        <p:cTn id="65" dur="indefinite" restart="never" nodeType="tmRoot">
          <p:childTnLst>
            <p:seq>
              <p:cTn id="66" dur="indefinite"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2430000" y="455760"/>
            <a:ext cx="8773560" cy="94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Untuk mengecek pembaruan dari aplikasi yang terinstall di linux.</a:t>
            </a:r>
            <a:endParaRPr b="0" lang="en-US" sz="2800" spc="-1" strike="noStrike">
              <a:latin typeface="Arial"/>
            </a:endParaRPr>
          </a:p>
        </p:txBody>
      </p:sp>
      <p:sp>
        <p:nvSpPr>
          <p:cNvPr id="172" name="CustomShape 2"/>
          <p:cNvSpPr/>
          <p:nvPr/>
        </p:nvSpPr>
        <p:spPr>
          <a:xfrm>
            <a:off x="2175840" y="1178640"/>
            <a:ext cx="3174480" cy="5169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800" spc="-1" strike="noStrike">
                <a:solidFill>
                  <a:srgbClr val="000000"/>
                </a:solidFill>
                <a:latin typeface="Corbel"/>
              </a:rPr>
              <a:t>$ apt-get update</a:t>
            </a:r>
            <a:endParaRPr b="0" lang="en-US" sz="2800" spc="-1" strike="noStrike">
              <a:latin typeface="Arial"/>
            </a:endParaRPr>
          </a:p>
        </p:txBody>
      </p:sp>
      <p:sp>
        <p:nvSpPr>
          <p:cNvPr id="173" name="CustomShape 3"/>
          <p:cNvSpPr/>
          <p:nvPr/>
        </p:nvSpPr>
        <p:spPr>
          <a:xfrm>
            <a:off x="2430000" y="1825920"/>
            <a:ext cx="8967240" cy="94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Untuk memperbarui aplikasi di linux, biasanya digunakan setelah apt-get update.</a:t>
            </a:r>
            <a:endParaRPr b="0" lang="en-US" sz="2800" spc="-1" strike="noStrike">
              <a:latin typeface="Arial"/>
            </a:endParaRPr>
          </a:p>
        </p:txBody>
      </p:sp>
      <p:sp>
        <p:nvSpPr>
          <p:cNvPr id="174" name="CustomShape 4"/>
          <p:cNvSpPr/>
          <p:nvPr/>
        </p:nvSpPr>
        <p:spPr>
          <a:xfrm>
            <a:off x="2216520" y="2858760"/>
            <a:ext cx="3407400" cy="5169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800" spc="-1" strike="noStrike">
                <a:solidFill>
                  <a:srgbClr val="000000"/>
                </a:solidFill>
                <a:latin typeface="Corbel"/>
              </a:rPr>
              <a:t>$ apt-get upgrade</a:t>
            </a:r>
            <a:endParaRPr b="0" lang="en-US" sz="2800" spc="-1" strike="noStrike">
              <a:latin typeface="Arial"/>
            </a:endParaRPr>
          </a:p>
        </p:txBody>
      </p:sp>
      <p:sp>
        <p:nvSpPr>
          <p:cNvPr id="175" name="CustomShape 5"/>
          <p:cNvSpPr/>
          <p:nvPr/>
        </p:nvSpPr>
        <p:spPr>
          <a:xfrm>
            <a:off x="662040" y="3357000"/>
            <a:ext cx="10439640" cy="1796760"/>
          </a:xfrm>
          <a:prstGeom prst="rect">
            <a:avLst/>
          </a:prstGeom>
          <a:noFill/>
          <a:ln>
            <a:noFill/>
          </a:ln>
        </p:spPr>
        <p:style>
          <a:lnRef idx="0"/>
          <a:fillRef idx="0"/>
          <a:effectRef idx="0"/>
          <a:fontRef idx="minor"/>
        </p:style>
        <p:txBody>
          <a:bodyPr lIns="90000" rIns="90000" tIns="45000" bIns="45000">
            <a:spAutoFit/>
          </a:bodyPr>
          <a:p>
            <a:pPr marL="1792440" indent="-1792080">
              <a:lnSpc>
                <a:spcPct val="100000"/>
              </a:lnSpc>
            </a:pPr>
            <a:r>
              <a:rPr b="0" lang="en-US" sz="2800" spc="-1" strike="noStrike">
                <a:solidFill>
                  <a:srgbClr val="000000"/>
                </a:solidFill>
                <a:latin typeface="Corbel"/>
              </a:rPr>
              <a:t>cat </a:t>
            </a:r>
            <a:r>
              <a:rPr b="0" lang="en-US" sz="2800" spc="-1" strike="noStrike">
                <a:solidFill>
                  <a:srgbClr val="000000"/>
                </a:solidFill>
                <a:latin typeface="Corbel"/>
              </a:rPr>
              <a:t>	</a:t>
            </a:r>
            <a:r>
              <a:rPr b="0" lang="en-US" sz="2800" spc="-1" strike="noStrike">
                <a:solidFill>
                  <a:srgbClr val="000000"/>
                </a:solidFill>
                <a:latin typeface="Corbel"/>
              </a:rPr>
              <a:t>Menampilkan isi dari sebuah file di layar. </a:t>
            </a:r>
            <a:endParaRPr b="0" lang="en-US" sz="2800" spc="-1" strike="noStrike">
              <a:latin typeface="Arial"/>
            </a:endParaRPr>
          </a:p>
          <a:p>
            <a:pPr marL="3621240" indent="-1792080">
              <a:lnSpc>
                <a:spcPct val="100000"/>
              </a:lnSpc>
            </a:pPr>
            <a:r>
              <a:rPr b="0" lang="en-US" sz="2800" spc="-1" strike="noStrike">
                <a:solidFill>
                  <a:srgbClr val="000000"/>
                </a:solidFill>
                <a:latin typeface="Corbel"/>
              </a:rPr>
              <a:t>Contoh:</a:t>
            </a:r>
            <a:endParaRPr b="0" lang="en-US" sz="2800" spc="-1" strike="noStrike">
              <a:latin typeface="Arial"/>
            </a:endParaRPr>
          </a:p>
          <a:p>
            <a:pPr marL="3621240" indent="-1792080">
              <a:lnSpc>
                <a:spcPct val="100000"/>
              </a:lnSpc>
            </a:pPr>
            <a:r>
              <a:rPr b="0" lang="en-US" sz="2800" spc="-1" strike="noStrike">
                <a:solidFill>
                  <a:srgbClr val="000000"/>
                </a:solidFill>
                <a:latin typeface="Corbel"/>
              </a:rPr>
              <a:t>$ cat /nama/suatu/file</a:t>
            </a:r>
            <a:endParaRPr b="0" lang="en-US" sz="2800" spc="-1" strike="noStrike">
              <a:latin typeface="Arial"/>
            </a:endParaRPr>
          </a:p>
          <a:p>
            <a:pPr marL="1792440" indent="-1792080">
              <a:lnSpc>
                <a:spcPct val="100000"/>
              </a:lnSpc>
            </a:pPr>
            <a:endParaRPr b="0" lang="en-US" sz="2800" spc="-1" strike="noStrike">
              <a:latin typeface="Arial"/>
            </a:endParaRPr>
          </a:p>
        </p:txBody>
      </p:sp>
      <p:sp>
        <p:nvSpPr>
          <p:cNvPr id="176" name="CustomShape 6"/>
          <p:cNvSpPr/>
          <p:nvPr/>
        </p:nvSpPr>
        <p:spPr>
          <a:xfrm>
            <a:off x="662040" y="4867200"/>
            <a:ext cx="9941040" cy="1796760"/>
          </a:xfrm>
          <a:prstGeom prst="rect">
            <a:avLst/>
          </a:prstGeom>
          <a:noFill/>
          <a:ln>
            <a:noFill/>
          </a:ln>
        </p:spPr>
        <p:style>
          <a:lnRef idx="0"/>
          <a:fillRef idx="0"/>
          <a:effectRef idx="0"/>
          <a:fontRef idx="minor"/>
        </p:style>
        <p:txBody>
          <a:bodyPr lIns="90000" rIns="90000" tIns="45000" bIns="45000">
            <a:spAutoFit/>
          </a:bodyPr>
          <a:p>
            <a:pPr marL="1792440" indent="-1792080">
              <a:lnSpc>
                <a:spcPct val="100000"/>
              </a:lnSpc>
            </a:pPr>
            <a:r>
              <a:rPr b="0" lang="en-US" sz="2800" spc="-1" strike="noStrike">
                <a:solidFill>
                  <a:srgbClr val="000000"/>
                </a:solidFill>
                <a:latin typeface="Corbel"/>
              </a:rPr>
              <a:t>cp </a:t>
            </a:r>
            <a:r>
              <a:rPr b="0" lang="en-US" sz="2800" spc="-1" strike="noStrike">
                <a:solidFill>
                  <a:srgbClr val="000000"/>
                </a:solidFill>
                <a:latin typeface="Corbel"/>
              </a:rPr>
              <a:t>	</a:t>
            </a:r>
            <a:r>
              <a:rPr b="0" lang="en-US" sz="2800" spc="-1" strike="noStrike">
                <a:solidFill>
                  <a:srgbClr val="000000"/>
                </a:solidFill>
                <a:latin typeface="Corbel"/>
              </a:rPr>
              <a:t>	</a:t>
            </a:r>
            <a:r>
              <a:rPr b="0" lang="en-US" sz="2800" spc="-1" strike="noStrike">
                <a:solidFill>
                  <a:srgbClr val="000000"/>
                </a:solidFill>
                <a:latin typeface="Corbel"/>
              </a:rPr>
              <a:t>menyalin file atau copy. Misalnya untuk menyalin file1 menjadi file2 </a:t>
            </a:r>
            <a:endParaRPr b="0" lang="en-US" sz="2800" spc="-1" strike="noStrike">
              <a:latin typeface="Arial"/>
            </a:endParaRPr>
          </a:p>
          <a:p>
            <a:pPr marL="1792440" indent="-1792080">
              <a:lnSpc>
                <a:spcPct val="100000"/>
              </a:lnSpc>
            </a:pPr>
            <a:r>
              <a:rPr b="0" lang="en-US" sz="2800" spc="-1" strike="noStrike">
                <a:solidFill>
                  <a:srgbClr val="000000"/>
                </a:solidFill>
                <a:latin typeface="Corbel"/>
              </a:rPr>
              <a:t>	</a:t>
            </a:r>
            <a:r>
              <a:rPr b="0" lang="en-US" sz="2800" spc="-1" strike="noStrike">
                <a:solidFill>
                  <a:srgbClr val="000000"/>
                </a:solidFill>
                <a:latin typeface="Corbel"/>
              </a:rPr>
              <a:t>$ cp &lt;file1&gt; &lt;file2&gt;</a:t>
            </a:r>
            <a:endParaRPr b="0" lang="en-US" sz="2800" spc="-1" strike="noStrike">
              <a:latin typeface="Arial"/>
            </a:endParaRPr>
          </a:p>
          <a:p>
            <a:pPr marL="1792440" indent="-1792080">
              <a:lnSpc>
                <a:spcPct val="100000"/>
              </a:lnSpc>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7" dur="indefinite" restart="never" nodeType="tmRoot">
          <p:childTnLst>
            <p:seq>
              <p:cTn id="68" dur="indefinite"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546480" y="687240"/>
            <a:ext cx="75888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400" spc="-1" strike="noStrike">
                <a:solidFill>
                  <a:srgbClr val="000000"/>
                </a:solidFill>
                <a:latin typeface="Corbel"/>
              </a:rPr>
              <a:t>find</a:t>
            </a:r>
            <a:endParaRPr b="0" lang="en-US" sz="2400" spc="-1" strike="noStrike">
              <a:latin typeface="Arial"/>
            </a:endParaRPr>
          </a:p>
        </p:txBody>
      </p:sp>
      <p:sp>
        <p:nvSpPr>
          <p:cNvPr id="178" name="CustomShape 2"/>
          <p:cNvSpPr/>
          <p:nvPr/>
        </p:nvSpPr>
        <p:spPr>
          <a:xfrm>
            <a:off x="1690200" y="768240"/>
            <a:ext cx="9466920" cy="30157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rbel"/>
              </a:rPr>
              <a:t>mencari file sesuai dengan kriteria yang ditentukan. </a:t>
            </a:r>
            <a:endParaRPr b="0" lang="en-US" sz="2400" spc="-1" strike="noStrike">
              <a:latin typeface="Arial"/>
            </a:endParaRPr>
          </a:p>
          <a:p>
            <a:pPr>
              <a:lnSpc>
                <a:spcPct val="100000"/>
              </a:lnSpc>
            </a:pPr>
            <a:r>
              <a:rPr b="0" lang="en-US" sz="2400" spc="-1" strike="noStrike">
                <a:solidFill>
                  <a:srgbClr val="000000"/>
                </a:solidFill>
                <a:latin typeface="Corbel"/>
              </a:rPr>
              <a:t>Sintaksnya adalah perintah itu sendiri diikuti dengan nama direktori awal pencarian, kemudian nama file (bisa menggunakan wildcard, metacharacters) dan terakhir menentukan bagaimana hasil pencarian itu akan ditampilkan. Misalnya akan dicari semua file yang berakhiran .doc di current direktori serta tampilkan hasilnya di layar:</a:t>
            </a:r>
            <a:endParaRPr b="0" lang="en-US" sz="2400" spc="-1" strike="noStrike">
              <a:latin typeface="Arial"/>
            </a:endParaRPr>
          </a:p>
        </p:txBody>
      </p:sp>
      <p:sp>
        <p:nvSpPr>
          <p:cNvPr id="179" name="CustomShape 3"/>
          <p:cNvSpPr/>
          <p:nvPr/>
        </p:nvSpPr>
        <p:spPr>
          <a:xfrm>
            <a:off x="1946160" y="3076560"/>
            <a:ext cx="394092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400" spc="-1" strike="noStrike">
                <a:solidFill>
                  <a:srgbClr val="000000"/>
                </a:solidFill>
                <a:latin typeface="Corbel"/>
              </a:rPr>
              <a:t>$ find -name *.doc -print</a:t>
            </a:r>
            <a:endParaRPr b="0" lang="en-US" sz="2400" spc="-1" strike="noStrike">
              <a:latin typeface="Arial"/>
            </a:endParaRPr>
          </a:p>
        </p:txBody>
      </p:sp>
      <p:sp>
        <p:nvSpPr>
          <p:cNvPr id="180" name="CustomShape 4"/>
          <p:cNvSpPr/>
          <p:nvPr/>
        </p:nvSpPr>
        <p:spPr>
          <a:xfrm>
            <a:off x="1525680" y="3731760"/>
            <a:ext cx="218052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400" spc="-1" strike="noStrike">
                <a:solidFill>
                  <a:srgbClr val="000000"/>
                </a:solidFill>
                <a:latin typeface="Corbel"/>
              </a:rPr>
              <a:t>Contoh hasil:</a:t>
            </a:r>
            <a:endParaRPr b="0" lang="en-US" sz="2400" spc="-1" strike="noStrike">
              <a:latin typeface="Arial"/>
            </a:endParaRPr>
          </a:p>
        </p:txBody>
      </p:sp>
      <p:sp>
        <p:nvSpPr>
          <p:cNvPr id="181" name="CustomShape 5"/>
          <p:cNvSpPr/>
          <p:nvPr/>
        </p:nvSpPr>
        <p:spPr>
          <a:xfrm>
            <a:off x="2253600" y="4257720"/>
            <a:ext cx="6095520" cy="15534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rbel"/>
              </a:rPr>
              <a:t>. /public/docs/account.doc</a:t>
            </a:r>
            <a:endParaRPr b="0" lang="en-US" sz="2400" spc="-1" strike="noStrike">
              <a:latin typeface="Arial"/>
            </a:endParaRPr>
          </a:p>
          <a:p>
            <a:pPr>
              <a:lnSpc>
                <a:spcPct val="100000"/>
              </a:lnSpc>
            </a:pPr>
            <a:r>
              <a:rPr b="0" lang="en-US" sz="2400" spc="-1" strike="noStrike">
                <a:solidFill>
                  <a:srgbClr val="000000"/>
                </a:solidFill>
                <a:latin typeface="Corbel"/>
              </a:rPr>
              <a:t>. /public/docs/balance.doc</a:t>
            </a:r>
            <a:endParaRPr b="0" lang="en-US" sz="2400" spc="-1" strike="noStrike">
              <a:latin typeface="Arial"/>
            </a:endParaRPr>
          </a:p>
          <a:p>
            <a:pPr>
              <a:lnSpc>
                <a:spcPct val="100000"/>
              </a:lnSpc>
            </a:pPr>
            <a:r>
              <a:rPr b="0" lang="en-US" sz="2400" spc="-1" strike="noStrike">
                <a:solidFill>
                  <a:srgbClr val="000000"/>
                </a:solidFill>
                <a:latin typeface="Corbel"/>
              </a:rPr>
              <a:t>. /public/docs/statistik/prospek.doc</a:t>
            </a:r>
            <a:endParaRPr b="0" lang="en-US" sz="2400" spc="-1" strike="noStrike">
              <a:latin typeface="Arial"/>
            </a:endParaRPr>
          </a:p>
          <a:p>
            <a:pPr>
              <a:lnSpc>
                <a:spcPct val="100000"/>
              </a:lnSpc>
            </a:pPr>
            <a:r>
              <a:rPr b="0" lang="en-US" sz="2400" spc="-1" strike="noStrike">
                <a:solidFill>
                  <a:srgbClr val="000000"/>
                </a:solidFill>
                <a:latin typeface="Corbel"/>
              </a:rPr>
              <a:t>. /public/docs/statistik/presconf.doc</a:t>
            </a:r>
            <a:endParaRPr b="0" lang="en-US" sz="2400" spc="-1" strike="noStrike">
              <a:latin typeface="Arial"/>
            </a:endParaRPr>
          </a:p>
        </p:txBody>
      </p:sp>
      <p:sp>
        <p:nvSpPr>
          <p:cNvPr id="182" name="CustomShape 6"/>
          <p:cNvSpPr/>
          <p:nvPr/>
        </p:nvSpPr>
        <p:spPr>
          <a:xfrm>
            <a:off x="6128640" y="3141000"/>
            <a:ext cx="326124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400" spc="-1" strike="noStrike">
                <a:solidFill>
                  <a:srgbClr val="000000"/>
                </a:solidFill>
                <a:latin typeface="Corbel"/>
              </a:rPr>
              <a:t>$ find ~ name *.doc</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69" dur="indefinite" restart="never" nodeType="tmRoot">
          <p:childTnLst>
            <p:seq>
              <p:cTn id="70" dur="indefinite"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388080" y="1366200"/>
            <a:ext cx="11147760" cy="1614240"/>
          </a:xfrm>
          <a:prstGeom prst="rect">
            <a:avLst/>
          </a:prstGeom>
          <a:noFill/>
          <a:ln>
            <a:noFill/>
          </a:ln>
        </p:spPr>
        <p:style>
          <a:lnRef idx="0"/>
          <a:fillRef idx="0"/>
          <a:effectRef idx="0"/>
          <a:fontRef idx="minor"/>
        </p:style>
        <p:txBody>
          <a:bodyPr lIns="90000" rIns="90000" tIns="45000" bIns="45000">
            <a:spAutoFit/>
          </a:bodyPr>
          <a:p>
            <a:pPr marL="1163520" indent="-1163160">
              <a:lnSpc>
                <a:spcPct val="100000"/>
              </a:lnSpc>
            </a:pPr>
            <a:r>
              <a:rPr b="1" lang="en-US" sz="2000" spc="-1" strike="noStrike">
                <a:solidFill>
                  <a:srgbClr val="000000"/>
                </a:solidFill>
                <a:latin typeface="Corbel"/>
              </a:rPr>
              <a:t>grep</a:t>
            </a:r>
            <a:r>
              <a:rPr b="0" lang="en-US" sz="2000" spc="-1" strike="noStrike">
                <a:solidFill>
                  <a:srgbClr val="000000"/>
                </a:solidFill>
                <a:latin typeface="Corbel"/>
              </a:rPr>
              <a:t> </a:t>
            </a:r>
            <a:r>
              <a:rPr b="0" lang="en-US" sz="2000" spc="-1" strike="noStrike">
                <a:solidFill>
                  <a:srgbClr val="000000"/>
                </a:solidFill>
                <a:latin typeface="Corbel"/>
              </a:rPr>
              <a:t>	</a:t>
            </a:r>
            <a:r>
              <a:rPr b="0" lang="en-US" sz="2000" spc="-1" strike="noStrike">
                <a:solidFill>
                  <a:srgbClr val="000000"/>
                </a:solidFill>
                <a:latin typeface="Corbel"/>
              </a:rPr>
              <a:t>Global regular expression parse atau grep adalah perintah untuk mencari baris-baris yang mengandung teks dengan kriteria yang telah Anda tentukan pada file yang diberikan.</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Corbel"/>
              </a:rPr>
              <a:t>	</a:t>
            </a:r>
            <a:r>
              <a:rPr b="0" lang="en-US" sz="2000" spc="-1" strike="noStrike">
                <a:solidFill>
                  <a:srgbClr val="000000"/>
                </a:solidFill>
                <a:latin typeface="Corbel"/>
              </a:rPr>
              <a:t>Format perintah:</a:t>
            </a:r>
            <a:endParaRPr b="0" lang="en-US" sz="2000" spc="-1" strike="noStrike">
              <a:latin typeface="Arial"/>
            </a:endParaRPr>
          </a:p>
        </p:txBody>
      </p:sp>
      <p:sp>
        <p:nvSpPr>
          <p:cNvPr id="184" name="CustomShape 2"/>
          <p:cNvSpPr/>
          <p:nvPr/>
        </p:nvSpPr>
        <p:spPr>
          <a:xfrm>
            <a:off x="1116000" y="2502000"/>
            <a:ext cx="4280760" cy="3952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000" spc="-1" strike="noStrike">
                <a:solidFill>
                  <a:srgbClr val="000000"/>
                </a:solidFill>
                <a:latin typeface="Corbel"/>
              </a:rPr>
              <a:t>$ grep [opsional] &lt;teks&gt; &lt;file&gt;</a:t>
            </a:r>
            <a:endParaRPr b="0" lang="en-US" sz="2000" spc="-1" strike="noStrike">
              <a:latin typeface="Arial"/>
            </a:endParaRPr>
          </a:p>
        </p:txBody>
      </p:sp>
      <p:sp>
        <p:nvSpPr>
          <p:cNvPr id="185" name="CustomShape 3"/>
          <p:cNvSpPr/>
          <p:nvPr/>
        </p:nvSpPr>
        <p:spPr>
          <a:xfrm>
            <a:off x="1578240" y="3025440"/>
            <a:ext cx="6095520" cy="10044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000" spc="-1" strike="noStrike">
                <a:solidFill>
                  <a:srgbClr val="000000"/>
                </a:solidFill>
                <a:latin typeface="Corbel"/>
              </a:rPr>
              <a:t>Misalnya akan dicari file-file yang mengandung teks marginal di current direktori:</a:t>
            </a:r>
            <a:endParaRPr b="0" lang="en-US" sz="2000" spc="-1" strike="noStrike">
              <a:latin typeface="Arial"/>
            </a:endParaRPr>
          </a:p>
        </p:txBody>
      </p:sp>
      <p:sp>
        <p:nvSpPr>
          <p:cNvPr id="186" name="CustomShape 4"/>
          <p:cNvSpPr/>
          <p:nvPr/>
        </p:nvSpPr>
        <p:spPr>
          <a:xfrm>
            <a:off x="1272600" y="3863520"/>
            <a:ext cx="3099600" cy="3952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000" spc="-1" strike="noStrike">
                <a:solidFill>
                  <a:srgbClr val="000000"/>
                </a:solidFill>
                <a:latin typeface="Corbel"/>
              </a:rPr>
              <a:t>$ grep marginal &lt;file&gt;</a:t>
            </a:r>
            <a:endParaRPr b="0" lang="en-US" sz="2000" spc="-1" strike="noStrike">
              <a:latin typeface="Arial"/>
            </a:endParaRPr>
          </a:p>
        </p:txBody>
      </p:sp>
      <p:sp>
        <p:nvSpPr>
          <p:cNvPr id="187" name="CustomShape 5"/>
          <p:cNvSpPr/>
          <p:nvPr/>
        </p:nvSpPr>
        <p:spPr>
          <a:xfrm>
            <a:off x="1546920" y="4281120"/>
            <a:ext cx="8627040" cy="13093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000" spc="-1" strike="noStrike">
                <a:solidFill>
                  <a:srgbClr val="002060"/>
                </a:solidFill>
                <a:latin typeface="Corbel"/>
              </a:rPr>
              <a:t>diferent.doc: Catatan: perkataan marginal luas dipergunakan di dalam ilmu ekonomi prob.rtf: oleh fungsi hasil marginal dan fungsi biaya marginal jika fungsi prob.rtf: jika biaya marginal dan hasil marginal diketahui maka biaya total</a:t>
            </a:r>
            <a:endParaRPr b="0" lang="en-US" sz="2000" spc="-1" strike="noStrike">
              <a:latin typeface="Arial"/>
            </a:endParaRPr>
          </a:p>
        </p:txBody>
      </p:sp>
      <p:sp>
        <p:nvSpPr>
          <p:cNvPr id="188" name="CustomShape 6"/>
          <p:cNvSpPr/>
          <p:nvPr/>
        </p:nvSpPr>
        <p:spPr>
          <a:xfrm>
            <a:off x="1578240" y="5324400"/>
            <a:ext cx="3713760" cy="10044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000" spc="-1" strike="noStrike">
                <a:solidFill>
                  <a:srgbClr val="000000"/>
                </a:solidFill>
                <a:latin typeface="Corbel"/>
              </a:rPr>
              <a:t>$ grep hello latihan/satu/coba.txt</a:t>
            </a:r>
            <a:endParaRPr b="0" lang="en-US" sz="2000" spc="-1" strike="noStrike">
              <a:latin typeface="Arial"/>
            </a:endParaRPr>
          </a:p>
          <a:p>
            <a:pPr>
              <a:lnSpc>
                <a:spcPct val="100000"/>
              </a:lnSpc>
            </a:pP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71" dur="indefinite" restart="never" nodeType="tmRoot">
          <p:childTnLst>
            <p:seq>
              <p:cTn id="72" dur="indefinite"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697680" y="240840"/>
            <a:ext cx="10819800" cy="2285280"/>
          </a:xfrm>
          <a:prstGeom prst="rect">
            <a:avLst/>
          </a:prstGeom>
          <a:noFill/>
          <a:ln>
            <a:noFill/>
          </a:ln>
        </p:spPr>
        <p:style>
          <a:lnRef idx="0"/>
          <a:fillRef idx="0"/>
          <a:effectRef idx="0"/>
          <a:fontRef idx="minor"/>
        </p:style>
        <p:txBody>
          <a:bodyPr anchor="ctr">
            <a:spAutoFit/>
          </a:bodyPr>
          <a:p>
            <a:pPr>
              <a:lnSpc>
                <a:spcPct val="100000"/>
              </a:lnSpc>
            </a:pPr>
            <a:r>
              <a:rPr b="1" lang="en-US" sz="1800" spc="-1" strike="noStrike">
                <a:solidFill>
                  <a:srgbClr val="666699"/>
                </a:solidFill>
                <a:latin typeface="Corbel"/>
              </a:rPr>
              <a:t>gzip </a:t>
            </a:r>
            <a:endParaRPr b="0" lang="en-US" sz="1800" spc="-1" strike="noStrike">
              <a:latin typeface="Arial"/>
            </a:endParaRPr>
          </a:p>
          <a:p>
            <a:pPr marL="457200">
              <a:lnSpc>
                <a:spcPct val="100000"/>
              </a:lnSpc>
            </a:pPr>
            <a:r>
              <a:rPr b="0" lang="en-US" sz="1800" spc="-1" strike="noStrike">
                <a:solidFill>
                  <a:srgbClr val="000000"/>
                </a:solidFill>
                <a:latin typeface="Arial"/>
              </a:rPr>
              <a:t>Ini adalah software kompresi zip versi GNU, fungsinya untuk mengkompresi sebuah file. Sintaksnya sangat sederhana:</a:t>
            </a:r>
            <a:endParaRPr b="0" lang="en-US" sz="1800" spc="-1" strike="noStrike">
              <a:latin typeface="Arial"/>
            </a:endParaRPr>
          </a:p>
          <a:p>
            <a:pPr marL="457200">
              <a:lnSpc>
                <a:spcPct val="100000"/>
              </a:lnSpc>
            </a:pPr>
            <a:endParaRPr b="0" lang="en-US" sz="1800" spc="-1" strike="noStrike">
              <a:latin typeface="Arial"/>
            </a:endParaRPr>
          </a:p>
          <a:p>
            <a:pPr marL="457200">
              <a:lnSpc>
                <a:spcPct val="100000"/>
              </a:lnSpc>
            </a:pPr>
            <a:r>
              <a:rPr b="0" lang="en-US" sz="1800" spc="-1" strike="noStrike">
                <a:solidFill>
                  <a:srgbClr val="000000"/>
                </a:solidFill>
                <a:latin typeface="Arial Unicode MS"/>
              </a:rPr>
              <a:t>$ </a:t>
            </a:r>
            <a:r>
              <a:rPr b="1" lang="en-US" sz="1800" spc="-1" strike="noStrike">
                <a:solidFill>
                  <a:srgbClr val="000000"/>
                </a:solidFill>
                <a:latin typeface="Arial Unicode MS"/>
              </a:rPr>
              <a:t>gzip</a:t>
            </a:r>
            <a:r>
              <a:rPr b="0" lang="en-US" sz="1800" spc="-1" strike="noStrike">
                <a:solidFill>
                  <a:srgbClr val="000000"/>
                </a:solidFill>
                <a:latin typeface="Arial Unicode MS"/>
              </a:rPr>
              <a:t> &lt;namafile&gt;</a:t>
            </a:r>
            <a:endParaRPr b="0" lang="en-US" sz="1800" spc="-1" strike="noStrike">
              <a:latin typeface="Arial"/>
            </a:endParaRPr>
          </a:p>
          <a:p>
            <a:pPr marL="457200">
              <a:lnSpc>
                <a:spcPct val="100000"/>
              </a:lnSpc>
            </a:pPr>
            <a:r>
              <a:rPr b="0" lang="en-US" sz="1800" spc="-1" strike="noStrike">
                <a:solidFill>
                  <a:srgbClr val="666699"/>
                </a:solidFill>
                <a:latin typeface="Corbel"/>
              </a:rPr>
              <a:t>Walaupun demikian Anda bisa memberikan parameter tertentu bila memerlukan kompresi file yang lebih baik, silakan melihat manual page-nya. Lihat juga file </a:t>
            </a:r>
            <a:r>
              <a:rPr b="1" lang="en-US" sz="1800" spc="-1" strike="noStrike">
                <a:solidFill>
                  <a:srgbClr val="666699"/>
                </a:solidFill>
                <a:latin typeface="Corbel"/>
              </a:rPr>
              <a:t>tar</a:t>
            </a:r>
            <a:r>
              <a:rPr b="0" lang="en-US" sz="1800" spc="-1" strike="noStrike">
                <a:solidFill>
                  <a:srgbClr val="666699"/>
                </a:solidFill>
                <a:latin typeface="Corbel"/>
              </a:rPr>
              <a:t>, </a:t>
            </a:r>
            <a:r>
              <a:rPr b="1" lang="en-US" sz="1800" spc="-1" strike="noStrike">
                <a:solidFill>
                  <a:srgbClr val="666699"/>
                </a:solidFill>
                <a:latin typeface="Corbel"/>
              </a:rPr>
              <a:t>unzip</a:t>
            </a:r>
            <a:r>
              <a:rPr b="0" lang="en-US" sz="1800" spc="-1" strike="noStrike">
                <a:solidFill>
                  <a:srgbClr val="666699"/>
                </a:solidFill>
                <a:latin typeface="Corbel"/>
              </a:rPr>
              <a:t> dan </a:t>
            </a:r>
            <a:r>
              <a:rPr b="1" lang="en-US" sz="1800" spc="-1" strike="noStrike">
                <a:solidFill>
                  <a:srgbClr val="666699"/>
                </a:solidFill>
                <a:latin typeface="Corbel"/>
              </a:rPr>
              <a:t>zip</a:t>
            </a:r>
            <a:r>
              <a:rPr b="0" lang="en-US" sz="1800" spc="-1" strike="noStrike">
                <a:solidFill>
                  <a:srgbClr val="666699"/>
                </a:solidFill>
                <a:latin typeface="Corbel"/>
              </a:rPr>
              <a:t>.</a:t>
            </a:r>
            <a:endParaRPr b="0" lang="en-US" sz="1800" spc="-1" strike="noStrike">
              <a:latin typeface="Arial"/>
            </a:endParaRPr>
          </a:p>
        </p:txBody>
      </p:sp>
      <p:sp>
        <p:nvSpPr>
          <p:cNvPr id="190" name="CustomShape 2"/>
          <p:cNvSpPr/>
          <p:nvPr/>
        </p:nvSpPr>
        <p:spPr>
          <a:xfrm>
            <a:off x="762120" y="2774160"/>
            <a:ext cx="10755360" cy="11876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800" spc="-1" strike="noStrike">
                <a:solidFill>
                  <a:srgbClr val="666699"/>
                </a:solidFill>
                <a:latin typeface="Corbel"/>
              </a:rPr>
              <a:t>Halt</a:t>
            </a:r>
            <a:endParaRPr b="0" lang="en-US" sz="1800" spc="-1" strike="noStrike">
              <a:latin typeface="Arial"/>
            </a:endParaRPr>
          </a:p>
          <a:p>
            <a:pPr marL="457200">
              <a:lnSpc>
                <a:spcPct val="100000"/>
              </a:lnSpc>
            </a:pPr>
            <a:r>
              <a:rPr b="0" lang="en-US" sz="1800" spc="-1" strike="noStrike">
                <a:solidFill>
                  <a:srgbClr val="666699"/>
                </a:solidFill>
                <a:latin typeface="Corbel"/>
              </a:rPr>
              <a:t>Perintah ini hanya bisa dijalankan oleh super user atau Anda harus login sebagai root. Perintah ini untuk memberitahu kernel supaya mematikan sistem atau shutdown.</a:t>
            </a:r>
            <a:endParaRPr b="0" lang="en-US" sz="1800" spc="-1" strike="noStrike">
              <a:latin typeface="Arial"/>
            </a:endParaRPr>
          </a:p>
          <a:p>
            <a:pPr>
              <a:lnSpc>
                <a:spcPct val="100000"/>
              </a:lnSpc>
            </a:pPr>
            <a:endParaRPr b="0" lang="en-US" sz="1800" spc="-1" strike="noStrike">
              <a:latin typeface="Arial"/>
            </a:endParaRPr>
          </a:p>
        </p:txBody>
      </p:sp>
      <p:sp>
        <p:nvSpPr>
          <p:cNvPr id="191" name="CustomShape 3"/>
          <p:cNvSpPr/>
          <p:nvPr/>
        </p:nvSpPr>
        <p:spPr>
          <a:xfrm>
            <a:off x="762120" y="3961800"/>
            <a:ext cx="1075536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2060"/>
                </a:solidFill>
                <a:latin typeface="Corbel"/>
              </a:rPr>
              <a:t>hostname</a:t>
            </a:r>
            <a:endParaRPr b="0" lang="en-US" sz="1800" spc="-1" strike="noStrike">
              <a:latin typeface="Arial"/>
            </a:endParaRPr>
          </a:p>
          <a:p>
            <a:pPr marL="457200">
              <a:lnSpc>
                <a:spcPct val="100000"/>
              </a:lnSpc>
            </a:pPr>
            <a:r>
              <a:rPr b="0" lang="en-US" sz="1800" spc="-1" strike="noStrike">
                <a:solidFill>
                  <a:srgbClr val="000000"/>
                </a:solidFill>
                <a:latin typeface="Corbel"/>
              </a:rPr>
              <a:t>Untuk menampilkan host atau domain name sistem dan bisa pula digunakan untuk mengesset nama host sistem.</a:t>
            </a:r>
            <a:endParaRPr b="0" lang="en-US" sz="1800" spc="-1" strike="noStrike">
              <a:latin typeface="Arial"/>
            </a:endParaRPr>
          </a:p>
          <a:p>
            <a:pPr>
              <a:lnSpc>
                <a:spcPct val="100000"/>
              </a:lnSpc>
            </a:pPr>
            <a:endParaRPr b="0" lang="en-US" sz="1800" spc="-1" strike="noStrike">
              <a:latin typeface="Arial"/>
            </a:endParaRPr>
          </a:p>
          <a:p>
            <a:pPr marL="457200">
              <a:lnSpc>
                <a:spcPct val="100000"/>
              </a:lnSpc>
            </a:pPr>
            <a:r>
              <a:rPr b="0" lang="en-US" sz="1800" spc="-1" strike="noStrike">
                <a:solidFill>
                  <a:srgbClr val="000000"/>
                </a:solidFill>
                <a:latin typeface="Corbel"/>
              </a:rPr>
              <a:t>Contoh pemakaian:</a:t>
            </a:r>
            <a:endParaRPr b="0" lang="en-US" sz="1800" spc="-1" strike="noStrike">
              <a:latin typeface="Arial"/>
            </a:endParaRPr>
          </a:p>
          <a:p>
            <a:pPr marL="457200">
              <a:lnSpc>
                <a:spcPct val="100000"/>
              </a:lnSpc>
            </a:pPr>
            <a:r>
              <a:rPr b="0" lang="en-US" sz="1800" spc="-1" strike="noStrike">
                <a:solidFill>
                  <a:srgbClr val="000000"/>
                </a:solidFill>
                <a:latin typeface="Corbel"/>
              </a:rPr>
              <a:t>[user@localhost mydirectoryname] $ hostname</a:t>
            </a:r>
            <a:endParaRPr b="0" lang="en-US" sz="1800" spc="-1" strike="noStrike">
              <a:latin typeface="Arial"/>
            </a:endParaRPr>
          </a:p>
          <a:p>
            <a:pPr marL="457200">
              <a:lnSpc>
                <a:spcPct val="100000"/>
              </a:lnSpc>
            </a:pPr>
            <a:r>
              <a:rPr b="0" lang="en-US" sz="1800" spc="-1" strike="noStrike">
                <a:solidFill>
                  <a:srgbClr val="000000"/>
                </a:solidFill>
                <a:latin typeface="Corbel"/>
              </a:rPr>
              <a:t>localhost.localdomain</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73" dur="indefinite" restart="never" nodeType="tmRoot">
          <p:childTnLst>
            <p:seq>
              <p:cTn id="74" dur="indefinite" nodeType="mainSeq"/>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507960" y="1135440"/>
            <a:ext cx="10946880" cy="3381480"/>
          </a:xfrm>
          <a:prstGeom prst="rect">
            <a:avLst/>
          </a:prstGeom>
          <a:noFill/>
          <a:ln>
            <a:noFill/>
          </a:ln>
        </p:spPr>
        <p:style>
          <a:lnRef idx="0"/>
          <a:fillRef idx="0"/>
          <a:effectRef idx="0"/>
          <a:fontRef idx="minor"/>
        </p:style>
        <p:txBody>
          <a:bodyPr lIns="90000" rIns="90000" tIns="45000" bIns="45000">
            <a:spAutoFit/>
          </a:bodyPr>
          <a:p>
            <a:pPr marL="895320" indent="-894960">
              <a:lnSpc>
                <a:spcPct val="100000"/>
              </a:lnSpc>
            </a:pPr>
            <a:r>
              <a:rPr b="1" lang="en-US" sz="2400" spc="-1" strike="noStrike">
                <a:solidFill>
                  <a:srgbClr val="000000"/>
                </a:solidFill>
                <a:latin typeface="Corbel"/>
              </a:rPr>
              <a:t>kill</a:t>
            </a:r>
            <a:r>
              <a:rPr b="0" lang="en-US" sz="2400" spc="-1" strike="noStrike">
                <a:solidFill>
                  <a:srgbClr val="000000"/>
                </a:solidFill>
                <a:latin typeface="Corbel"/>
              </a:rPr>
              <a:t>	</a:t>
            </a:r>
            <a:r>
              <a:rPr b="0" lang="en-US" sz="2400" spc="-1" strike="noStrike">
                <a:solidFill>
                  <a:srgbClr val="000000"/>
                </a:solidFill>
                <a:latin typeface="Corbel"/>
              </a:rPr>
              <a:t>Perintah ini akan mengirimkan sinyal ke sebuah proses yang kita tentukan. Tujuannya adalah menghentikan proses. Format penulisan:</a:t>
            </a:r>
            <a:endParaRPr b="0" lang="en-US" sz="2400" spc="-1" strike="noStrike">
              <a:latin typeface="Arial"/>
            </a:endParaRPr>
          </a:p>
          <a:p>
            <a:pPr marL="895320" indent="-894960">
              <a:lnSpc>
                <a:spcPct val="100000"/>
              </a:lnSpc>
            </a:pPr>
            <a:r>
              <a:rPr b="0" lang="en-US" sz="2400" spc="-1" strike="noStrike">
                <a:solidFill>
                  <a:srgbClr val="000000"/>
                </a:solidFill>
                <a:latin typeface="Corbel"/>
              </a:rPr>
              <a:t>	</a:t>
            </a:r>
            <a:r>
              <a:rPr b="1" lang="en-US" sz="2400" spc="-1" strike="noStrike">
                <a:solidFill>
                  <a:srgbClr val="000000"/>
                </a:solidFill>
                <a:latin typeface="Courier New"/>
              </a:rPr>
              <a:t>$ kill &lt;sinyal&gt; &lt;pid&gt;</a:t>
            </a:r>
            <a:endParaRPr b="0" lang="en-US" sz="2400" spc="-1" strike="noStrike">
              <a:latin typeface="Arial"/>
            </a:endParaRPr>
          </a:p>
          <a:p>
            <a:pPr marL="895320" indent="-894960">
              <a:lnSpc>
                <a:spcPct val="100000"/>
              </a:lnSpc>
            </a:pPr>
            <a:endParaRPr b="0" lang="en-US" sz="2400" spc="-1" strike="noStrike">
              <a:latin typeface="Arial"/>
            </a:endParaRPr>
          </a:p>
          <a:p>
            <a:pPr marL="895320" indent="-894960">
              <a:lnSpc>
                <a:spcPct val="100000"/>
              </a:lnSpc>
            </a:pPr>
            <a:r>
              <a:rPr b="0" lang="en-US" sz="2400" spc="-1" strike="noStrike">
                <a:solidFill>
                  <a:srgbClr val="000000"/>
                </a:solidFill>
                <a:latin typeface="Corbel"/>
              </a:rPr>
              <a:t>	</a:t>
            </a:r>
            <a:r>
              <a:rPr b="0" lang="en-US" sz="2400" spc="-1" strike="noStrike">
                <a:solidFill>
                  <a:srgbClr val="000000"/>
                </a:solidFill>
                <a:latin typeface="Corbel"/>
              </a:rPr>
              <a:t>PID adalah nomor proses yang akan di hentikan. Tidak tahu PID proses mana yang mau dibunuh? Cobalah bereksperimen dengan perintah:</a:t>
            </a:r>
            <a:endParaRPr b="0" lang="en-US" sz="2400" spc="-1" strike="noStrike">
              <a:latin typeface="Arial"/>
            </a:endParaRPr>
          </a:p>
          <a:p>
            <a:pPr marL="895320" indent="-894960">
              <a:lnSpc>
                <a:spcPct val="100000"/>
              </a:lnSpc>
            </a:pPr>
            <a:r>
              <a:rPr b="0" lang="en-US" sz="2400" spc="-1" strike="noStrike">
                <a:solidFill>
                  <a:srgbClr val="000000"/>
                </a:solidFill>
                <a:latin typeface="Corbel"/>
              </a:rPr>
              <a:t>	</a:t>
            </a:r>
            <a:r>
              <a:rPr b="1" lang="en-US" sz="2400" spc="-1" strike="noStrike">
                <a:solidFill>
                  <a:srgbClr val="000000"/>
                </a:solidFill>
                <a:latin typeface="Courier New"/>
              </a:rPr>
              <a:t>$ps aux | grep &lt;myusername&gt; </a:t>
            </a:r>
            <a:endParaRPr b="0" lang="en-US" sz="2400" spc="-1" strike="noStrike">
              <a:latin typeface="Arial"/>
            </a:endParaRPr>
          </a:p>
        </p:txBody>
      </p:sp>
      <p:sp>
        <p:nvSpPr>
          <p:cNvPr id="193" name="CustomShape 2"/>
          <p:cNvSpPr/>
          <p:nvPr/>
        </p:nvSpPr>
        <p:spPr>
          <a:xfrm>
            <a:off x="507960" y="4135320"/>
            <a:ext cx="11328120" cy="1189440"/>
          </a:xfrm>
          <a:prstGeom prst="rect">
            <a:avLst/>
          </a:prstGeom>
          <a:noFill/>
          <a:ln>
            <a:noFill/>
          </a:ln>
        </p:spPr>
        <p:style>
          <a:lnRef idx="0"/>
          <a:fillRef idx="0"/>
          <a:effectRef idx="0"/>
          <a:fontRef idx="minor"/>
        </p:style>
        <p:txBody>
          <a:bodyPr anchor="ctr">
            <a:spAutoFit/>
          </a:bodyPr>
          <a:p>
            <a:pPr marL="895320" indent="-894960">
              <a:lnSpc>
                <a:spcPct val="100000"/>
              </a:lnSpc>
            </a:pPr>
            <a:r>
              <a:rPr b="1" lang="en-US" sz="2400" spc="-1" strike="noStrike">
                <a:solidFill>
                  <a:srgbClr val="000000"/>
                </a:solidFill>
                <a:latin typeface="Arial"/>
              </a:rPr>
              <a:t>mkdir</a:t>
            </a:r>
            <a:r>
              <a:rPr b="1" lang="en-US" sz="2400" spc="-1" strike="noStrike">
                <a:solidFill>
                  <a:srgbClr val="000000"/>
                </a:solidFill>
                <a:latin typeface="Arial"/>
              </a:rPr>
              <a:t>	</a:t>
            </a:r>
            <a:r>
              <a:rPr b="0" lang="en-US" sz="2400" spc="-1" strike="noStrike">
                <a:solidFill>
                  <a:srgbClr val="000000"/>
                </a:solidFill>
                <a:latin typeface="Arial"/>
              </a:rPr>
              <a:t>Membuat direktori baru, sama dengan perintah md di DOS. a</a:t>
            </a:r>
            <a:endParaRPr b="0" lang="en-US" sz="2400" spc="-1" strike="noStrike">
              <a:latin typeface="Arial"/>
            </a:endParaRPr>
          </a:p>
          <a:p>
            <a:pPr marL="1809720" indent="-894960">
              <a:lnSpc>
                <a:spcPct val="100000"/>
              </a:lnSpc>
            </a:pPr>
            <a:r>
              <a:rPr b="0" lang="en-US" sz="2400" spc="-1" strike="noStrike">
                <a:solidFill>
                  <a:srgbClr val="000000"/>
                </a:solidFill>
                <a:latin typeface="Arial"/>
              </a:rPr>
              <a:t>Contoh : mkdir &lt;nama folder&gt; kemudian enter</a:t>
            </a:r>
            <a:endParaRPr b="0" lang="en-US" sz="2400" spc="-1" strike="noStrike">
              <a:latin typeface="Arial"/>
            </a:endParaRPr>
          </a:p>
          <a:p>
            <a:pPr marL="1809720" indent="-894960">
              <a:lnSpc>
                <a:spcPct val="100000"/>
              </a:lnSpc>
            </a:pPr>
            <a:r>
              <a:rPr b="1" lang="en-US" sz="2400" spc="-1" strike="noStrike">
                <a:solidFill>
                  <a:srgbClr val="000000"/>
                </a:solidFill>
                <a:latin typeface="Courier New"/>
              </a:rPr>
              <a:t>$mkdir mahasiswa</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75" dur="indefinite" restart="never" nodeType="tmRoot">
          <p:childTnLst>
            <p:seq>
              <p:cTn id="76" dur="indefinite" nodeType="mainSeq"/>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691200" y="4205160"/>
            <a:ext cx="11004120" cy="1553400"/>
          </a:xfrm>
          <a:prstGeom prst="rect">
            <a:avLst/>
          </a:prstGeom>
          <a:noFill/>
          <a:ln>
            <a:noFill/>
          </a:ln>
        </p:spPr>
        <p:style>
          <a:lnRef idx="0"/>
          <a:fillRef idx="0"/>
          <a:effectRef idx="0"/>
          <a:fontRef idx="minor"/>
        </p:style>
        <p:txBody>
          <a:bodyPr lIns="90000" rIns="90000" tIns="45000" bIns="45000">
            <a:spAutoFit/>
          </a:bodyPr>
          <a:p>
            <a:pPr marL="1432080" indent="-1431720">
              <a:lnSpc>
                <a:spcPct val="100000"/>
              </a:lnSpc>
            </a:pPr>
            <a:r>
              <a:rPr b="1" lang="en-US" sz="2400" spc="-1" strike="noStrike">
                <a:solidFill>
                  <a:srgbClr val="000000"/>
                </a:solidFill>
                <a:latin typeface="Corbel"/>
              </a:rPr>
              <a:t>tail</a:t>
            </a:r>
            <a:r>
              <a:rPr b="0" lang="en-US" sz="2400" spc="-1" strike="noStrike">
                <a:solidFill>
                  <a:srgbClr val="000000"/>
                </a:solidFill>
                <a:latin typeface="Corbel"/>
              </a:rPr>
              <a:t>	</a:t>
            </a:r>
            <a:r>
              <a:rPr b="0" lang="en-US" sz="2400" spc="-1" strike="noStrike">
                <a:solidFill>
                  <a:srgbClr val="000000"/>
                </a:solidFill>
                <a:latin typeface="Corbel"/>
              </a:rPr>
              <a:t>menampilkan 10 baris terakhir dari suatu file. Default baris yang ditampilkan adalah 10 tapi Anda bisa menentukan sendiri berapa baris yang ingin ditampilkan:</a:t>
            </a:r>
            <a:endParaRPr b="0" lang="en-US" sz="2400" spc="-1" strike="noStrike">
              <a:latin typeface="Arial"/>
            </a:endParaRPr>
          </a:p>
          <a:p>
            <a:pPr marL="1432080" indent="-1431720">
              <a:lnSpc>
                <a:spcPct val="100000"/>
              </a:lnSpc>
            </a:pPr>
            <a:r>
              <a:rPr b="0" lang="en-US" sz="2400" spc="-1" strike="noStrike">
                <a:solidFill>
                  <a:srgbClr val="000000"/>
                </a:solidFill>
                <a:latin typeface="Corbel"/>
              </a:rPr>
              <a:t>	</a:t>
            </a:r>
            <a:r>
              <a:rPr b="0" lang="en-US" sz="2400" spc="-1" strike="noStrike">
                <a:solidFill>
                  <a:srgbClr val="000000"/>
                </a:solidFill>
                <a:latin typeface="Corbel"/>
              </a:rPr>
              <a:t>$ tail &lt;jumlah baris&gt; &lt;file&gt;</a:t>
            </a:r>
            <a:endParaRPr b="0" lang="en-US" sz="2400" spc="-1" strike="noStrike">
              <a:latin typeface="Arial"/>
            </a:endParaRPr>
          </a:p>
        </p:txBody>
      </p:sp>
      <p:sp>
        <p:nvSpPr>
          <p:cNvPr id="195" name="CustomShape 2"/>
          <p:cNvSpPr/>
          <p:nvPr/>
        </p:nvSpPr>
        <p:spPr>
          <a:xfrm>
            <a:off x="691200" y="803880"/>
            <a:ext cx="10777680" cy="3141360"/>
          </a:xfrm>
          <a:prstGeom prst="rect">
            <a:avLst/>
          </a:prstGeom>
          <a:noFill/>
          <a:ln>
            <a:noFill/>
          </a:ln>
        </p:spPr>
        <p:style>
          <a:lnRef idx="0"/>
          <a:fillRef idx="0"/>
          <a:effectRef idx="0"/>
          <a:fontRef idx="minor"/>
        </p:style>
        <p:txBody>
          <a:bodyPr anchor="ctr">
            <a:spAutoFit/>
          </a:bodyPr>
          <a:p>
            <a:pPr marL="1432080" indent="-1431720">
              <a:lnSpc>
                <a:spcPct val="100000"/>
              </a:lnSpc>
            </a:pPr>
            <a:r>
              <a:rPr b="1" lang="en-US" sz="2000" spc="-1" strike="noStrike">
                <a:solidFill>
                  <a:srgbClr val="000000"/>
                </a:solidFill>
                <a:latin typeface="Arial"/>
              </a:rPr>
              <a:t>mount</a:t>
            </a:r>
            <a:r>
              <a:rPr b="1" lang="en-US" sz="2000" spc="-1" strike="noStrike">
                <a:solidFill>
                  <a:srgbClr val="000000"/>
                </a:solidFill>
                <a:latin typeface="Arial"/>
              </a:rPr>
              <a:t>	</a:t>
            </a:r>
            <a:r>
              <a:rPr b="0" lang="en-US" sz="2000" spc="-1" strike="noStrike">
                <a:solidFill>
                  <a:srgbClr val="000000"/>
                </a:solidFill>
                <a:latin typeface="Arial"/>
              </a:rPr>
              <a:t>Perintah ini akan me-mount filesystem ke suatu direktori atau mount-point yang telah ditentukan. Hanya superuser yang bisa menjalankan perintah ini. Untuk melihat filesystem apa saja beserta mount-pointnya saat itu, ketikkan perintah mount. Perintah ini dapat Anda pelajari di bab mengenai filesystem. Lihat juga perintah </a:t>
            </a:r>
            <a:r>
              <a:rPr b="1" lang="en-US" sz="2000" spc="-1" strike="noStrike">
                <a:solidFill>
                  <a:srgbClr val="000000"/>
                </a:solidFill>
                <a:latin typeface="Arial"/>
              </a:rPr>
              <a:t>umount</a:t>
            </a:r>
            <a:r>
              <a:rPr b="0" lang="en-US" sz="2000" spc="-1" strike="noStrike">
                <a:solidFill>
                  <a:srgbClr val="000000"/>
                </a:solidFill>
                <a:latin typeface="Arial"/>
              </a:rPr>
              <a:t>.</a:t>
            </a:r>
            <a:endParaRPr b="0" lang="en-US" sz="2000" spc="-1" strike="noStrike">
              <a:latin typeface="Arial"/>
            </a:endParaRPr>
          </a:p>
          <a:p>
            <a:pPr marL="1432080" indent="-974520">
              <a:lnSpc>
                <a:spcPct val="100000"/>
              </a:lnSpc>
            </a:pPr>
            <a:endParaRPr b="0" lang="en-US" sz="2000" spc="-1" strike="noStrike">
              <a:latin typeface="Arial"/>
            </a:endParaRPr>
          </a:p>
          <a:p>
            <a:pPr marL="1432080" indent="-974520">
              <a:lnSpc>
                <a:spcPct val="100000"/>
              </a:lnSpc>
            </a:pPr>
            <a:r>
              <a:rPr b="0" lang="en-US" sz="2000" spc="-1" strike="noStrike">
                <a:solidFill>
                  <a:srgbClr val="000000"/>
                </a:solidFill>
                <a:latin typeface="Arial Unicode MS"/>
              </a:rPr>
              <a:t>	</a:t>
            </a:r>
            <a:r>
              <a:rPr b="0" lang="en-US" sz="2000" spc="-1" strike="noStrike">
                <a:solidFill>
                  <a:srgbClr val="000000"/>
                </a:solidFill>
                <a:latin typeface="Arial Unicode MS"/>
              </a:rPr>
              <a:t>$ </a:t>
            </a:r>
            <a:r>
              <a:rPr b="1" lang="en-US" sz="2000" spc="-1" strike="noStrike">
                <a:solidFill>
                  <a:srgbClr val="000000"/>
                </a:solidFill>
                <a:latin typeface="Arial Unicode MS"/>
              </a:rPr>
              <a:t>mount</a:t>
            </a:r>
            <a:r>
              <a:rPr b="0" lang="en-US" sz="2000" spc="-1" strike="noStrike">
                <a:solidFill>
                  <a:srgbClr val="000000"/>
                </a:solidFill>
                <a:latin typeface="Arial Unicode MS"/>
              </a:rPr>
              <a:t> </a:t>
            </a:r>
            <a:endParaRPr b="0" lang="en-US" sz="2000" spc="-1" strike="noStrike">
              <a:latin typeface="Arial"/>
            </a:endParaRPr>
          </a:p>
          <a:p>
            <a:pPr marL="1432080" indent="-974520">
              <a:lnSpc>
                <a:spcPct val="100000"/>
              </a:lnSpc>
            </a:pPr>
            <a:r>
              <a:rPr b="0" lang="en-US" sz="2000" spc="-1" strike="noStrike">
                <a:solidFill>
                  <a:srgbClr val="000000"/>
                </a:solidFill>
                <a:latin typeface="Arial Unicode MS"/>
              </a:rPr>
              <a:t>	</a:t>
            </a:r>
            <a:r>
              <a:rPr b="0" lang="en-US" sz="2000" spc="-1" strike="noStrike">
                <a:solidFill>
                  <a:srgbClr val="000000"/>
                </a:solidFill>
                <a:latin typeface="Arial Unicode MS"/>
              </a:rPr>
              <a:t>/dev/hda3 on / type ext2 (rw) none on /proc type proc (rw) /dev/hda1 on /dos type vfat (rw) /dev/hda4 on /usr type ext2 (rw) none on /dev/pts type devpts (rw,mode=0622)</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77" dur="indefinite" restart="never" nodeType="tmRoot">
          <p:childTnLst>
            <p:seq>
              <p:cTn id="78"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4" name="Picture 3" descr=""/>
          <p:cNvPicPr/>
          <p:nvPr/>
        </p:nvPicPr>
        <p:blipFill>
          <a:blip r:embed="rId1"/>
          <a:srcRect l="0" t="0" r="0" b="34900"/>
          <a:stretch/>
        </p:blipFill>
        <p:spPr>
          <a:xfrm>
            <a:off x="3177720" y="2054520"/>
            <a:ext cx="4543200" cy="3868560"/>
          </a:xfrm>
          <a:prstGeom prst="rect">
            <a:avLst/>
          </a:prstGeom>
          <a:ln>
            <a:noFill/>
          </a:ln>
        </p:spPr>
      </p:pic>
      <p:pic>
        <p:nvPicPr>
          <p:cNvPr id="95" name="Picture 4" descr=""/>
          <p:cNvPicPr/>
          <p:nvPr/>
        </p:nvPicPr>
        <p:blipFill>
          <a:blip r:embed="rId2"/>
          <a:stretch/>
        </p:blipFill>
        <p:spPr>
          <a:xfrm>
            <a:off x="7198560" y="952920"/>
            <a:ext cx="2212920" cy="2203200"/>
          </a:xfrm>
          <a:prstGeom prst="rect">
            <a:avLst/>
          </a:prstGeom>
          <a:ln>
            <a:noFill/>
          </a:ln>
        </p:spPr>
      </p:pic>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1462680" y="1683360"/>
            <a:ext cx="9744480" cy="624960"/>
          </a:xfrm>
          <a:prstGeom prst="rect">
            <a:avLst/>
          </a:prstGeom>
          <a:noFill/>
          <a:ln>
            <a:noFill/>
          </a:ln>
        </p:spPr>
        <p:style>
          <a:lnRef idx="0"/>
          <a:fillRef idx="0"/>
          <a:effectRef idx="0"/>
          <a:fontRef idx="minor"/>
        </p:style>
        <p:txBody>
          <a:bodyPr anchor="ctr">
            <a:noAutofit/>
          </a:bodyPr>
          <a:p>
            <a:pPr>
              <a:lnSpc>
                <a:spcPct val="90000"/>
              </a:lnSpc>
            </a:pPr>
            <a:r>
              <a:rPr b="1" i="1" lang="en-US" sz="6600" spc="-1" strike="noStrike">
                <a:solidFill>
                  <a:srgbClr val="000000"/>
                </a:solidFill>
                <a:latin typeface="Adobe Garamond Pro Bold"/>
              </a:rPr>
              <a:t>Instalasi</a:t>
            </a:r>
            <a:r>
              <a:rPr b="1" i="1" lang="en-US" sz="6600" spc="-1" strike="noStrike">
                <a:solidFill>
                  <a:srgbClr val="a6b727"/>
                </a:solidFill>
                <a:latin typeface="Adobe Garamond Pro Bold"/>
              </a:rPr>
              <a:t> </a:t>
            </a:r>
            <a:r>
              <a:rPr b="1" lang="en-US" sz="6600" spc="-1" strike="noStrike">
                <a:solidFill>
                  <a:srgbClr val="002060"/>
                </a:solidFill>
                <a:latin typeface="Adobe Garamond Pro Bold"/>
              </a:rPr>
              <a:t>file di Linux </a:t>
            </a:r>
            <a:endParaRPr b="0" lang="en-US" sz="6600" spc="-1" strike="noStrike">
              <a:latin typeface="Arial"/>
            </a:endParaRPr>
          </a:p>
        </p:txBody>
      </p:sp>
      <p:sp>
        <p:nvSpPr>
          <p:cNvPr id="197" name="CustomShape 2"/>
          <p:cNvSpPr/>
          <p:nvPr/>
        </p:nvSpPr>
        <p:spPr>
          <a:xfrm>
            <a:off x="2890440" y="3188880"/>
            <a:ext cx="7961760" cy="624960"/>
          </a:xfrm>
          <a:prstGeom prst="rect">
            <a:avLst/>
          </a:prstGeom>
          <a:noFill/>
          <a:ln>
            <a:noFill/>
          </a:ln>
        </p:spPr>
        <p:style>
          <a:lnRef idx="0"/>
          <a:fillRef idx="0"/>
          <a:effectRef idx="0"/>
          <a:fontRef idx="minor"/>
        </p:style>
      </p:sp>
      <p:sp>
        <p:nvSpPr>
          <p:cNvPr id="198" name="CustomShape 3"/>
          <p:cNvSpPr/>
          <p:nvPr/>
        </p:nvSpPr>
        <p:spPr>
          <a:xfrm>
            <a:off x="5420520" y="2995200"/>
            <a:ext cx="7961760" cy="1973880"/>
          </a:xfrm>
          <a:prstGeom prst="rect">
            <a:avLst/>
          </a:prstGeom>
          <a:noFill/>
          <a:ln>
            <a:noFill/>
          </a:ln>
        </p:spPr>
        <p:style>
          <a:lnRef idx="0"/>
          <a:fillRef idx="0"/>
          <a:effectRef idx="0"/>
          <a:fontRef idx="minor"/>
        </p:style>
        <p:txBody>
          <a:bodyPr anchor="ctr">
            <a:noAutofit/>
          </a:bodyPr>
          <a:p>
            <a:pPr>
              <a:lnSpc>
                <a:spcPct val="100000"/>
              </a:lnSpc>
            </a:pPr>
            <a:r>
              <a:rPr b="1" lang="en-US" sz="4000" spc="-1" strike="noStrike">
                <a:solidFill>
                  <a:srgbClr val="002060"/>
                </a:solidFill>
                <a:latin typeface="Adobe Gothic Std B"/>
                <a:ea typeface="Adobe Gothic Std B"/>
              </a:rPr>
              <a:t>.tar.gz </a:t>
            </a:r>
            <a:endParaRPr b="0" lang="en-US" sz="4000" spc="-1" strike="noStrike">
              <a:latin typeface="Arial"/>
            </a:endParaRPr>
          </a:p>
          <a:p>
            <a:pPr>
              <a:lnSpc>
                <a:spcPct val="100000"/>
              </a:lnSpc>
            </a:pPr>
            <a:r>
              <a:rPr b="1" lang="en-US" sz="4000" spc="-1" strike="noStrike">
                <a:solidFill>
                  <a:srgbClr val="002060"/>
                </a:solidFill>
                <a:latin typeface="Adobe Gothic Std B"/>
                <a:ea typeface="Adobe Gothic Std B"/>
              </a:rPr>
              <a:t>	</a:t>
            </a:r>
            <a:r>
              <a:rPr b="1" lang="en-US" sz="4000" spc="-1" strike="noStrike">
                <a:solidFill>
                  <a:srgbClr val="c00000"/>
                </a:solidFill>
                <a:latin typeface="Adobe Gothic Std B"/>
                <a:ea typeface="Adobe Gothic Std B"/>
              </a:rPr>
              <a:t>.sh </a:t>
            </a:r>
            <a:endParaRPr b="0" lang="en-US" sz="4000" spc="-1" strike="noStrike">
              <a:latin typeface="Arial"/>
            </a:endParaRPr>
          </a:p>
          <a:p>
            <a:pPr>
              <a:lnSpc>
                <a:spcPct val="100000"/>
              </a:lnSpc>
            </a:pPr>
            <a:r>
              <a:rPr b="1" lang="en-US" sz="4000" spc="-1" strike="noStrike">
                <a:solidFill>
                  <a:srgbClr val="002060"/>
                </a:solidFill>
                <a:latin typeface="Adobe Gothic Std B"/>
                <a:ea typeface="Adobe Gothic Std B"/>
              </a:rPr>
              <a:t>	</a:t>
            </a:r>
            <a:r>
              <a:rPr b="1" lang="en-US" sz="4000" spc="-1" strike="noStrike">
                <a:solidFill>
                  <a:srgbClr val="002060"/>
                </a:solidFill>
                <a:latin typeface="Adobe Gothic Std B"/>
                <a:ea typeface="Adobe Gothic Std B"/>
              </a:rPr>
              <a:t>	</a:t>
            </a:r>
            <a:r>
              <a:rPr b="1" lang="en-US" sz="4000" spc="-1" strike="noStrike">
                <a:solidFill>
                  <a:srgbClr val="0070c0"/>
                </a:solidFill>
                <a:latin typeface="Adobe Gothic Std B"/>
                <a:ea typeface="Adobe Gothic Std B"/>
              </a:rPr>
              <a:t>.deb </a:t>
            </a:r>
            <a:endParaRPr b="0" lang="en-US" sz="4000" spc="-1" strike="noStrike">
              <a:latin typeface="Arial"/>
            </a:endParaRPr>
          </a:p>
          <a:p>
            <a:pPr>
              <a:lnSpc>
                <a:spcPct val="100000"/>
              </a:lnSpc>
            </a:pPr>
            <a:r>
              <a:rPr b="1" lang="en-US" sz="4000" spc="-1" strike="noStrike">
                <a:solidFill>
                  <a:srgbClr val="002060"/>
                </a:solidFill>
                <a:latin typeface="Adobe Gothic Std B"/>
                <a:ea typeface="Adobe Gothic Std B"/>
              </a:rPr>
              <a:t>	</a:t>
            </a:r>
            <a:r>
              <a:rPr b="1" lang="en-US" sz="4000" spc="-1" strike="noStrike">
                <a:solidFill>
                  <a:srgbClr val="002060"/>
                </a:solidFill>
                <a:latin typeface="Adobe Gothic Std B"/>
                <a:ea typeface="Adobe Gothic Std B"/>
              </a:rPr>
              <a:t>	</a:t>
            </a:r>
            <a:r>
              <a:rPr b="1" lang="en-US" sz="4000" spc="-1" strike="noStrike">
                <a:solidFill>
                  <a:srgbClr val="002060"/>
                </a:solidFill>
                <a:latin typeface="Adobe Gothic Std B"/>
                <a:ea typeface="Adobe Gothic Std B"/>
              </a:rPr>
              <a:t>	</a:t>
            </a:r>
            <a:r>
              <a:rPr b="1" lang="en-US" sz="4000" spc="-1" strike="noStrike">
                <a:solidFill>
                  <a:srgbClr val="7030a0"/>
                </a:solidFill>
                <a:latin typeface="Adobe Gothic Std B"/>
                <a:ea typeface="Adobe Gothic Std B"/>
              </a:rPr>
              <a:t>.bin</a:t>
            </a:r>
            <a:endParaRPr b="0" lang="en-US" sz="4000" spc="-1" strike="noStrike">
              <a:latin typeface="Arial"/>
            </a:endParaRPr>
          </a:p>
        </p:txBody>
      </p:sp>
    </p:spTree>
  </p:cSld>
  <mc:AlternateContent>
    <mc:Choice Requires="p14">
      <p:transition spd="slow" p14:dur="2000"/>
    </mc:Choice>
    <mc:Fallback>
      <p:transition spd="slow"/>
    </mc:Fallback>
  </mc:AlternateContent>
  <p:timing>
    <p:tnLst>
      <p:par>
        <p:cTn id="79" dur="indefinite" restart="never" nodeType="tmRoot">
          <p:childTnLst>
            <p:seq>
              <p:cTn id="80" dur="indefinite" nodeType="mainSeq"/>
              <p:prevCondLst>
                <p:cond delay="0" evt="onPrev">
                  <p:tgtEl>
                    <p:sldTgt/>
                  </p:tgtEl>
                </p:cond>
              </p:prevCondLst>
              <p:nextCondLst>
                <p:cond delay="0" evt="onNext">
                  <p:tgtEl>
                    <p:sldTgt/>
                  </p:tgtEl>
                </p:cond>
              </p:nextCondLst>
            </p:seq>
          </p:childTnLst>
        </p:cTn>
      </p:par>
    </p:tnLst>
  </p:timing>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793080" y="1051200"/>
            <a:ext cx="10605240" cy="6488640"/>
          </a:xfrm>
          <a:prstGeom prst="rect">
            <a:avLst/>
          </a:prstGeom>
          <a:noFill/>
          <a:ln>
            <a:noFill/>
          </a:ln>
        </p:spPr>
        <p:style>
          <a:lnRef idx="0"/>
          <a:fillRef idx="0"/>
          <a:effectRef idx="0"/>
          <a:fontRef idx="minor"/>
        </p:style>
        <p:txBody>
          <a:bodyPr lIns="90000" rIns="90000" tIns="45000" bIns="45000">
            <a:spAutoFit/>
          </a:bodyPr>
          <a:p>
            <a:pPr marL="360360" indent="-360000">
              <a:lnSpc>
                <a:spcPct val="100000"/>
              </a:lnSpc>
              <a:buClr>
                <a:srgbClr val="000000"/>
              </a:buClr>
              <a:buFont typeface="Corbel"/>
              <a:buAutoNum type="arabicPeriod"/>
            </a:pPr>
            <a:r>
              <a:rPr b="1" lang="en-US" sz="2800" spc="-1" strike="noStrike">
                <a:solidFill>
                  <a:srgbClr val="000000"/>
                </a:solidFill>
                <a:latin typeface="Corbel"/>
              </a:rPr>
              <a:t>File berekstensi tar.qz </a:t>
            </a:r>
            <a:endParaRPr b="0" lang="en-US" sz="2800" spc="-1" strike="noStrike">
              <a:latin typeface="Arial"/>
            </a:endParaRPr>
          </a:p>
          <a:p>
            <a:pPr marL="628560" indent="-267840">
              <a:lnSpc>
                <a:spcPct val="100000"/>
              </a:lnSpc>
              <a:buClr>
                <a:srgbClr val="000000"/>
              </a:buClr>
              <a:buFont typeface="Wingdings" charset="2"/>
              <a:buChar char=""/>
            </a:pPr>
            <a:r>
              <a:rPr b="1" lang="en-US" sz="2800" spc="-1" strike="noStrike">
                <a:solidFill>
                  <a:srgbClr val="000000"/>
                </a:solidFill>
                <a:latin typeface="Corbel"/>
              </a:rPr>
              <a:t>Tape Archive </a:t>
            </a:r>
            <a:r>
              <a:rPr b="0" lang="en-US" sz="2800" spc="-1" strike="noStrike">
                <a:solidFill>
                  <a:srgbClr val="000000"/>
                </a:solidFill>
                <a:latin typeface="Corbel"/>
              </a:rPr>
              <a:t>sering disebut </a:t>
            </a:r>
            <a:r>
              <a:rPr b="1" lang="en-US" sz="2800" spc="-1" strike="noStrike">
                <a:solidFill>
                  <a:srgbClr val="000000"/>
                </a:solidFill>
                <a:latin typeface="Corbel"/>
              </a:rPr>
              <a:t>Tarball</a:t>
            </a:r>
            <a:r>
              <a:rPr b="0" lang="en-US" sz="2800" spc="-1" strike="noStrike">
                <a:solidFill>
                  <a:srgbClr val="000000"/>
                </a:solidFill>
                <a:latin typeface="Corbel"/>
              </a:rPr>
              <a:t> disingkat dengan </a:t>
            </a:r>
            <a:r>
              <a:rPr b="1" lang="en-US" sz="2800" spc="-1" strike="noStrike">
                <a:solidFill>
                  <a:srgbClr val="000000"/>
                </a:solidFill>
                <a:latin typeface="Corbel"/>
              </a:rPr>
              <a:t>tar</a:t>
            </a:r>
            <a:r>
              <a:rPr b="0" lang="en-US" sz="2800" spc="-1" strike="noStrike">
                <a:solidFill>
                  <a:srgbClr val="000000"/>
                </a:solidFill>
                <a:latin typeface="Corbel"/>
              </a:rPr>
              <a:t> </a:t>
            </a:r>
            <a:endParaRPr b="0" lang="en-US" sz="2800" spc="-1" strike="noStrike">
              <a:latin typeface="Arial"/>
            </a:endParaRPr>
          </a:p>
          <a:p>
            <a:pPr marL="628560" indent="-267840">
              <a:lnSpc>
                <a:spcPct val="100000"/>
              </a:lnSpc>
              <a:buClr>
                <a:srgbClr val="000000"/>
              </a:buClr>
              <a:buFont typeface="Wingdings" charset="2"/>
              <a:buChar char=""/>
            </a:pPr>
            <a:r>
              <a:rPr b="0" lang="en-US" sz="2800" spc="-1" strike="noStrike">
                <a:solidFill>
                  <a:srgbClr val="000000"/>
                </a:solidFill>
                <a:latin typeface="Corbel"/>
              </a:rPr>
              <a:t>digunakan untuk meng-arsipkan dan mengkompresi source code atau backup suatu program.</a:t>
            </a:r>
            <a:endParaRPr b="0" lang="en-US" sz="2800" spc="-1" strike="noStrike">
              <a:latin typeface="Arial"/>
            </a:endParaRPr>
          </a:p>
          <a:p>
            <a:pPr marL="628560" indent="-267840">
              <a:lnSpc>
                <a:spcPct val="100000"/>
              </a:lnSpc>
              <a:buClr>
                <a:srgbClr val="000000"/>
              </a:buClr>
              <a:buFont typeface="Wingdings" charset="2"/>
              <a:buChar char=""/>
            </a:pPr>
            <a:r>
              <a:rPr b="0" lang="en-US" sz="2800" spc="-1" strike="noStrike">
                <a:solidFill>
                  <a:srgbClr val="000000"/>
                </a:solidFill>
                <a:latin typeface="Corbel"/>
              </a:rPr>
              <a:t>dapat menyimpan hak akses penting dalam source code atau backup sistem linux yang tidak dimiliki oleh format file lainnya.</a:t>
            </a:r>
            <a:endParaRPr b="0" lang="en-US" sz="2800" spc="-1" strike="noStrike">
              <a:latin typeface="Arial"/>
            </a:endParaRPr>
          </a:p>
          <a:p>
            <a:pPr marL="360360" indent="-360000">
              <a:lnSpc>
                <a:spcPct val="100000"/>
              </a:lnSpc>
            </a:pPr>
            <a:r>
              <a:rPr b="0" lang="en-US" sz="2800" spc="-1" strike="noStrike">
                <a:solidFill>
                  <a:srgbClr val="000000"/>
                </a:solidFill>
                <a:latin typeface="Corbel"/>
              </a:rPr>
              <a:t>	</a:t>
            </a:r>
            <a:endParaRPr b="0" lang="en-US" sz="2800" spc="-1" strike="noStrike">
              <a:latin typeface="Arial"/>
            </a:endParaRPr>
          </a:p>
          <a:p>
            <a:pPr marL="360360" indent="-360000">
              <a:lnSpc>
                <a:spcPct val="100000"/>
              </a:lnSpc>
            </a:pPr>
            <a:r>
              <a:rPr b="0" lang="en-US" sz="2800" spc="-1" strike="noStrike">
                <a:solidFill>
                  <a:srgbClr val="000000"/>
                </a:solidFill>
                <a:latin typeface="Corbel"/>
              </a:rPr>
              <a:t>	</a:t>
            </a:r>
            <a:r>
              <a:rPr b="0" lang="en-US" sz="2800" spc="-1" strike="noStrike">
                <a:solidFill>
                  <a:srgbClr val="000000"/>
                </a:solidFill>
                <a:latin typeface="Corbel"/>
              </a:rPr>
              <a:t>File tar.gz terdiri dari dua bagian yaitu tar dan gz dimana:</a:t>
            </a:r>
            <a:endParaRPr b="0" lang="en-US" sz="2800" spc="-1" strike="noStrike">
              <a:latin typeface="Arial"/>
            </a:endParaRPr>
          </a:p>
          <a:p>
            <a:pPr marL="628560" indent="-267840">
              <a:lnSpc>
                <a:spcPct val="100000"/>
              </a:lnSpc>
              <a:buClr>
                <a:srgbClr val="000000"/>
              </a:buClr>
              <a:buFont typeface="Wingdings" charset="2"/>
              <a:buChar char=""/>
            </a:pPr>
            <a:r>
              <a:rPr b="0" lang="en-US" sz="2800" spc="-1" strike="noStrike">
                <a:solidFill>
                  <a:srgbClr val="000000"/>
                </a:solidFill>
                <a:latin typeface="Corbel"/>
              </a:rPr>
              <a:t>tar hanya melakukan pengarsipan, tidak melakukan kompresi, sedangkan </a:t>
            </a:r>
            <a:endParaRPr b="0" lang="en-US" sz="2800" spc="-1" strike="noStrike">
              <a:latin typeface="Arial"/>
            </a:endParaRPr>
          </a:p>
          <a:p>
            <a:pPr marL="628560" indent="-267840">
              <a:lnSpc>
                <a:spcPct val="100000"/>
              </a:lnSpc>
              <a:buClr>
                <a:srgbClr val="000000"/>
              </a:buClr>
              <a:buFont typeface="Wingdings" charset="2"/>
              <a:buChar char=""/>
            </a:pPr>
            <a:r>
              <a:rPr b="0" lang="en-US" sz="2800" spc="-1" strike="noStrike">
                <a:solidFill>
                  <a:srgbClr val="000000"/>
                </a:solidFill>
                <a:latin typeface="Corbel"/>
              </a:rPr>
              <a:t>kompresi dilakukan oleh gzip atau 7z. </a:t>
            </a:r>
            <a:endParaRPr b="0" lang="en-US" sz="2800" spc="-1" strike="noStrike">
              <a:latin typeface="Arial"/>
            </a:endParaRPr>
          </a:p>
          <a:p>
            <a:pPr marL="360360" indent="-360000">
              <a:lnSpc>
                <a:spcPct val="100000"/>
              </a:lnSpc>
            </a:pPr>
            <a:r>
              <a:rPr b="0" lang="en-US" sz="2800" spc="-1" strike="noStrike">
                <a:solidFill>
                  <a:srgbClr val="000000"/>
                </a:solidFill>
                <a:latin typeface="Corbel"/>
              </a:rPr>
              <a:t>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81" dur="indefinite" restart="never" nodeType="tmRoot">
          <p:childTnLst>
            <p:seq>
              <p:cTn id="82" dur="indefinite" nodeType="mainSeq"/>
              <p:prevCondLst>
                <p:cond delay="0" evt="onPrev">
                  <p:tgtEl>
                    <p:sldTgt/>
                  </p:tgtEl>
                </p:cond>
              </p:prevCondLst>
              <p:nextCondLst>
                <p:cond delay="0" evt="onNext">
                  <p:tgtEl>
                    <p:sldTgt/>
                  </p:tgtEl>
                </p:cond>
              </p:nextCondLst>
            </p:seq>
          </p:childTnLst>
        </p:cTn>
      </p:par>
    </p:tnLst>
  </p:timing>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517680" y="1021680"/>
            <a:ext cx="11104200" cy="4964760"/>
          </a:xfrm>
          <a:prstGeom prst="rect">
            <a:avLst/>
          </a:prstGeom>
          <a:noFill/>
          <a:ln>
            <a:noFill/>
          </a:ln>
        </p:spPr>
        <p:style>
          <a:lnRef idx="0"/>
          <a:fillRef idx="0"/>
          <a:effectRef idx="0"/>
          <a:fontRef idx="minor"/>
        </p:style>
        <p:txBody>
          <a:bodyPr lIns="90000" rIns="90000" tIns="45000" bIns="45000">
            <a:spAutoFit/>
          </a:bodyPr>
          <a:p>
            <a:pPr marL="360360" indent="-36000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Pengarsipan dan pengkompresian dilakukan secara bersama-sama sehingga file hasil kompresian dari </a:t>
            </a:r>
            <a:r>
              <a:rPr b="1" lang="en-US" sz="3200" spc="-1" strike="noStrike">
                <a:solidFill>
                  <a:srgbClr val="000000"/>
                </a:solidFill>
                <a:latin typeface="Corbel"/>
              </a:rPr>
              <a:t>gzip</a:t>
            </a:r>
            <a:r>
              <a:rPr b="0" lang="en-US" sz="3200" spc="-1" strike="noStrike">
                <a:solidFill>
                  <a:srgbClr val="000000"/>
                </a:solidFill>
                <a:latin typeface="Corbel"/>
              </a:rPr>
              <a:t> menjadi </a:t>
            </a:r>
            <a:r>
              <a:rPr b="1" lang="en-US" sz="3200" spc="-1" strike="noStrike">
                <a:solidFill>
                  <a:srgbClr val="000000"/>
                </a:solidFill>
                <a:latin typeface="Corbel"/>
              </a:rPr>
              <a:t>nama_file.tar.gz</a:t>
            </a:r>
            <a:r>
              <a:rPr b="0" lang="en-US" sz="3200" spc="-1" strike="noStrike">
                <a:solidFill>
                  <a:srgbClr val="000000"/>
                </a:solidFill>
                <a:latin typeface="Corbel"/>
              </a:rPr>
              <a:t> dan </a:t>
            </a:r>
            <a:r>
              <a:rPr b="1" lang="en-US" sz="3200" spc="-1" strike="noStrike">
                <a:solidFill>
                  <a:srgbClr val="000000"/>
                </a:solidFill>
                <a:latin typeface="Corbel"/>
              </a:rPr>
              <a:t>7z</a:t>
            </a:r>
            <a:r>
              <a:rPr b="0" lang="en-US" sz="3200" spc="-1" strike="noStrike">
                <a:solidFill>
                  <a:srgbClr val="000000"/>
                </a:solidFill>
                <a:latin typeface="Corbel"/>
              </a:rPr>
              <a:t> dengan file hasil kompresiannya bernama </a:t>
            </a:r>
            <a:r>
              <a:rPr b="1" lang="en-US" sz="3200" spc="-1" strike="noStrike">
                <a:solidFill>
                  <a:srgbClr val="000000"/>
                </a:solidFill>
                <a:latin typeface="Corbel"/>
              </a:rPr>
              <a:t>nama_file.tar.7z</a:t>
            </a:r>
            <a:r>
              <a:rPr b="0" lang="en-US" sz="3200" spc="-1" strike="noStrike">
                <a:solidFill>
                  <a:srgbClr val="000000"/>
                </a:solidFill>
                <a:latin typeface="Corbel"/>
              </a:rPr>
              <a:t>. </a:t>
            </a:r>
            <a:endParaRPr b="0" lang="en-US" sz="3200" spc="-1" strike="noStrike">
              <a:latin typeface="Arial"/>
            </a:endParaRPr>
          </a:p>
          <a:p>
            <a:pPr marL="803160" indent="-442440">
              <a:lnSpc>
                <a:spcPct val="100000"/>
              </a:lnSpc>
            </a:pPr>
            <a:r>
              <a:rPr b="0" lang="en-US" sz="3200" spc="-1" strike="noStrike">
                <a:solidFill>
                  <a:srgbClr val="000000"/>
                </a:solidFill>
                <a:latin typeface="Corbel"/>
              </a:rPr>
              <a:t>a. </a:t>
            </a:r>
            <a:r>
              <a:rPr b="0" lang="en-US" sz="3200" spc="-1" strike="noStrike">
                <a:solidFill>
                  <a:srgbClr val="000000"/>
                </a:solidFill>
                <a:latin typeface="Corbel"/>
              </a:rPr>
              <a:t>	</a:t>
            </a:r>
            <a:r>
              <a:rPr b="0" lang="en-US" sz="3200" spc="-1" strike="noStrike">
                <a:solidFill>
                  <a:srgbClr val="000000"/>
                </a:solidFill>
                <a:latin typeface="Corbel"/>
              </a:rPr>
              <a:t>Melalui File/Package Manager</a:t>
            </a:r>
            <a:endParaRPr b="0" lang="en-US" sz="3200" spc="-1" strike="noStrike">
              <a:latin typeface="Arial"/>
            </a:endParaRPr>
          </a:p>
          <a:p>
            <a:pPr marL="803160" indent="-44244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Untuk menginstall file berekstensi tar.gz, maka file tersebut haruslah diekstrak terlebih dahulu. Pada file manager seperti Konqueror atau Nautilus. Lakukan klik kanan pilih extract here. </a:t>
            </a:r>
            <a:endParaRPr b="0" lang="en-US" sz="3200" spc="-1" strike="noStrike">
              <a:latin typeface="Arial"/>
            </a:endParaRPr>
          </a:p>
          <a:p>
            <a:pPr>
              <a:lnSpc>
                <a:spcPct val="100000"/>
              </a:lnSpc>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83" dur="indefinite" restart="never" nodeType="tmRoot">
          <p:childTnLst>
            <p:seq>
              <p:cTn id="84" dur="indefinite" nodeType="mainSeq"/>
              <p:prevCondLst>
                <p:cond delay="0" evt="onPrev">
                  <p:tgtEl>
                    <p:sldTgt/>
                  </p:tgtEl>
                </p:cond>
              </p:prevCondLst>
              <p:nextCondLst>
                <p:cond delay="0" evt="onNext">
                  <p:tgtEl>
                    <p:sldTgt/>
                  </p:tgtEl>
                </p:cond>
              </p:nextCondLst>
            </p:seq>
          </p:childTnLst>
        </p:cTn>
      </p:par>
    </p:tnLst>
  </p:timing>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792000" y="1343520"/>
            <a:ext cx="10679040" cy="4355640"/>
          </a:xfrm>
          <a:prstGeom prst="rect">
            <a:avLst/>
          </a:prstGeom>
          <a:noFill/>
          <a:ln>
            <a:noFill/>
          </a:ln>
        </p:spPr>
        <p:style>
          <a:lnRef idx="0"/>
          <a:fillRef idx="0"/>
          <a:effectRef idx="0"/>
          <a:fontRef idx="minor"/>
        </p:style>
        <p:txBody>
          <a:bodyPr lIns="90000" rIns="90000" tIns="45000" bIns="45000">
            <a:spAutoFit/>
          </a:bodyPr>
          <a:p>
            <a:pPr marL="360360" indent="-360000">
              <a:lnSpc>
                <a:spcPct val="100000"/>
              </a:lnSpc>
            </a:pPr>
            <a:r>
              <a:rPr b="0" lang="en-US" sz="2800" spc="-1" strike="noStrike">
                <a:solidFill>
                  <a:srgbClr val="000000"/>
                </a:solidFill>
                <a:latin typeface="Corbel"/>
              </a:rPr>
              <a:t>b. </a:t>
            </a:r>
            <a:r>
              <a:rPr b="0" lang="en-US" sz="2800" spc="-1" strike="noStrike">
                <a:solidFill>
                  <a:srgbClr val="000000"/>
                </a:solidFill>
                <a:latin typeface="Corbel"/>
              </a:rPr>
              <a:t>	</a:t>
            </a:r>
            <a:r>
              <a:rPr b="0" lang="en-US" sz="2800" spc="-1" strike="noStrike">
                <a:solidFill>
                  <a:srgbClr val="000000"/>
                </a:solidFill>
                <a:latin typeface="Corbel"/>
              </a:rPr>
              <a:t>Melalui terminal console</a:t>
            </a:r>
            <a:endParaRPr b="0" lang="en-US" sz="2800" spc="-1" strike="noStrike">
              <a:latin typeface="Arial"/>
            </a:endParaRPr>
          </a:p>
          <a:p>
            <a:pPr marL="720720" indent="-360000">
              <a:lnSpc>
                <a:spcPct val="100000"/>
              </a:lnSpc>
            </a:pPr>
            <a:r>
              <a:rPr b="0" lang="en-US" sz="2800" spc="-1" strike="noStrike">
                <a:solidFill>
                  <a:srgbClr val="000000"/>
                </a:solidFill>
                <a:latin typeface="Corbel"/>
              </a:rPr>
              <a:t>1. </a:t>
            </a:r>
            <a:r>
              <a:rPr b="0" lang="en-US" sz="2800" spc="-1" strike="noStrike">
                <a:solidFill>
                  <a:srgbClr val="000000"/>
                </a:solidFill>
                <a:latin typeface="Corbel"/>
              </a:rPr>
              <a:t>	</a:t>
            </a:r>
            <a:r>
              <a:rPr b="0" lang="en-US" sz="2800" spc="-1" strike="noStrike">
                <a:solidFill>
                  <a:srgbClr val="000000"/>
                </a:solidFill>
                <a:latin typeface="Corbel"/>
              </a:rPr>
              <a:t>Ekstrak file tar.gz atau tar.bz2</a:t>
            </a:r>
            <a:endParaRPr b="0" lang="en-US" sz="2800" spc="-1" strike="noStrike">
              <a:latin typeface="Arial"/>
            </a:endParaRPr>
          </a:p>
          <a:p>
            <a:pPr marL="720720" indent="-360000">
              <a:lnSpc>
                <a:spcPct val="100000"/>
              </a:lnSpc>
            </a:pPr>
            <a:r>
              <a:rPr b="0" lang="en-US" sz="2800" spc="-1" strike="noStrike">
                <a:solidFill>
                  <a:srgbClr val="000000"/>
                </a:solidFill>
                <a:latin typeface="Corbel"/>
              </a:rPr>
              <a:t>	</a:t>
            </a:r>
            <a:r>
              <a:rPr b="0" lang="en-US" sz="2800" spc="-1" strike="noStrike">
                <a:solidFill>
                  <a:srgbClr val="000000"/>
                </a:solidFill>
                <a:latin typeface="Corbel"/>
              </a:rPr>
              <a:t>$ tar -xzvf nama file.tar.gz</a:t>
            </a:r>
            <a:endParaRPr b="0" lang="en-US" sz="2800" spc="-1" strike="noStrike">
              <a:latin typeface="Arial"/>
            </a:endParaRPr>
          </a:p>
          <a:p>
            <a:pPr marL="720720" indent="-360000">
              <a:lnSpc>
                <a:spcPct val="100000"/>
              </a:lnSpc>
            </a:pPr>
            <a:endParaRPr b="0" lang="en-US" sz="2800" spc="-1" strike="noStrike">
              <a:latin typeface="Arial"/>
            </a:endParaRPr>
          </a:p>
          <a:p>
            <a:pPr marL="720720" indent="-360000">
              <a:lnSpc>
                <a:spcPct val="100000"/>
              </a:lnSpc>
            </a:pPr>
            <a:r>
              <a:rPr b="0" lang="en-US" sz="2800" spc="-1" strike="noStrike">
                <a:solidFill>
                  <a:srgbClr val="000000"/>
                </a:solidFill>
                <a:latin typeface="Corbel"/>
              </a:rPr>
              <a:t>2. </a:t>
            </a:r>
            <a:r>
              <a:rPr b="0" lang="en-US" sz="2800" spc="-1" strike="noStrike">
                <a:solidFill>
                  <a:srgbClr val="000000"/>
                </a:solidFill>
                <a:latin typeface="Corbel"/>
              </a:rPr>
              <a:t>	</a:t>
            </a:r>
            <a:r>
              <a:rPr b="0" lang="en-US" sz="2800" spc="-1" strike="noStrike">
                <a:solidFill>
                  <a:srgbClr val="000000"/>
                </a:solidFill>
                <a:latin typeface="Corbel"/>
              </a:rPr>
              <a:t>Masuk ke direktori dimana file diekstrak.</a:t>
            </a:r>
            <a:endParaRPr b="0" lang="en-US" sz="2800" spc="-1" strike="noStrike">
              <a:latin typeface="Arial"/>
            </a:endParaRPr>
          </a:p>
          <a:p>
            <a:pPr marL="720720" indent="-360000">
              <a:lnSpc>
                <a:spcPct val="100000"/>
              </a:lnSpc>
            </a:pPr>
            <a:r>
              <a:rPr b="0" lang="en-US" sz="2800" spc="-1" strike="noStrike">
                <a:solidFill>
                  <a:srgbClr val="000000"/>
                </a:solidFill>
                <a:latin typeface="Corbel"/>
              </a:rPr>
              <a:t>	</a:t>
            </a:r>
            <a:r>
              <a:rPr b="0" lang="en-US" sz="2800" spc="-1" strike="noStrike">
                <a:solidFill>
                  <a:srgbClr val="000000"/>
                </a:solidFill>
                <a:latin typeface="Corbel"/>
              </a:rPr>
              <a:t>$ cd folder_ekstrak</a:t>
            </a:r>
            <a:endParaRPr b="0" lang="en-US" sz="2800" spc="-1" strike="noStrike">
              <a:latin typeface="Arial"/>
            </a:endParaRPr>
          </a:p>
          <a:p>
            <a:pPr marL="720720" indent="-360000">
              <a:lnSpc>
                <a:spcPct val="100000"/>
              </a:lnSpc>
            </a:pPr>
            <a:endParaRPr b="0" lang="en-US" sz="2800" spc="-1" strike="noStrike">
              <a:latin typeface="Arial"/>
            </a:endParaRPr>
          </a:p>
          <a:p>
            <a:pPr marL="720720" indent="-360000">
              <a:lnSpc>
                <a:spcPct val="100000"/>
              </a:lnSpc>
            </a:pPr>
            <a:r>
              <a:rPr b="0" lang="en-US" sz="2800" spc="-1" strike="noStrike">
                <a:solidFill>
                  <a:srgbClr val="000000"/>
                </a:solidFill>
                <a:latin typeface="Corbel"/>
              </a:rPr>
              <a:t>3. </a:t>
            </a:r>
            <a:r>
              <a:rPr b="0" lang="en-US" sz="2800" spc="-1" strike="noStrike">
                <a:solidFill>
                  <a:srgbClr val="000000"/>
                </a:solidFill>
                <a:latin typeface="Corbel"/>
              </a:rPr>
              <a:t>	</a:t>
            </a:r>
            <a:r>
              <a:rPr b="0" lang="en-US" sz="2800" spc="-1" strike="noStrike">
                <a:solidFill>
                  <a:srgbClr val="000000"/>
                </a:solidFill>
                <a:latin typeface="Corbel"/>
              </a:rPr>
              <a:t>Baca file README atau INSTALL yang terdapat pada folder hasil ekstrak sebagai petunjuk utama melakukan instalasi file.</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85" dur="indefinite" restart="never" nodeType="tmRoot">
          <p:childTnLst>
            <p:seq>
              <p:cTn id="86" dur="indefinite" nodeType="mainSeq"/>
              <p:prevCondLst>
                <p:cond delay="0" evt="onPrev">
                  <p:tgtEl>
                    <p:sldTgt/>
                  </p:tgtEl>
                </p:cond>
              </p:prevCondLst>
              <p:nextCondLst>
                <p:cond delay="0" evt="onNext">
                  <p:tgtEl>
                    <p:sldTgt/>
                  </p:tgtEl>
                </p:cond>
              </p:nextCondLst>
            </p:seq>
          </p:childTnLst>
        </p:cTn>
      </p:par>
    </p:tnLst>
  </p:timing>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939960" y="1306800"/>
            <a:ext cx="10891800" cy="4964760"/>
          </a:xfrm>
          <a:prstGeom prst="rect">
            <a:avLst/>
          </a:prstGeom>
          <a:noFill/>
          <a:ln>
            <a:noFill/>
          </a:ln>
        </p:spPr>
        <p:style>
          <a:lnRef idx="0"/>
          <a:fillRef idx="0"/>
          <a:effectRef idx="0"/>
          <a:fontRef idx="minor"/>
        </p:style>
        <p:txBody>
          <a:bodyPr lIns="90000" rIns="90000" tIns="45000" bIns="45000">
            <a:spAutoFit/>
          </a:bodyPr>
          <a:p>
            <a:pPr marL="720720" indent="-360000">
              <a:lnSpc>
                <a:spcPct val="100000"/>
              </a:lnSpc>
            </a:pPr>
            <a:r>
              <a:rPr b="0" lang="en-US" sz="3200" spc="-1" strike="noStrike">
                <a:solidFill>
                  <a:srgbClr val="000000"/>
                </a:solidFill>
                <a:latin typeface="Corbel"/>
              </a:rPr>
              <a:t>4. Periksa ketersediaan file pendukung lainnya</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Periksa ketersediaan library pendukung sebelum source code dikompilasi dengan perintah:</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1" lang="en-US" sz="3200" spc="-1" strike="noStrike">
                <a:solidFill>
                  <a:srgbClr val="000000"/>
                </a:solidFill>
                <a:latin typeface="Corbel"/>
              </a:rPr>
              <a:t>$./configure</a:t>
            </a:r>
            <a:endParaRPr b="0" lang="en-US" sz="3200" spc="-1" strike="noStrike">
              <a:latin typeface="Arial"/>
            </a:endParaRPr>
          </a:p>
          <a:p>
            <a:pPr marL="720720" indent="-360000">
              <a:lnSpc>
                <a:spcPct val="100000"/>
              </a:lnSpc>
            </a:pP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Jika library yang dibutuhkan untuk meng-compile tidak ditemukan/tersedia maka akan tampil pesan error, oleh karena itu lakukan instalasi library yang dibutuhkan lebih dahulu.</a:t>
            </a:r>
            <a:endParaRPr b="0" lang="en-US" sz="3200" spc="-1" strike="noStrike">
              <a:latin typeface="Arial"/>
            </a:endParaRPr>
          </a:p>
          <a:p>
            <a:pPr marL="720720" indent="-360000">
              <a:lnSpc>
                <a:spcPct val="100000"/>
              </a:lnSpc>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87" dur="indefinite" restart="never" nodeType="tmRoot">
          <p:childTnLst>
            <p:seq>
              <p:cTn id="88" dur="indefinite" nodeType="mainSeq"/>
              <p:prevCondLst>
                <p:cond delay="0" evt="onPrev">
                  <p:tgtEl>
                    <p:sldTgt/>
                  </p:tgtEl>
                </p:cond>
              </p:prevCondLst>
              <p:nextCondLst>
                <p:cond delay="0" evt="onNext">
                  <p:tgtEl>
                    <p:sldTgt/>
                  </p:tgtEl>
                </p:cond>
              </p:nextCondLst>
            </p:seq>
          </p:childTnLst>
        </p:cTn>
      </p:par>
    </p:tnLst>
  </p:timing>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745920" y="323280"/>
            <a:ext cx="10891800" cy="1356120"/>
          </a:xfrm>
          <a:prstGeom prst="rect">
            <a:avLst/>
          </a:prstGeom>
          <a:noFill/>
          <a:ln>
            <a:noFill/>
          </a:ln>
        </p:spPr>
        <p:txBody>
          <a:bodyPr anchor="ctr">
            <a:noAutofit/>
          </a:bodyPr>
          <a:p>
            <a:pPr>
              <a:lnSpc>
                <a:spcPct val="90000"/>
              </a:lnSpc>
            </a:pPr>
            <a:r>
              <a:rPr b="1" lang="en-US" sz="4400" spc="-1" strike="noStrike">
                <a:solidFill>
                  <a:srgbClr val="002060"/>
                </a:solidFill>
                <a:latin typeface="Corbel"/>
              </a:rPr>
              <a:t>Instalasi file(.tar.gz .sh .deb .bin) di linux</a:t>
            </a:r>
            <a:endParaRPr b="0" lang="en-US" sz="4400" spc="-1" strike="noStrike">
              <a:solidFill>
                <a:srgbClr val="000000"/>
              </a:solidFill>
              <a:latin typeface="Corbel"/>
            </a:endParaRPr>
          </a:p>
        </p:txBody>
      </p:sp>
      <p:sp>
        <p:nvSpPr>
          <p:cNvPr id="204" name="CustomShape 2"/>
          <p:cNvSpPr/>
          <p:nvPr/>
        </p:nvSpPr>
        <p:spPr>
          <a:xfrm>
            <a:off x="607320" y="1528560"/>
            <a:ext cx="10817640" cy="4964040"/>
          </a:xfrm>
          <a:prstGeom prst="rect">
            <a:avLst/>
          </a:prstGeom>
          <a:noFill/>
          <a:ln>
            <a:noFill/>
          </a:ln>
        </p:spPr>
        <p:style>
          <a:lnRef idx="0"/>
          <a:fillRef idx="0"/>
          <a:effectRef idx="0"/>
          <a:fontRef idx="minor"/>
        </p:style>
        <p:txBody>
          <a:bodyPr lIns="90000" rIns="90000" tIns="45000" bIns="45000">
            <a:spAutoFit/>
          </a:bodyPr>
          <a:p>
            <a:pPr marL="720720" indent="-360000">
              <a:lnSpc>
                <a:spcPct val="100000"/>
              </a:lnSpc>
            </a:pPr>
            <a:r>
              <a:rPr b="0" lang="en-US" sz="3200" spc="-1" strike="noStrike">
                <a:solidFill>
                  <a:srgbClr val="000000"/>
                </a:solidFill>
                <a:latin typeface="Corbel"/>
              </a:rPr>
              <a:t>5. Kompilasi source code menjadi file binary sehingga siap untuk dijalankan dengan perintah:</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1" lang="en-US" sz="3200" spc="-1" strike="noStrike">
                <a:solidFill>
                  <a:srgbClr val="000000"/>
                </a:solidFill>
                <a:latin typeface="Corbel"/>
              </a:rPr>
              <a:t>$ make</a:t>
            </a:r>
            <a:endParaRPr b="0" lang="en-US" sz="3200" spc="-1" strike="noStrike">
              <a:latin typeface="Arial"/>
            </a:endParaRPr>
          </a:p>
          <a:p>
            <a:pPr marL="720720" indent="-360000">
              <a:lnSpc>
                <a:spcPct val="100000"/>
              </a:lnSpc>
            </a:pPr>
            <a:endParaRPr b="0" lang="en-US" sz="3200" spc="-1" strike="noStrike">
              <a:latin typeface="Arial"/>
            </a:endParaRPr>
          </a:p>
          <a:p>
            <a:pPr marL="720720" indent="-360000">
              <a:lnSpc>
                <a:spcPct val="100000"/>
              </a:lnSpc>
            </a:pPr>
            <a:r>
              <a:rPr b="0" lang="en-US" sz="3200" spc="-1" strike="noStrike">
                <a:solidFill>
                  <a:srgbClr val="000000"/>
                </a:solidFill>
                <a:latin typeface="Corbel"/>
              </a:rPr>
              <a:t>6. Lakukan instalasi  dengan terlebih dahulu berpindah sebagai user root. </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1" lang="en-US" sz="3200" spc="-1" strike="noStrike">
                <a:solidFill>
                  <a:srgbClr val="000000"/>
                </a:solidFill>
                <a:latin typeface="Corbel"/>
              </a:rPr>
              <a:t>$ su</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dan lanjutkan dengan</a:t>
            </a:r>
            <a:endParaRPr b="0" lang="en-US" sz="3200" spc="-1" strike="noStrike">
              <a:latin typeface="Arial"/>
            </a:endParaRPr>
          </a:p>
          <a:p>
            <a:pPr marL="720720" indent="-360000">
              <a:lnSpc>
                <a:spcPct val="100000"/>
              </a:lnSpc>
            </a:pPr>
            <a:r>
              <a:rPr b="0" lang="en-US" sz="3200" spc="-1" strike="noStrike">
                <a:solidFill>
                  <a:srgbClr val="000000"/>
                </a:solidFill>
                <a:latin typeface="Corbel"/>
              </a:rPr>
              <a:t>	</a:t>
            </a:r>
            <a:r>
              <a:rPr b="1" lang="en-US" sz="3200" spc="-1" strike="noStrike">
                <a:solidFill>
                  <a:srgbClr val="000000"/>
                </a:solidFill>
                <a:latin typeface="Corbel"/>
              </a:rPr>
              <a:t>#make install</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89" dur="indefinite" restart="never" nodeType="tmRoot">
          <p:childTnLst>
            <p:seq>
              <p:cTn id="90" dur="indefinite" nodeType="mainSeq"/>
              <p:prevCondLst>
                <p:cond delay="0" evt="onPrev">
                  <p:tgtEl>
                    <p:sldTgt/>
                  </p:tgtEl>
                </p:cond>
              </p:prevCondLst>
              <p:nextCondLst>
                <p:cond delay="0" evt="onNext">
                  <p:tgtEl>
                    <p:sldTgt/>
                  </p:tgtEl>
                </p:cond>
              </p:nextCondLst>
            </p:seq>
          </p:childTnLst>
        </p:cTn>
      </p:par>
    </p:tnLst>
  </p:timing>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877320" y="795600"/>
            <a:ext cx="10879920" cy="5147640"/>
          </a:xfrm>
          <a:prstGeom prst="rect">
            <a:avLst/>
          </a:prstGeom>
          <a:noFill/>
          <a:ln>
            <a:noFill/>
          </a:ln>
        </p:spPr>
        <p:style>
          <a:lnRef idx="0"/>
          <a:fillRef idx="0"/>
          <a:effectRef idx="0"/>
          <a:fontRef idx="minor"/>
        </p:style>
        <p:txBody>
          <a:bodyPr lIns="90000" rIns="90000" tIns="45000" bIns="45000">
            <a:spAutoFit/>
          </a:bodyPr>
          <a:p>
            <a:pPr marL="360360" indent="-360000">
              <a:lnSpc>
                <a:spcPct val="100000"/>
              </a:lnSpc>
            </a:pPr>
            <a:r>
              <a:rPr b="1" lang="en-US" sz="4400" spc="-1" strike="noStrike">
                <a:solidFill>
                  <a:srgbClr val="000000"/>
                </a:solidFill>
                <a:latin typeface="Corbel"/>
              </a:rPr>
              <a:t>2.</a:t>
            </a:r>
            <a:r>
              <a:rPr b="1" lang="en-US" sz="4400" spc="-1" strike="noStrike">
                <a:solidFill>
                  <a:srgbClr val="000000"/>
                </a:solidFill>
                <a:latin typeface="Corbel"/>
              </a:rPr>
              <a:t>	</a:t>
            </a:r>
            <a:r>
              <a:rPr b="1" lang="en-US" sz="4400" spc="-1" strike="noStrike">
                <a:solidFill>
                  <a:srgbClr val="000000"/>
                </a:solidFill>
                <a:latin typeface="Corbel"/>
              </a:rPr>
              <a:t>File berekstensi .sh</a:t>
            </a:r>
            <a:endParaRPr b="0" lang="en-US" sz="4400" spc="-1" strike="noStrike">
              <a:latin typeface="Arial"/>
            </a:endParaRPr>
          </a:p>
          <a:p>
            <a:pPr marL="895320" indent="-452160">
              <a:lnSpc>
                <a:spcPct val="100000"/>
              </a:lnSpc>
            </a:pPr>
            <a:r>
              <a:rPr b="0" lang="en-US" sz="3200" spc="-1" strike="noStrike">
                <a:solidFill>
                  <a:srgbClr val="000000"/>
                </a:solidFill>
                <a:latin typeface="Corbel"/>
              </a:rPr>
              <a:t>a. </a:t>
            </a:r>
            <a:r>
              <a:rPr b="0" lang="en-US" sz="3200" spc="-1" strike="noStrike">
                <a:solidFill>
                  <a:srgbClr val="000000"/>
                </a:solidFill>
                <a:latin typeface="Corbel"/>
              </a:rPr>
              <a:t>	</a:t>
            </a:r>
            <a:r>
              <a:rPr b="0" lang="en-US" sz="3200" spc="-1" strike="noStrike">
                <a:solidFill>
                  <a:srgbClr val="000000"/>
                </a:solidFill>
                <a:latin typeface="Corbel"/>
              </a:rPr>
              <a:t>Buka Terminal</a:t>
            </a:r>
            <a:endParaRPr b="0" lang="en-US" sz="3200" spc="-1" strike="noStrike">
              <a:latin typeface="Arial"/>
            </a:endParaRPr>
          </a:p>
          <a:p>
            <a:pPr marL="895320" indent="-452160">
              <a:lnSpc>
                <a:spcPct val="100000"/>
              </a:lnSpc>
            </a:pPr>
            <a:r>
              <a:rPr b="0" lang="en-US" sz="3200" spc="-1" strike="noStrike">
                <a:solidFill>
                  <a:srgbClr val="000000"/>
                </a:solidFill>
                <a:latin typeface="Corbel"/>
              </a:rPr>
              <a:t>b. </a:t>
            </a:r>
            <a:r>
              <a:rPr b="0" lang="en-US" sz="3200" spc="-1" strike="noStrike">
                <a:solidFill>
                  <a:srgbClr val="000000"/>
                </a:solidFill>
                <a:latin typeface="Corbel"/>
              </a:rPr>
              <a:t>	</a:t>
            </a:r>
            <a:r>
              <a:rPr b="0" lang="en-US" sz="3200" spc="-1" strike="noStrike">
                <a:solidFill>
                  <a:srgbClr val="000000"/>
                </a:solidFill>
                <a:latin typeface="Corbel"/>
              </a:rPr>
              <a:t>Letakkan file .sh di folder Document</a:t>
            </a:r>
            <a:endParaRPr b="0" lang="en-US" sz="3200" spc="-1" strike="noStrike">
              <a:latin typeface="Arial"/>
            </a:endParaRPr>
          </a:p>
          <a:p>
            <a:pPr marL="895320" indent="-452160">
              <a:lnSpc>
                <a:spcPct val="100000"/>
              </a:lnSpc>
            </a:pPr>
            <a:r>
              <a:rPr b="0" lang="en-US" sz="3200" spc="-1" strike="noStrike">
                <a:solidFill>
                  <a:srgbClr val="000000"/>
                </a:solidFill>
                <a:latin typeface="Corbel"/>
              </a:rPr>
              <a:t>c. </a:t>
            </a:r>
            <a:r>
              <a:rPr b="0" lang="en-US" sz="3200" spc="-1" strike="noStrike">
                <a:solidFill>
                  <a:srgbClr val="000000"/>
                </a:solidFill>
                <a:latin typeface="Corbel"/>
              </a:rPr>
              <a:t>	</a:t>
            </a:r>
            <a:r>
              <a:rPr b="0" lang="en-US" sz="3200" spc="-1" strike="noStrike">
                <a:solidFill>
                  <a:srgbClr val="000000"/>
                </a:solidFill>
                <a:latin typeface="Corbel"/>
              </a:rPr>
              <a:t>Pindah ke direktori dimana file .sh tersebut diletakkan dengan perintah:</a:t>
            </a:r>
            <a:endParaRPr b="0" lang="en-US" sz="3200" spc="-1" strike="noStrike">
              <a:latin typeface="Arial"/>
            </a:endParaRPr>
          </a:p>
          <a:p>
            <a:pPr marL="895320" indent="-45216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 cd Document</a:t>
            </a:r>
            <a:endParaRPr b="0" lang="en-US" sz="3200" spc="-1" strike="noStrike">
              <a:latin typeface="Arial"/>
            </a:endParaRPr>
          </a:p>
          <a:p>
            <a:pPr marL="895320" indent="-452160">
              <a:lnSpc>
                <a:spcPct val="100000"/>
              </a:lnSpc>
            </a:pPr>
            <a:r>
              <a:rPr b="0" lang="en-US" sz="3200" spc="-1" strike="noStrike">
                <a:solidFill>
                  <a:srgbClr val="000000"/>
                </a:solidFill>
                <a:latin typeface="Corbel"/>
              </a:rPr>
              <a:t>d. </a:t>
            </a:r>
            <a:r>
              <a:rPr b="0" lang="en-US" sz="3200" spc="-1" strike="noStrike">
                <a:solidFill>
                  <a:srgbClr val="000000"/>
                </a:solidFill>
                <a:latin typeface="Corbel"/>
              </a:rPr>
              <a:t>	</a:t>
            </a:r>
            <a:r>
              <a:rPr b="0" lang="en-US" sz="3200" spc="-1" strike="noStrike">
                <a:solidFill>
                  <a:srgbClr val="000000"/>
                </a:solidFill>
                <a:latin typeface="Corbel"/>
              </a:rPr>
              <a:t>Ketikkan perintah: sh namafile.sh </a:t>
            </a:r>
            <a:endParaRPr b="0" lang="en-US" sz="3200" spc="-1" strike="noStrike">
              <a:latin typeface="Arial"/>
            </a:endParaRPr>
          </a:p>
          <a:p>
            <a:pPr marL="895320" indent="-452160">
              <a:lnSpc>
                <a:spcPct val="100000"/>
              </a:lnSpc>
            </a:pPr>
            <a:r>
              <a:rPr b="0" lang="en-US" sz="3200" spc="-1" strike="noStrike">
                <a:solidFill>
                  <a:srgbClr val="000000"/>
                </a:solidFill>
                <a:latin typeface="Corbel"/>
              </a:rPr>
              <a:t>	</a:t>
            </a:r>
            <a:r>
              <a:rPr b="0" lang="en-US" sz="3200" spc="-1" strike="noStrike">
                <a:solidFill>
                  <a:srgbClr val="000000"/>
                </a:solidFill>
                <a:latin typeface="Corbel"/>
              </a:rPr>
              <a:t>	</a:t>
            </a:r>
            <a:r>
              <a:rPr b="0" lang="en-US" sz="3200" spc="-1" strike="noStrike">
                <a:solidFill>
                  <a:srgbClr val="000000"/>
                </a:solidFill>
                <a:latin typeface="Corbel"/>
              </a:rPr>
              <a:t>/Document$ sh namafile.sh</a:t>
            </a:r>
            <a:endParaRPr b="0" lang="en-US" sz="3200" spc="-1" strike="noStrike">
              <a:latin typeface="Arial"/>
            </a:endParaRPr>
          </a:p>
          <a:p>
            <a:pPr marL="895320" indent="-452160">
              <a:lnSpc>
                <a:spcPct val="100000"/>
              </a:lnSpc>
            </a:pPr>
            <a:r>
              <a:rPr b="0" lang="en-US" sz="3200" spc="-1" strike="noStrike">
                <a:solidFill>
                  <a:srgbClr val="000000"/>
                </a:solidFill>
                <a:latin typeface="Corbel"/>
              </a:rPr>
              <a:t>e.</a:t>
            </a:r>
            <a:r>
              <a:rPr b="0" lang="en-US" sz="3200" spc="-1" strike="noStrike">
                <a:solidFill>
                  <a:srgbClr val="000000"/>
                </a:solidFill>
                <a:latin typeface="Corbel"/>
              </a:rPr>
              <a:t>	</a:t>
            </a:r>
            <a:r>
              <a:rPr b="0" lang="en-US" sz="3200" spc="-1" strike="noStrike">
                <a:solidFill>
                  <a:srgbClr val="000000"/>
                </a:solidFill>
                <a:latin typeface="Corbel"/>
              </a:rPr>
              <a:t>	</a:t>
            </a:r>
            <a:r>
              <a:rPr b="0" lang="en-US" sz="3200" spc="-1" strike="noStrike">
                <a:solidFill>
                  <a:srgbClr val="000000"/>
                </a:solidFill>
                <a:latin typeface="Corbel"/>
              </a:rPr>
              <a:t>Silahkan tunggu proses instalasi file hingga selesai dilakukan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1" dur="indefinite" restart="never" nodeType="tmRoot">
          <p:childTnLst>
            <p:seq>
              <p:cTn id="92" dur="indefinite" nodeType="mainSeq"/>
              <p:prevCondLst>
                <p:cond delay="0" evt="onPrev">
                  <p:tgtEl>
                    <p:sldTgt/>
                  </p:tgtEl>
                </p:cond>
              </p:prevCondLst>
              <p:nextCondLst>
                <p:cond delay="0" evt="onNext">
                  <p:tgtEl>
                    <p:sldTgt/>
                  </p:tgtEl>
                </p:cond>
              </p:nextCondLst>
            </p:seq>
          </p:childTnLst>
        </p:cTn>
      </p:par>
    </p:tnLst>
  </p:timing>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914400" y="633240"/>
            <a:ext cx="10547640" cy="5443920"/>
          </a:xfrm>
          <a:prstGeom prst="rect">
            <a:avLst/>
          </a:prstGeom>
          <a:noFill/>
          <a:ln>
            <a:noFill/>
          </a:ln>
        </p:spPr>
        <p:style>
          <a:lnRef idx="0"/>
          <a:fillRef idx="0"/>
          <a:effectRef idx="0"/>
          <a:fontRef idx="minor"/>
        </p:style>
        <p:txBody>
          <a:bodyPr lIns="90000" rIns="90000" tIns="45000" bIns="45000">
            <a:spAutoFit/>
          </a:bodyPr>
          <a:p>
            <a:pPr marL="343080" indent="-342720" algn="just">
              <a:lnSpc>
                <a:spcPct val="107000"/>
              </a:lnSpc>
              <a:spcBef>
                <a:spcPts val="601"/>
              </a:spcBef>
            </a:pPr>
            <a:r>
              <a:rPr b="1" lang="en-US" sz="2800" spc="-1" strike="noStrike">
                <a:solidFill>
                  <a:srgbClr val="000000"/>
                </a:solidFill>
                <a:latin typeface="Times New Roman"/>
                <a:ea typeface="Times New Roman"/>
              </a:rPr>
              <a:t>3. File berekstensi .deb</a:t>
            </a:r>
            <a:endParaRPr b="0" lang="en-US" sz="2800" spc="-1" strike="noStrike">
              <a:latin typeface="Arial"/>
            </a:endParaRPr>
          </a:p>
          <a:p>
            <a:pPr marL="343080" indent="-342720" algn="just">
              <a:lnSpc>
                <a:spcPct val="107000"/>
              </a:lnSpc>
            </a:pPr>
            <a:r>
              <a:rPr b="0" lang="en-US" sz="1800" spc="-1" strike="noStrike">
                <a:solidFill>
                  <a:srgbClr val="000000"/>
                </a:solidFill>
                <a:latin typeface="Times New Roman"/>
                <a:ea typeface="Times New Roman"/>
              </a:rPr>
              <a:t>	</a:t>
            </a:r>
            <a:r>
              <a:rPr b="0" lang="en-US" sz="1800" spc="-1" strike="noStrike">
                <a:solidFill>
                  <a:srgbClr val="000000"/>
                </a:solidFill>
                <a:latin typeface="Times New Roman"/>
                <a:ea typeface="Times New Roman"/>
              </a:rPr>
              <a:t>	</a:t>
            </a:r>
            <a:r>
              <a:rPr b="0" lang="en-US" sz="1800" spc="-1" strike="noStrike">
                <a:solidFill>
                  <a:srgbClr val="000000"/>
                </a:solidFill>
                <a:latin typeface="Times New Roman"/>
                <a:ea typeface="Times New Roman"/>
              </a:rPr>
              <a:t>Melakukan instalasi file berekstensi .deb di Linux dapat dilakukan dengan :</a:t>
            </a:r>
            <a:endParaRPr b="0" lang="en-US" sz="1800" spc="-1" strike="noStrike">
              <a:latin typeface="Arial"/>
            </a:endParaRPr>
          </a:p>
          <a:p>
            <a:pPr marL="720720" indent="-360000" algn="just">
              <a:lnSpc>
                <a:spcPct val="107000"/>
              </a:lnSpc>
              <a:buClr>
                <a:srgbClr val="000000"/>
              </a:buClr>
              <a:buFont typeface="Corbel"/>
              <a:buAutoNum type="alphaLcParenR"/>
            </a:pPr>
            <a:r>
              <a:rPr b="0" lang="en-US" sz="1800" spc="-1" strike="noStrike">
                <a:solidFill>
                  <a:srgbClr val="000000"/>
                </a:solidFill>
                <a:latin typeface="Times New Roman"/>
                <a:ea typeface="Times New Roman"/>
              </a:rPr>
              <a:t>Lakukan </a:t>
            </a:r>
            <a:r>
              <a:rPr b="1" i="1" lang="en-US" sz="1800" spc="-1" strike="noStrike">
                <a:solidFill>
                  <a:srgbClr val="000000"/>
                </a:solidFill>
                <a:latin typeface="Times New Roman"/>
                <a:ea typeface="Times New Roman"/>
              </a:rPr>
              <a:t>double click</a:t>
            </a:r>
            <a:r>
              <a:rPr b="0" lang="en-US" sz="1800" spc="-1" strike="noStrike">
                <a:solidFill>
                  <a:srgbClr val="000000"/>
                </a:solidFill>
                <a:latin typeface="Times New Roman"/>
                <a:ea typeface="Times New Roman"/>
              </a:rPr>
              <a:t> atau </a:t>
            </a:r>
            <a:r>
              <a:rPr b="1" i="1" lang="en-US" sz="1800" spc="-1" strike="noStrike">
                <a:solidFill>
                  <a:srgbClr val="000000"/>
                </a:solidFill>
                <a:latin typeface="Times New Roman"/>
                <a:ea typeface="Times New Roman"/>
              </a:rPr>
              <a:t>klik kanan</a:t>
            </a:r>
            <a:r>
              <a:rPr b="0" lang="en-US" sz="1800" spc="-1" strike="noStrike">
                <a:solidFill>
                  <a:srgbClr val="000000"/>
                </a:solidFill>
                <a:latin typeface="Times New Roman"/>
                <a:ea typeface="Times New Roman"/>
              </a:rPr>
              <a:t> lalu pilih </a:t>
            </a:r>
            <a:r>
              <a:rPr b="1" i="1" lang="en-US" sz="1800" spc="-1" strike="noStrike">
                <a:solidFill>
                  <a:srgbClr val="000000"/>
                </a:solidFill>
                <a:latin typeface="Courier New"/>
                <a:ea typeface="Times New Roman"/>
              </a:rPr>
              <a:t>Open</a:t>
            </a:r>
            <a:endParaRPr b="0" lang="en-US" sz="1800" spc="-1" strike="noStrike">
              <a:latin typeface="Arial"/>
            </a:endParaRPr>
          </a:p>
          <a:p>
            <a:pPr marL="720720" indent="-360000" algn="just">
              <a:lnSpc>
                <a:spcPct val="107000"/>
              </a:lnSpc>
              <a:buClr>
                <a:srgbClr val="000000"/>
              </a:buClr>
              <a:buFont typeface="Corbel"/>
              <a:buAutoNum type="alphaLcParenR"/>
            </a:pPr>
            <a:r>
              <a:rPr b="0" lang="en-US" sz="1800" spc="-1" strike="noStrike">
                <a:solidFill>
                  <a:srgbClr val="000000"/>
                </a:solidFill>
                <a:latin typeface="Times New Roman"/>
                <a:ea typeface="Times New Roman"/>
              </a:rPr>
              <a:t>Instalasi melalui terminal</a:t>
            </a:r>
            <a:endParaRPr b="0" lang="en-US" sz="1800" spc="-1" strike="noStrike">
              <a:latin typeface="Arial"/>
            </a:endParaRPr>
          </a:p>
          <a:p>
            <a:pPr marL="1081080" indent="-360000" algn="just">
              <a:lnSpc>
                <a:spcPct val="107000"/>
              </a:lnSpc>
              <a:buClr>
                <a:srgbClr val="000000"/>
              </a:buClr>
              <a:buFont typeface="Corbel"/>
              <a:buAutoNum type="arabicPeriod"/>
            </a:pPr>
            <a:r>
              <a:rPr b="0" lang="en-US" sz="1800" spc="-1" strike="noStrike">
                <a:solidFill>
                  <a:srgbClr val="000000"/>
                </a:solidFill>
                <a:latin typeface="Times New Roman"/>
                <a:ea typeface="Times New Roman"/>
              </a:rPr>
              <a:t>Buka </a:t>
            </a:r>
            <a:r>
              <a:rPr b="1" lang="en-US" sz="1800" spc="-1" strike="noStrike">
                <a:solidFill>
                  <a:srgbClr val="000000"/>
                </a:solidFill>
                <a:latin typeface="Times New Roman"/>
                <a:ea typeface="Times New Roman"/>
              </a:rPr>
              <a:t>Terminal</a:t>
            </a:r>
            <a:endParaRPr b="0" lang="en-US" sz="1800" spc="-1" strike="noStrike">
              <a:latin typeface="Arial"/>
            </a:endParaRPr>
          </a:p>
          <a:p>
            <a:pPr marL="1081080" indent="-360000" algn="just">
              <a:lnSpc>
                <a:spcPct val="107000"/>
              </a:lnSpc>
              <a:buClr>
                <a:srgbClr val="000000"/>
              </a:buClr>
              <a:buFont typeface="Corbel"/>
              <a:buAutoNum type="arabicPeriod"/>
            </a:pPr>
            <a:r>
              <a:rPr b="0" lang="en-US" sz="1800" spc="-1" strike="noStrike">
                <a:solidFill>
                  <a:srgbClr val="000000"/>
                </a:solidFill>
                <a:latin typeface="Times New Roman"/>
                <a:ea typeface="Times New Roman"/>
              </a:rPr>
              <a:t>Letakkan file di folder </a:t>
            </a:r>
            <a:r>
              <a:rPr b="1" i="1" lang="en-US" sz="1800" spc="-1" strike="noStrike">
                <a:solidFill>
                  <a:srgbClr val="000000"/>
                </a:solidFill>
                <a:latin typeface="Times New Roman"/>
                <a:ea typeface="Times New Roman"/>
              </a:rPr>
              <a:t>nama_folder</a:t>
            </a:r>
            <a:endParaRPr b="0" lang="en-US" sz="1800" spc="-1" strike="noStrike">
              <a:latin typeface="Arial"/>
            </a:endParaRPr>
          </a:p>
          <a:p>
            <a:pPr marL="1081080" indent="-360000" algn="just">
              <a:lnSpc>
                <a:spcPct val="107000"/>
              </a:lnSpc>
              <a:buClr>
                <a:srgbClr val="000000"/>
              </a:buClr>
              <a:buFont typeface="Corbel"/>
              <a:buAutoNum type="arabicPeriod"/>
            </a:pPr>
            <a:r>
              <a:rPr b="0" lang="en-US" sz="1800" spc="-1" strike="noStrike">
                <a:solidFill>
                  <a:srgbClr val="000000"/>
                </a:solidFill>
                <a:latin typeface="Times New Roman"/>
                <a:ea typeface="Times New Roman"/>
              </a:rPr>
              <a:t>Pindah ke direktori nama_folder dengan perintah </a:t>
            </a:r>
            <a:endParaRPr b="0" lang="en-US" sz="1800" spc="-1" strike="noStrike">
              <a:latin typeface="Arial"/>
            </a:endParaRPr>
          </a:p>
          <a:p>
            <a:pPr marL="1081080" indent="-360000" algn="just">
              <a:lnSpc>
                <a:spcPct val="107000"/>
              </a:lnSpc>
            </a:pPr>
            <a:r>
              <a:rPr b="0" lang="en-US" sz="1800" spc="-1" strike="noStrike">
                <a:solidFill>
                  <a:srgbClr val="000000"/>
                </a:solidFill>
                <a:latin typeface="Courier New"/>
                <a:ea typeface="Times New Roman"/>
              </a:rPr>
              <a:t>	</a:t>
            </a:r>
            <a:r>
              <a:rPr b="1" lang="en-US" sz="1800" spc="-1" strike="noStrike">
                <a:solidFill>
                  <a:srgbClr val="000000"/>
                </a:solidFill>
                <a:latin typeface="Courier New"/>
                <a:ea typeface="Times New Roman"/>
              </a:rPr>
              <a:t>cd</a:t>
            </a:r>
            <a:r>
              <a:rPr b="0" lang="en-US" sz="1800" spc="-1" strike="noStrike">
                <a:solidFill>
                  <a:srgbClr val="000000"/>
                </a:solidFill>
                <a:latin typeface="Times New Roman"/>
                <a:ea typeface="Times New Roman"/>
              </a:rPr>
              <a:t> </a:t>
            </a:r>
            <a:r>
              <a:rPr b="1" i="1" lang="en-US" sz="1800" spc="-1" strike="noStrike">
                <a:solidFill>
                  <a:srgbClr val="000000"/>
                </a:solidFill>
                <a:latin typeface="Times New Roman"/>
                <a:ea typeface="Times New Roman"/>
              </a:rPr>
              <a:t>nama_folder</a:t>
            </a:r>
            <a:endParaRPr b="0" lang="en-US" sz="1800" spc="-1" strike="noStrike">
              <a:latin typeface="Arial"/>
            </a:endParaRPr>
          </a:p>
          <a:p>
            <a:pPr marL="1063800" indent="-342720" algn="just">
              <a:lnSpc>
                <a:spcPct val="107000"/>
              </a:lnSpc>
              <a:buClr>
                <a:srgbClr val="000000"/>
              </a:buClr>
              <a:buFont typeface="Corbel"/>
              <a:buAutoNum type="arabicPeriod" startAt="4"/>
            </a:pPr>
            <a:r>
              <a:rPr b="0" lang="en-US" sz="1800" spc="-1" strike="noStrike">
                <a:solidFill>
                  <a:srgbClr val="000000"/>
                </a:solidFill>
                <a:latin typeface="Times New Roman"/>
                <a:ea typeface="Times New Roman"/>
              </a:rPr>
              <a:t>Untuk menginstall hanya satu file ketik perintah :</a:t>
            </a:r>
            <a:endParaRPr b="0" lang="en-US" sz="1800" spc="-1" strike="noStrike">
              <a:latin typeface="Arial"/>
            </a:endParaRPr>
          </a:p>
          <a:p>
            <a:pPr marL="1081080" indent="-360000" algn="just">
              <a:lnSpc>
                <a:spcPct val="107000"/>
              </a:lnSpc>
            </a:pPr>
            <a:r>
              <a:rPr b="0" i="1" lang="en-US" sz="1800" spc="-1" strike="noStrike">
                <a:solidFill>
                  <a:srgbClr val="000000"/>
                </a:solidFill>
                <a:latin typeface="Courier New"/>
                <a:ea typeface="Times New Roman"/>
              </a:rPr>
              <a:t>	</a:t>
            </a:r>
            <a:r>
              <a:rPr b="1" lang="en-US" sz="1800" spc="-1" strike="noStrike">
                <a:solidFill>
                  <a:srgbClr val="000000"/>
                </a:solidFill>
                <a:latin typeface="Courier New"/>
                <a:ea typeface="Times New Roman"/>
              </a:rPr>
              <a:t>#</a:t>
            </a:r>
            <a:r>
              <a:rPr b="0" i="1" lang="en-US" sz="1800" spc="-1" strike="noStrike">
                <a:solidFill>
                  <a:srgbClr val="000000"/>
                </a:solidFill>
                <a:latin typeface="Courier New"/>
                <a:ea typeface="Times New Roman"/>
              </a:rPr>
              <a:t> </a:t>
            </a:r>
            <a:r>
              <a:rPr b="1" i="1" lang="en-US" sz="1800" spc="-1" strike="noStrike">
                <a:solidFill>
                  <a:srgbClr val="000000"/>
                </a:solidFill>
                <a:latin typeface="Courier New"/>
                <a:ea typeface="Times New Roman"/>
              </a:rPr>
              <a:t>dpkg -i namafile.deb</a:t>
            </a:r>
            <a:endParaRPr b="0" lang="en-US" sz="1800" spc="-1" strike="noStrike">
              <a:latin typeface="Arial"/>
            </a:endParaRPr>
          </a:p>
          <a:p>
            <a:pPr marL="1081080" indent="-360000">
              <a:lnSpc>
                <a:spcPct val="107000"/>
              </a:lnSpc>
              <a:spcAft>
                <a:spcPts val="799"/>
              </a:spcAft>
            </a:pPr>
            <a:r>
              <a:rPr b="0" lang="en-US" sz="1800" spc="-1" strike="noStrike">
                <a:solidFill>
                  <a:srgbClr val="000000"/>
                </a:solidFill>
                <a:latin typeface="Times New Roman"/>
                <a:ea typeface="Times New Roman"/>
              </a:rPr>
              <a:t>	</a:t>
            </a:r>
            <a:r>
              <a:rPr b="0" lang="en-US" sz="1800" spc="-1" strike="noStrike">
                <a:solidFill>
                  <a:srgbClr val="000000"/>
                </a:solidFill>
                <a:latin typeface="Times New Roman"/>
                <a:ea typeface="Times New Roman"/>
              </a:rPr>
              <a:t>Namun jika paket yang ingin diinstall lebih dari satu gunakan perintah berikut </a:t>
            </a:r>
            <a:endParaRPr b="0" lang="en-US" sz="1800" spc="-1" strike="noStrike">
              <a:latin typeface="Arial"/>
            </a:endParaRPr>
          </a:p>
          <a:p>
            <a:pPr marL="1081080" indent="-360000">
              <a:lnSpc>
                <a:spcPct val="107000"/>
              </a:lnSpc>
              <a:spcAft>
                <a:spcPts val="799"/>
              </a:spcAft>
            </a:pPr>
            <a:r>
              <a:rPr b="0" lang="en-US" sz="1800" spc="-1" strike="noStrike">
                <a:solidFill>
                  <a:srgbClr val="000000"/>
                </a:solidFill>
                <a:latin typeface="Times New Roman"/>
                <a:ea typeface="Times New Roman"/>
              </a:rPr>
              <a:t>	</a:t>
            </a:r>
            <a:r>
              <a:rPr b="1" lang="en-US" sz="1800" spc="-1" strike="noStrike">
                <a:solidFill>
                  <a:srgbClr val="000000"/>
                </a:solidFill>
                <a:latin typeface="Courier New"/>
                <a:ea typeface="Times New Roman"/>
              </a:rPr>
              <a:t>#</a:t>
            </a:r>
            <a:r>
              <a:rPr b="0" lang="en-US" sz="1800" spc="-1" strike="noStrike">
                <a:solidFill>
                  <a:srgbClr val="000000"/>
                </a:solidFill>
                <a:latin typeface="Times New Roman"/>
                <a:ea typeface="Times New Roman"/>
              </a:rPr>
              <a:t> </a:t>
            </a:r>
            <a:r>
              <a:rPr b="1" i="1" lang="en-US" sz="1800" spc="-1" strike="noStrike">
                <a:solidFill>
                  <a:srgbClr val="000000"/>
                </a:solidFill>
                <a:latin typeface="Courier New"/>
                <a:ea typeface="Times New Roman"/>
              </a:rPr>
              <a:t>dpkg -i *.deb</a:t>
            </a:r>
            <a:endParaRPr b="0" lang="en-US" sz="1800" spc="-1" strike="noStrike">
              <a:latin typeface="Arial"/>
            </a:endParaRPr>
          </a:p>
          <a:p>
            <a:pPr marL="1081080" indent="-360000">
              <a:lnSpc>
                <a:spcPct val="107000"/>
              </a:lnSpc>
            </a:pPr>
            <a:r>
              <a:rPr b="0" lang="en-US" sz="1800" spc="-1" strike="noStrike">
                <a:solidFill>
                  <a:srgbClr val="000000"/>
                </a:solidFill>
                <a:latin typeface="Times New Roman"/>
                <a:ea typeface="Times New Roman"/>
              </a:rPr>
              <a:t>	</a:t>
            </a:r>
            <a:r>
              <a:rPr b="0" lang="en-US" sz="1800" spc="-1" strike="noStrike">
                <a:solidFill>
                  <a:srgbClr val="000000"/>
                </a:solidFill>
                <a:latin typeface="Times New Roman"/>
                <a:ea typeface="Times New Roman"/>
              </a:rPr>
              <a:t>Perintah di atas akan menginstall semua file yang berekstensi .deb yang terdapat dalam folder tersebut.</a:t>
            </a:r>
            <a:endParaRPr b="0" lang="en-US" sz="1800" spc="-1" strike="noStrike">
              <a:latin typeface="Arial"/>
            </a:endParaRPr>
          </a:p>
          <a:p>
            <a:pPr marL="1081080" indent="-360000" algn="just">
              <a:lnSpc>
                <a:spcPct val="107000"/>
              </a:lnSpc>
            </a:pPr>
            <a:r>
              <a:rPr b="0" lang="en-US" sz="1800" spc="-1" strike="noStrike">
                <a:solidFill>
                  <a:srgbClr val="000000"/>
                </a:solidFill>
                <a:latin typeface="Courier New"/>
                <a:ea typeface="Times New Roman"/>
              </a:rPr>
              <a:t> </a:t>
            </a:r>
            <a:endParaRPr b="0" lang="en-US" sz="1800" spc="-1" strike="noStrike">
              <a:latin typeface="Arial"/>
            </a:endParaRPr>
          </a:p>
          <a:p>
            <a:pPr marL="1063800" indent="-342720" algn="just">
              <a:lnSpc>
                <a:spcPct val="107000"/>
              </a:lnSpc>
              <a:buClr>
                <a:srgbClr val="000000"/>
              </a:buClr>
              <a:buFont typeface="Corbel"/>
              <a:buAutoNum type="arabicPeriod" startAt="5"/>
            </a:pPr>
            <a:r>
              <a:rPr b="0" lang="en-US" sz="1800" spc="-1" strike="noStrike">
                <a:solidFill>
                  <a:srgbClr val="000000"/>
                </a:solidFill>
                <a:latin typeface="Times New Roman"/>
                <a:ea typeface="Times New Roman"/>
              </a:rPr>
              <a:t>Jangan lupa memberikan password root</a:t>
            </a:r>
            <a:endParaRPr b="0" lang="en-US" sz="1800" spc="-1" strike="noStrike">
              <a:latin typeface="Arial"/>
            </a:endParaRPr>
          </a:p>
          <a:p>
            <a:pPr marL="1063800" indent="-342720" algn="just">
              <a:lnSpc>
                <a:spcPct val="107000"/>
              </a:lnSpc>
              <a:buClr>
                <a:srgbClr val="000000"/>
              </a:buClr>
              <a:buFont typeface="Corbel"/>
              <a:buAutoNum type="arabicPeriod" startAt="5"/>
            </a:pPr>
            <a:r>
              <a:rPr b="0" lang="en-US" sz="1800" spc="-1" strike="noStrike">
                <a:solidFill>
                  <a:srgbClr val="000000"/>
                </a:solidFill>
                <a:latin typeface="Times New Roman"/>
                <a:ea typeface="Times New Roman"/>
              </a:rPr>
              <a:t>Proses instalasi akan dilakukan dan tunggulah hingga selesai.</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93" dur="indefinite" restart="never" nodeType="tmRoot">
          <p:childTnLst>
            <p:seq>
              <p:cTn id="94" dur="indefinite" nodeType="mainSeq"/>
              <p:prevCondLst>
                <p:cond delay="0" evt="onPrev">
                  <p:tgtEl>
                    <p:sldTgt/>
                  </p:tgtEl>
                </p:cond>
              </p:prevCondLst>
              <p:nextCondLst>
                <p:cond delay="0" evt="onNext">
                  <p:tgtEl>
                    <p:sldTgt/>
                  </p:tgtEl>
                </p:cond>
              </p:nextCondLst>
            </p:seq>
          </p:childTnLst>
        </p:cTn>
      </p:par>
    </p:tnLst>
  </p:timing>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1219320" y="549720"/>
            <a:ext cx="10482840" cy="5243400"/>
          </a:xfrm>
          <a:prstGeom prst="rect">
            <a:avLst/>
          </a:prstGeom>
          <a:noFill/>
          <a:ln>
            <a:noFill/>
          </a:ln>
        </p:spPr>
        <p:style>
          <a:lnRef idx="0"/>
          <a:fillRef idx="0"/>
          <a:effectRef idx="0"/>
          <a:fontRef idx="minor"/>
        </p:style>
        <p:txBody>
          <a:bodyPr lIns="90000" rIns="90000" tIns="45000" bIns="45000">
            <a:spAutoFit/>
          </a:bodyPr>
          <a:p>
            <a:pPr marL="360360" indent="-360000" algn="just">
              <a:lnSpc>
                <a:spcPct val="107000"/>
              </a:lnSpc>
              <a:spcBef>
                <a:spcPts val="601"/>
              </a:spcBef>
            </a:pPr>
            <a:r>
              <a:rPr b="1" lang="en-US" sz="3600" spc="-1" strike="noStrike">
                <a:solidFill>
                  <a:srgbClr val="000000"/>
                </a:solidFill>
                <a:latin typeface="Times New Roman"/>
                <a:ea typeface="Times New Roman"/>
              </a:rPr>
              <a:t>4.</a:t>
            </a:r>
            <a:r>
              <a:rPr b="1" lang="en-US" sz="3600" spc="-1" strike="noStrike">
                <a:solidFill>
                  <a:srgbClr val="000000"/>
                </a:solidFill>
                <a:latin typeface="Times New Roman"/>
                <a:ea typeface="Times New Roman"/>
              </a:rPr>
              <a:t>	</a:t>
            </a:r>
            <a:r>
              <a:rPr b="1" lang="en-US" sz="1800" spc="-1" strike="noStrike">
                <a:solidFill>
                  <a:srgbClr val="000000"/>
                </a:solidFill>
                <a:latin typeface="Times New Roman"/>
                <a:ea typeface="Times New Roman"/>
              </a:rPr>
              <a:t>	</a:t>
            </a:r>
            <a:r>
              <a:rPr b="1" lang="en-US" sz="3200" spc="-1" strike="noStrike">
                <a:solidFill>
                  <a:srgbClr val="000000"/>
                </a:solidFill>
                <a:latin typeface="Times New Roman"/>
                <a:ea typeface="Times New Roman"/>
              </a:rPr>
              <a:t>File berekstensi .bin</a:t>
            </a:r>
            <a:endParaRPr b="0" lang="en-US" sz="3200" spc="-1" strike="noStrike">
              <a:latin typeface="Arial"/>
            </a:endParaRPr>
          </a:p>
          <a:p>
            <a:pPr marL="720720" indent="-360000" algn="just">
              <a:lnSpc>
                <a:spcPct val="107000"/>
              </a:lnSpc>
              <a:buClr>
                <a:srgbClr val="000000"/>
              </a:buClr>
              <a:buFont typeface="Corbel"/>
              <a:buAutoNum type="alphaLcPeriod"/>
            </a:pPr>
            <a:r>
              <a:rPr b="0" lang="en-US" sz="2000" spc="-1" strike="noStrike">
                <a:solidFill>
                  <a:srgbClr val="000000"/>
                </a:solidFill>
                <a:latin typeface="Times New Roman"/>
                <a:ea typeface="Times New Roman"/>
              </a:rPr>
              <a:t>Buka </a:t>
            </a:r>
            <a:r>
              <a:rPr b="1" lang="en-US" sz="2000" spc="-1" strike="noStrike">
                <a:solidFill>
                  <a:srgbClr val="000000"/>
                </a:solidFill>
                <a:latin typeface="Times New Roman"/>
                <a:ea typeface="Times New Roman"/>
              </a:rPr>
              <a:t>terminal</a:t>
            </a:r>
            <a:endParaRPr b="0" lang="en-US" sz="2000" spc="-1" strike="noStrike">
              <a:latin typeface="Arial"/>
            </a:endParaRPr>
          </a:p>
          <a:p>
            <a:pPr marL="720720" indent="-360000" algn="just">
              <a:lnSpc>
                <a:spcPct val="107000"/>
              </a:lnSpc>
              <a:buClr>
                <a:srgbClr val="000000"/>
              </a:buClr>
              <a:buFont typeface="Corbel"/>
              <a:buAutoNum type="alphaLcPeriod"/>
            </a:pPr>
            <a:r>
              <a:rPr b="0" lang="en-US" sz="2000" spc="-1" strike="noStrike">
                <a:solidFill>
                  <a:srgbClr val="000000"/>
                </a:solidFill>
                <a:latin typeface="Times New Roman"/>
                <a:ea typeface="Times New Roman"/>
              </a:rPr>
              <a:t>Berpindah ke direktori dimana tempat file .bin tersebut berada dengan perintah</a:t>
            </a:r>
            <a:endParaRPr b="0" lang="en-US" sz="2000" spc="-1" strike="noStrike">
              <a:latin typeface="Arial"/>
            </a:endParaRPr>
          </a:p>
          <a:p>
            <a:pPr marL="720720" indent="-360000" algn="just">
              <a:lnSpc>
                <a:spcPct val="107000"/>
              </a:lnSpc>
            </a:pPr>
            <a:r>
              <a:rPr b="0" lang="en-US" sz="2000" spc="-1" strike="noStrike">
                <a:solidFill>
                  <a:srgbClr val="000000"/>
                </a:solidFill>
                <a:latin typeface="Courier New"/>
                <a:ea typeface="Times New Roman"/>
              </a:rPr>
              <a:t>	</a:t>
            </a:r>
            <a:r>
              <a:rPr b="1" lang="en-US" sz="2000" spc="-1" strike="noStrike">
                <a:solidFill>
                  <a:srgbClr val="000000"/>
                </a:solidFill>
                <a:latin typeface="Courier New"/>
                <a:ea typeface="Times New Roman"/>
              </a:rPr>
              <a:t>cd</a:t>
            </a:r>
            <a:r>
              <a:rPr b="1" lang="en-US" sz="2000" spc="-1" strike="noStrike">
                <a:solidFill>
                  <a:srgbClr val="000000"/>
                </a:solidFill>
                <a:latin typeface="Times New Roman"/>
                <a:ea typeface="Times New Roman"/>
              </a:rPr>
              <a:t> </a:t>
            </a:r>
            <a:r>
              <a:rPr b="1" lang="en-US" sz="2000" spc="-1" strike="noStrike">
                <a:solidFill>
                  <a:srgbClr val="000000"/>
                </a:solidFill>
                <a:latin typeface="Courier New"/>
                <a:ea typeface="Times New Roman"/>
              </a:rPr>
              <a:t>nama_folder</a:t>
            </a:r>
            <a:endParaRPr b="0" lang="en-US" sz="2000" spc="-1" strike="noStrike">
              <a:latin typeface="Arial"/>
            </a:endParaRPr>
          </a:p>
          <a:p>
            <a:pPr marL="720720" indent="-360000" algn="just">
              <a:lnSpc>
                <a:spcPct val="107000"/>
              </a:lnSpc>
              <a:buClr>
                <a:srgbClr val="000000"/>
              </a:buClr>
              <a:buFont typeface="Corbel"/>
              <a:buAutoNum type="alphaLcPeriod"/>
            </a:pPr>
            <a:r>
              <a:rPr b="0" lang="en-US" sz="2000" spc="-1" strike="noStrike">
                <a:solidFill>
                  <a:srgbClr val="000000"/>
                </a:solidFill>
                <a:latin typeface="Times New Roman"/>
                <a:ea typeface="Times New Roman"/>
              </a:rPr>
              <a:t>Pastikan file tersebut dapat dieksekusi dengan terlebih dahulu mengubah attribut filenya dengan perintah </a:t>
            </a:r>
            <a:r>
              <a:rPr b="0" lang="en-US" sz="2000" spc="-1" strike="noStrike">
                <a:solidFill>
                  <a:srgbClr val="000000"/>
                </a:solidFill>
                <a:latin typeface="Courier New"/>
                <a:ea typeface="Times New Roman"/>
              </a:rPr>
              <a:t>chmod + x</a:t>
            </a:r>
            <a:endParaRPr b="0" lang="en-US" sz="2000" spc="-1" strike="noStrike">
              <a:latin typeface="Arial"/>
            </a:endParaRPr>
          </a:p>
          <a:p>
            <a:pPr marL="720720" indent="-360000" algn="just">
              <a:lnSpc>
                <a:spcPct val="107000"/>
              </a:lnSpc>
            </a:pPr>
            <a:r>
              <a:rPr b="0" lang="en-US" sz="2000" spc="-1" strike="noStrike">
                <a:solidFill>
                  <a:srgbClr val="000000"/>
                </a:solidFill>
                <a:latin typeface="Courier New"/>
                <a:ea typeface="Times New Roman"/>
              </a:rPr>
              <a:t>	</a:t>
            </a:r>
            <a:r>
              <a:rPr b="0" lang="en-US" sz="2000" spc="-1" strike="noStrike">
                <a:solidFill>
                  <a:srgbClr val="000000"/>
                </a:solidFill>
                <a:latin typeface="Courier New"/>
                <a:ea typeface="Times New Roman"/>
              </a:rPr>
              <a:t>#</a:t>
            </a:r>
            <a:r>
              <a:rPr b="1" lang="en-US" sz="2000" spc="-1" strike="noStrike">
                <a:solidFill>
                  <a:srgbClr val="000000"/>
                </a:solidFill>
                <a:latin typeface="Courier New"/>
                <a:ea typeface="Times New Roman"/>
              </a:rPr>
              <a:t>chmod + x file.bin</a:t>
            </a:r>
            <a:endParaRPr b="0" lang="en-US" sz="2000" spc="-1" strike="noStrike">
              <a:latin typeface="Arial"/>
            </a:endParaRPr>
          </a:p>
          <a:p>
            <a:pPr marL="720720" indent="-360000" algn="just">
              <a:lnSpc>
                <a:spcPct val="107000"/>
              </a:lnSpc>
            </a:pPr>
            <a:r>
              <a:rPr b="1" lang="en-US" sz="2000" spc="-1" strike="noStrike">
                <a:solidFill>
                  <a:srgbClr val="000000"/>
                </a:solidFill>
                <a:latin typeface="Times New Roman"/>
                <a:ea typeface="Times New Roman"/>
              </a:rPr>
              <a:t>	</a:t>
            </a:r>
            <a:endParaRPr b="0" lang="en-US" sz="2000" spc="-1" strike="noStrike">
              <a:latin typeface="Arial"/>
            </a:endParaRPr>
          </a:p>
          <a:p>
            <a:pPr marL="720720" indent="-360000" algn="just">
              <a:lnSpc>
                <a:spcPct val="107000"/>
              </a:lnSpc>
            </a:pPr>
            <a:r>
              <a:rPr b="1" lang="en-US" sz="2000" spc="-1" strike="noStrike">
                <a:solidFill>
                  <a:srgbClr val="000000"/>
                </a:solidFill>
                <a:latin typeface="Times New Roman"/>
                <a:ea typeface="Times New Roman"/>
              </a:rPr>
              <a:t>	</a:t>
            </a:r>
            <a:r>
              <a:rPr b="0" lang="en-US" sz="2000" spc="-1" strike="noStrike">
                <a:solidFill>
                  <a:srgbClr val="000000"/>
                </a:solidFill>
                <a:latin typeface="Times New Roman"/>
                <a:ea typeface="Times New Roman"/>
              </a:rPr>
              <a:t>Contohnya:</a:t>
            </a:r>
            <a:endParaRPr b="0" lang="en-US" sz="2000" spc="-1" strike="noStrike">
              <a:latin typeface="Arial"/>
            </a:endParaRPr>
          </a:p>
          <a:p>
            <a:pPr marL="720720" indent="-360000" algn="just">
              <a:lnSpc>
                <a:spcPct val="107000"/>
              </a:lnSpc>
            </a:pPr>
            <a:r>
              <a:rPr b="0" lang="en-US" sz="2000" spc="-1" strike="noStrike">
                <a:solidFill>
                  <a:srgbClr val="000000"/>
                </a:solidFill>
                <a:latin typeface="Times New Roman"/>
                <a:ea typeface="Times New Roman"/>
              </a:rPr>
              <a:t>	</a:t>
            </a:r>
            <a:r>
              <a:rPr b="1" lang="en-US" sz="2000" spc="-1" strike="noStrike">
                <a:solidFill>
                  <a:srgbClr val="000000"/>
                </a:solidFill>
                <a:latin typeface="Courier New"/>
                <a:ea typeface="Times New Roman"/>
              </a:rPr>
              <a:t>chmod+x</a:t>
            </a:r>
            <a:r>
              <a:rPr b="1" lang="en-US" sz="2000" spc="-1" strike="noStrike">
                <a:solidFill>
                  <a:srgbClr val="000000"/>
                </a:solidFill>
                <a:latin typeface="Times New Roman"/>
                <a:ea typeface="Times New Roman"/>
              </a:rPr>
              <a:t> GoogleEarthLinux.bin</a:t>
            </a:r>
            <a:endParaRPr b="0" lang="en-US" sz="2000" spc="-1" strike="noStrike">
              <a:latin typeface="Arial"/>
            </a:endParaRPr>
          </a:p>
          <a:p>
            <a:pPr marL="720720" indent="-360000" algn="just">
              <a:lnSpc>
                <a:spcPct val="107000"/>
              </a:lnSpc>
              <a:buClr>
                <a:srgbClr val="000000"/>
              </a:buClr>
              <a:buFont typeface="Corbel"/>
              <a:buAutoNum type="alphaLcPeriod"/>
            </a:pPr>
            <a:r>
              <a:rPr b="0" lang="en-US" sz="2000" spc="-1" strike="noStrike">
                <a:solidFill>
                  <a:srgbClr val="000000"/>
                </a:solidFill>
                <a:latin typeface="Times New Roman"/>
                <a:ea typeface="Times New Roman"/>
              </a:rPr>
              <a:t>Jalankan perintah instalasi dengan mengetikkan </a:t>
            </a:r>
            <a:r>
              <a:rPr b="1" lang="en-US" sz="2000" spc="-1" strike="noStrike">
                <a:solidFill>
                  <a:srgbClr val="000000"/>
                </a:solidFill>
                <a:latin typeface="Courier New"/>
                <a:ea typeface="Times New Roman"/>
              </a:rPr>
              <a:t>./file.bin</a:t>
            </a:r>
            <a:endParaRPr b="0" lang="en-US" sz="2000" spc="-1" strike="noStrike">
              <a:latin typeface="Arial"/>
            </a:endParaRPr>
          </a:p>
          <a:p>
            <a:pPr marL="720720" indent="-360000">
              <a:lnSpc>
                <a:spcPct val="107000"/>
              </a:lnSpc>
            </a:pPr>
            <a:r>
              <a:rPr b="0" lang="en-US" sz="2000" spc="-1" strike="noStrike">
                <a:solidFill>
                  <a:srgbClr val="000000"/>
                </a:solidFill>
                <a:latin typeface="Times New Roman"/>
                <a:ea typeface="Times New Roman"/>
              </a:rPr>
              <a:t>	</a:t>
            </a:r>
            <a:r>
              <a:rPr b="0" lang="en-US" sz="2000" spc="-1" strike="noStrike">
                <a:solidFill>
                  <a:srgbClr val="000000"/>
                </a:solidFill>
                <a:latin typeface="Times New Roman"/>
                <a:ea typeface="Times New Roman"/>
              </a:rPr>
              <a:t>Misal:</a:t>
            </a:r>
            <a:br/>
            <a:r>
              <a:rPr b="1" lang="en-US" sz="2000" spc="-1" strike="noStrike">
                <a:solidFill>
                  <a:srgbClr val="000000"/>
                </a:solidFill>
                <a:latin typeface="Courier New"/>
                <a:ea typeface="Times New Roman"/>
              </a:rPr>
              <a:t>./GoogleEarthLinux.bin</a:t>
            </a:r>
            <a:endParaRPr b="0" lang="en-US" sz="2000" spc="-1" strike="noStrike">
              <a:latin typeface="Arial"/>
            </a:endParaRPr>
          </a:p>
          <a:p>
            <a:pPr marL="720720" indent="-360000" algn="just">
              <a:lnSpc>
                <a:spcPct val="107000"/>
              </a:lnSpc>
              <a:buClr>
                <a:srgbClr val="000000"/>
              </a:buClr>
              <a:buFont typeface="Corbel"/>
              <a:buAutoNum type="alphaLcPeriod"/>
            </a:pPr>
            <a:r>
              <a:rPr b="0" lang="en-US" sz="2000" spc="-1" strike="noStrike">
                <a:solidFill>
                  <a:srgbClr val="000000"/>
                </a:solidFill>
                <a:latin typeface="Times New Roman"/>
                <a:ea typeface="Times New Roman"/>
              </a:rPr>
              <a:t>Tekan tombol “Enter” untuk memulai proses installasinya dan tunggu hingga selesai dilakukan.</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5" dur="indefinite" restart="never" nodeType="tmRoot">
          <p:childTnLst>
            <p:seq>
              <p:cTn id="96" dur="indefinite" nodeType="mainSeq"/>
              <p:prevCondLst>
                <p:cond delay="0" evt="onPrev">
                  <p:tgtEl>
                    <p:sldTgt/>
                  </p:tgtEl>
                </p:cond>
              </p:prevCondLst>
              <p:nextCondLst>
                <p:cond delay="0" evt="onNext">
                  <p:tgtEl>
                    <p:sldTgt/>
                  </p:tgtEl>
                </p:cond>
              </p:nextCondLst>
            </p:seq>
          </p:childTnLst>
        </p:cTn>
      </p:par>
    </p:tnLst>
  </p:timing>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TextShape 1"/>
          <p:cNvSpPr txBox="1"/>
          <p:nvPr/>
        </p:nvSpPr>
        <p:spPr>
          <a:xfrm>
            <a:off x="2595600" y="2281320"/>
            <a:ext cx="8829360" cy="849240"/>
          </a:xfrm>
          <a:prstGeom prst="rect">
            <a:avLst/>
          </a:prstGeom>
          <a:noFill/>
          <a:ln>
            <a:noFill/>
          </a:ln>
        </p:spPr>
        <p:txBody>
          <a:bodyPr anchor="ctr">
            <a:noAutofit/>
          </a:bodyPr>
          <a:p>
            <a:pPr>
              <a:lnSpc>
                <a:spcPct val="90000"/>
              </a:lnSpc>
            </a:pPr>
            <a:r>
              <a:rPr b="1" lang="en-US" sz="8000" spc="-1" strike="noStrike">
                <a:solidFill>
                  <a:srgbClr val="c00000"/>
                </a:solidFill>
                <a:latin typeface="Brush Script MT"/>
                <a:ea typeface="Adobe Gothic Std B"/>
              </a:rPr>
              <a:t>H</a:t>
            </a:r>
            <a:r>
              <a:rPr b="1" lang="en-US" sz="6600" spc="-1" strike="noStrike">
                <a:solidFill>
                  <a:srgbClr val="c00000"/>
                </a:solidFill>
                <a:latin typeface="Brush Script MT"/>
                <a:ea typeface="Adobe Gothic Std B"/>
              </a:rPr>
              <a:t>ak </a:t>
            </a:r>
            <a:r>
              <a:rPr b="1" lang="en-US" sz="8000" spc="-1" strike="noStrike">
                <a:solidFill>
                  <a:srgbClr val="c00000"/>
                </a:solidFill>
                <a:latin typeface="Brush Script MT"/>
                <a:ea typeface="Adobe Gothic Std B"/>
              </a:rPr>
              <a:t>A</a:t>
            </a:r>
            <a:r>
              <a:rPr b="1" lang="en-US" sz="6600" spc="-1" strike="noStrike">
                <a:solidFill>
                  <a:srgbClr val="c00000"/>
                </a:solidFill>
                <a:latin typeface="Brush Script MT"/>
                <a:ea typeface="Adobe Gothic Std B"/>
              </a:rPr>
              <a:t>kses</a:t>
            </a:r>
            <a:endParaRPr b="0" lang="en-US" sz="6600" spc="-1" strike="noStrike">
              <a:solidFill>
                <a:srgbClr val="000000"/>
              </a:solidFill>
              <a:latin typeface="Corbel"/>
            </a:endParaRPr>
          </a:p>
        </p:txBody>
      </p:sp>
      <p:sp>
        <p:nvSpPr>
          <p:cNvPr id="209" name="CustomShape 2"/>
          <p:cNvSpPr/>
          <p:nvPr/>
        </p:nvSpPr>
        <p:spPr>
          <a:xfrm>
            <a:off x="4757040" y="3205080"/>
            <a:ext cx="7203600" cy="836640"/>
          </a:xfrm>
          <a:prstGeom prst="rect">
            <a:avLst/>
          </a:prstGeom>
          <a:noFill/>
          <a:ln>
            <a:noFill/>
          </a:ln>
        </p:spPr>
        <p:style>
          <a:lnRef idx="0"/>
          <a:fillRef idx="0"/>
          <a:effectRef idx="0"/>
          <a:fontRef idx="minor"/>
        </p:style>
        <p:txBody>
          <a:bodyPr anchor="ctr">
            <a:noAutofit/>
          </a:bodyPr>
          <a:p>
            <a:pPr>
              <a:lnSpc>
                <a:spcPct val="90000"/>
              </a:lnSpc>
            </a:pPr>
            <a:r>
              <a:rPr b="1" lang="en-US" sz="6600" spc="-1" strike="noStrike">
                <a:solidFill>
                  <a:srgbClr val="002060"/>
                </a:solidFill>
                <a:latin typeface="Brush Script Std"/>
                <a:ea typeface="Adobe Gothic Std B"/>
              </a:rPr>
              <a:t>di </a:t>
            </a:r>
            <a:r>
              <a:rPr b="1" lang="en-US" sz="8000" spc="-1" strike="noStrike">
                <a:solidFill>
                  <a:srgbClr val="c00000"/>
                </a:solidFill>
                <a:latin typeface="Brush Script Std"/>
                <a:ea typeface="Adobe Gothic Std B"/>
              </a:rPr>
              <a:t>Linux</a:t>
            </a:r>
            <a:endParaRPr b="0" lang="en-US" sz="8000" spc="-1" strike="noStrike">
              <a:latin typeface="Arial"/>
            </a:endParaRPr>
          </a:p>
        </p:txBody>
      </p:sp>
    </p:spTree>
  </p:cSld>
  <mc:AlternateContent>
    <mc:Choice Requires="p14">
      <p:transition spd="slow" p14:dur="2000"/>
    </mc:Choice>
    <mc:Fallback>
      <p:transition spd="slow"/>
    </mc:Fallback>
  </mc:AlternateContent>
  <p:timing>
    <p:tnLst>
      <p:par>
        <p:cTn id="97" dur="indefinite" restart="never" nodeType="tmRoot">
          <p:childTnLst>
            <p:seq>
              <p:cTn id="9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801000" y="609480"/>
            <a:ext cx="9875160" cy="951120"/>
          </a:xfrm>
          <a:prstGeom prst="rect">
            <a:avLst/>
          </a:prstGeom>
          <a:noFill/>
          <a:ln>
            <a:noFill/>
          </a:ln>
        </p:spPr>
        <p:txBody>
          <a:bodyPr anchor="ctr">
            <a:noAutofit/>
          </a:bodyPr>
          <a:p>
            <a:pPr>
              <a:lnSpc>
                <a:spcPct val="90000"/>
              </a:lnSpc>
            </a:pPr>
            <a:r>
              <a:rPr b="1" lang="en-US" sz="4400" spc="-1" strike="noStrike">
                <a:solidFill>
                  <a:srgbClr val="000000"/>
                </a:solidFill>
                <a:latin typeface="Corbel"/>
              </a:rPr>
              <a:t>Kelebihan Debian:</a:t>
            </a:r>
            <a:endParaRPr b="0" lang="en-US" sz="4400" spc="-1" strike="noStrike">
              <a:solidFill>
                <a:srgbClr val="000000"/>
              </a:solidFill>
              <a:latin typeface="Corbel"/>
            </a:endParaRPr>
          </a:p>
        </p:txBody>
      </p:sp>
      <p:sp>
        <p:nvSpPr>
          <p:cNvPr id="97" name="TextShape 2"/>
          <p:cNvSpPr txBox="1"/>
          <p:nvPr/>
        </p:nvSpPr>
        <p:spPr>
          <a:xfrm>
            <a:off x="801000" y="1662480"/>
            <a:ext cx="10559160" cy="4038120"/>
          </a:xfrm>
          <a:prstGeom prst="rect">
            <a:avLst/>
          </a:prstGeom>
          <a:noFill/>
          <a:ln>
            <a:noFill/>
          </a:ln>
        </p:spPr>
        <p:txBody>
          <a:bodyPr>
            <a:noAutofit/>
          </a:bodyPr>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Paket Debian dikenal </a:t>
            </a:r>
            <a:r>
              <a:rPr b="1" lang="en-US" sz="3200" spc="-1" strike="noStrike">
                <a:solidFill>
                  <a:srgbClr val="000000"/>
                </a:solidFill>
                <a:latin typeface="Corbel"/>
              </a:rPr>
              <a:t>super-stabil</a:t>
            </a:r>
            <a:endParaRPr b="0" lang="en-US" sz="3200" spc="-1" strike="noStrike">
              <a:solidFill>
                <a:srgbClr val="a6b727"/>
              </a:solidFill>
              <a:latin typeface="Corbel"/>
            </a:endParaRPr>
          </a:p>
          <a:p>
            <a:pPr marL="442800" indent="-396360">
              <a:lnSpc>
                <a:spcPct val="90000"/>
              </a:lnSpc>
              <a:spcBef>
                <a:spcPts val="1400"/>
              </a:spcBef>
              <a:buClr>
                <a:srgbClr val="a6b727"/>
              </a:buClr>
              <a:buSzPct val="80000"/>
              <a:buFont typeface="Wingdings" charset="2"/>
              <a:buChar char=""/>
            </a:pPr>
            <a:r>
              <a:rPr b="1" lang="en-US" sz="3200" spc="-1" strike="noStrike">
                <a:solidFill>
                  <a:srgbClr val="000000"/>
                </a:solidFill>
                <a:latin typeface="Corbel"/>
              </a:rPr>
              <a:t>Kestabilan</a:t>
            </a:r>
            <a:r>
              <a:rPr b="0" lang="en-US" sz="3200" spc="-1" strike="noStrike">
                <a:solidFill>
                  <a:srgbClr val="000000"/>
                </a:solidFill>
                <a:latin typeface="Corbel"/>
              </a:rPr>
              <a:t> program yang telah </a:t>
            </a:r>
            <a:r>
              <a:rPr b="1" lang="en-US" sz="3200" spc="-1" strike="noStrike">
                <a:solidFill>
                  <a:srgbClr val="000000"/>
                </a:solidFill>
                <a:latin typeface="Corbel"/>
              </a:rPr>
              <a:t>teruji</a:t>
            </a:r>
            <a:endParaRPr b="0" lang="en-US" sz="3200" spc="-1" strike="noStrike">
              <a:solidFill>
                <a:srgbClr val="a6b727"/>
              </a:solidFill>
              <a:latin typeface="Corbel"/>
            </a:endParaRPr>
          </a:p>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Sistem hanya di-</a:t>
            </a:r>
            <a:r>
              <a:rPr b="0" i="1" lang="en-US" sz="3200" spc="-1" strike="noStrike">
                <a:solidFill>
                  <a:srgbClr val="000000"/>
                </a:solidFill>
                <a:latin typeface="Corbel"/>
              </a:rPr>
              <a:t>reboot</a:t>
            </a:r>
            <a:r>
              <a:rPr b="0" lang="en-US" sz="3200" spc="-1" strike="noStrike">
                <a:solidFill>
                  <a:srgbClr val="000000"/>
                </a:solidFill>
                <a:latin typeface="Corbel"/>
              </a:rPr>
              <a:t> setelah mengganti kernel, mati listrik, atau pergantian perangkat keras.</a:t>
            </a:r>
            <a:endParaRPr b="0" lang="en-US" sz="3200" spc="-1" strike="noStrike">
              <a:solidFill>
                <a:srgbClr val="a6b727"/>
              </a:solidFill>
              <a:latin typeface="Corbel"/>
            </a:endParaRPr>
          </a:p>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Non komersial yang dihasilkan oleh para sukarelawan dari seluruh dunia yang saling bekerjasama melalui Internet, sehingga dapat dikembangkan atau dipakai secara gratis.</a:t>
            </a:r>
            <a:endParaRPr b="0" lang="en-US" sz="3200" spc="-1" strike="noStrike">
              <a:solidFill>
                <a:srgbClr val="a6b727"/>
              </a:solidFill>
              <a:latin typeface="Corbel"/>
            </a:endParaRPr>
          </a:p>
        </p:txBody>
      </p:sp>
      <p:sp>
        <p:nvSpPr>
          <p:cNvPr id="98" name="CustomShape 3"/>
          <p:cNvSpPr/>
          <p:nvPr/>
        </p:nvSpPr>
        <p:spPr>
          <a:xfrm>
            <a:off x="11016360" y="5938920"/>
            <a:ext cx="1951200" cy="212040"/>
          </a:xfrm>
          <a:prstGeom prst="rect">
            <a:avLst/>
          </a:prstGeom>
          <a:noFill/>
          <a:ln>
            <a:noFill/>
          </a:ln>
        </p:spPr>
        <p:style>
          <a:lnRef idx="0"/>
          <a:fillRef idx="0"/>
          <a:effectRef idx="0"/>
          <a:fontRef idx="minor"/>
        </p:style>
        <p:txBody>
          <a:bodyPr anchor="ctr">
            <a:noAutofit/>
          </a:bodyPr>
          <a:p>
            <a:pPr>
              <a:lnSpc>
                <a:spcPct val="90000"/>
              </a:lnSpc>
            </a:pPr>
            <a:r>
              <a:rPr b="1" lang="en-US" sz="6600" spc="-1" strike="noStrike">
                <a:solidFill>
                  <a:srgbClr val="000000"/>
                </a:solidFill>
                <a:latin typeface="Corbel"/>
              </a:rPr>
              <a:t>...</a:t>
            </a:r>
            <a:endParaRPr b="0" lang="en-US" sz="66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1"/>
          <p:cNvSpPr txBox="1"/>
          <p:nvPr/>
        </p:nvSpPr>
        <p:spPr>
          <a:xfrm>
            <a:off x="772920" y="1121040"/>
            <a:ext cx="3519000" cy="539640"/>
          </a:xfrm>
          <a:prstGeom prst="rect">
            <a:avLst/>
          </a:prstGeom>
          <a:noFill/>
          <a:ln>
            <a:noFill/>
          </a:ln>
        </p:spPr>
        <p:txBody>
          <a:bodyPr anchor="ctr">
            <a:normAutofit fontScale="56000"/>
          </a:bodyPr>
          <a:p>
            <a:pPr>
              <a:lnSpc>
                <a:spcPct val="90000"/>
              </a:lnSpc>
            </a:pPr>
            <a:r>
              <a:rPr b="1" lang="en-US" sz="2400" spc="-1" strike="noStrike">
                <a:solidFill>
                  <a:srgbClr val="000000"/>
                </a:solidFill>
                <a:latin typeface="Corbel"/>
              </a:rPr>
              <a:t>Hak akses pada file:</a:t>
            </a:r>
            <a:endParaRPr b="0" lang="en-US" sz="2400" spc="-1" strike="noStrike">
              <a:solidFill>
                <a:srgbClr val="000000"/>
              </a:solidFill>
              <a:latin typeface="Corbel"/>
            </a:endParaRPr>
          </a:p>
        </p:txBody>
      </p:sp>
      <p:sp>
        <p:nvSpPr>
          <p:cNvPr id="211" name="TextShape 2"/>
          <p:cNvSpPr txBox="1"/>
          <p:nvPr/>
        </p:nvSpPr>
        <p:spPr>
          <a:xfrm>
            <a:off x="397080" y="1807200"/>
            <a:ext cx="10515240" cy="4350960"/>
          </a:xfrm>
          <a:prstGeom prst="rect">
            <a:avLst/>
          </a:prstGeom>
          <a:noFill/>
          <a:ln>
            <a:noFill/>
          </a:ln>
        </p:spPr>
        <p:txBody>
          <a:bodyPr>
            <a:noAutofit/>
          </a:bodyPr>
          <a:p>
            <a:pPr marL="353880">
              <a:lnSpc>
                <a:spcPct val="100000"/>
              </a:lnSpc>
            </a:pPr>
            <a:r>
              <a:rPr b="0" lang="en-US" sz="1800" spc="-1" strike="noStrike">
                <a:solidFill>
                  <a:srgbClr val="000000"/>
                </a:solidFill>
                <a:latin typeface="Corbel"/>
              </a:rPr>
              <a:t>r: read (baca), w: write (tulis) dan x: execute (eksekusi)</a:t>
            </a:r>
            <a:endParaRPr b="0" lang="en-US" sz="1800" spc="-1" strike="noStrike">
              <a:solidFill>
                <a:srgbClr val="a6b727"/>
              </a:solidFill>
              <a:latin typeface="Corbel"/>
            </a:endParaRPr>
          </a:p>
          <a:p>
            <a:pPr>
              <a:lnSpc>
                <a:spcPct val="90000"/>
              </a:lnSpc>
              <a:spcBef>
                <a:spcPts val="1400"/>
              </a:spcBef>
            </a:pPr>
            <a:endParaRPr b="0" lang="en-US" sz="1800" spc="-1" strike="noStrike">
              <a:solidFill>
                <a:srgbClr val="a6b727"/>
              </a:solidFill>
              <a:latin typeface="Corbel"/>
            </a:endParaRPr>
          </a:p>
          <a:p>
            <a:pPr marL="266760">
              <a:lnSpc>
                <a:spcPct val="90000"/>
              </a:lnSpc>
              <a:spcBef>
                <a:spcPts val="601"/>
              </a:spcBef>
            </a:pPr>
            <a:r>
              <a:rPr b="0" lang="en-US" sz="1800" spc="-1" strike="noStrike">
                <a:solidFill>
                  <a:srgbClr val="000000"/>
                </a:solidFill>
                <a:latin typeface="Corbel"/>
              </a:rPr>
              <a:t>Contoh:</a:t>
            </a:r>
            <a:endParaRPr b="0" lang="en-US" sz="1800" spc="-1" strike="noStrike">
              <a:solidFill>
                <a:srgbClr val="a6b727"/>
              </a:solidFill>
              <a:latin typeface="Corbel"/>
            </a:endParaRPr>
          </a:p>
          <a:p>
            <a:pPr marL="357120">
              <a:lnSpc>
                <a:spcPct val="90000"/>
              </a:lnSpc>
              <a:spcBef>
                <a:spcPts val="1400"/>
              </a:spcBef>
            </a:pPr>
            <a:r>
              <a:rPr b="0" lang="en-US" sz="1800" spc="-1" strike="noStrike">
                <a:solidFill>
                  <a:srgbClr val="000000"/>
                </a:solidFill>
                <a:latin typeface="Courier New"/>
              </a:rPr>
              <a:t>#ls –l</a:t>
            </a:r>
            <a:endParaRPr b="0" lang="en-US" sz="1800" spc="-1" strike="noStrike">
              <a:solidFill>
                <a:srgbClr val="a6b727"/>
              </a:solidFill>
              <a:latin typeface="Corbel"/>
            </a:endParaRPr>
          </a:p>
          <a:p>
            <a:pPr marL="357120">
              <a:lnSpc>
                <a:spcPct val="90000"/>
              </a:lnSpc>
              <a:spcBef>
                <a:spcPts val="1400"/>
              </a:spcBef>
            </a:pPr>
            <a:r>
              <a:rPr b="0" lang="en-US" sz="1800" spc="-1" strike="noStrike">
                <a:solidFill>
                  <a:srgbClr val="000000"/>
                </a:solidFill>
                <a:latin typeface="Courier New"/>
              </a:rPr>
              <a:t>drwxrwxrwx 3 root users 4096 1996-02-02 10:59 allusers</a:t>
            </a:r>
            <a:br/>
            <a:r>
              <a:rPr b="0" lang="en-US" sz="1800" spc="-1" strike="noStrike">
                <a:solidFill>
                  <a:srgbClr val="000000"/>
                </a:solidFill>
                <a:latin typeface="Courier New"/>
              </a:rPr>
              <a:t>drwxr-xr-x 14 gagoyiku gagoyiku 4096 1996-02-02 08:36 gagoyiku</a:t>
            </a:r>
            <a:br/>
            <a:r>
              <a:rPr b="0" lang="en-US" sz="1800" spc="-1" strike="noStrike">
                <a:solidFill>
                  <a:srgbClr val="000000"/>
                </a:solidFill>
                <a:latin typeface="Courier New"/>
              </a:rPr>
              <a:t>drwxrwxr-x 2 root users 4096 1996-02-02 08:37 windowshare</a:t>
            </a:r>
            <a:endParaRPr b="0" lang="en-US" sz="1800" spc="-1" strike="noStrike">
              <a:solidFill>
                <a:srgbClr val="a6b727"/>
              </a:solidFill>
              <a:latin typeface="Corbel"/>
            </a:endParaRPr>
          </a:p>
          <a:p>
            <a:pPr marL="719280" indent="-361440">
              <a:lnSpc>
                <a:spcPct val="90000"/>
              </a:lnSpc>
              <a:spcBef>
                <a:spcPts val="1400"/>
              </a:spcBef>
              <a:buClr>
                <a:srgbClr val="a6b727"/>
              </a:buClr>
              <a:buSzPct val="80000"/>
              <a:buFont typeface="Wingdings" charset="2"/>
              <a:buChar char=""/>
            </a:pPr>
            <a:r>
              <a:rPr b="0" lang="en-US" sz="1800" spc="-1" strike="noStrike">
                <a:solidFill>
                  <a:srgbClr val="000000"/>
                </a:solidFill>
                <a:latin typeface="Corbel"/>
              </a:rPr>
              <a:t>Kolom pertama pada hasil diatas menggambarkan perijinannya, terdiri atas 10 karakter.</a:t>
            </a:r>
            <a:endParaRPr b="0" lang="en-US" sz="1800" spc="-1" strike="noStrike">
              <a:solidFill>
                <a:srgbClr val="a6b727"/>
              </a:solidFill>
              <a:latin typeface="Corbel"/>
            </a:endParaRPr>
          </a:p>
          <a:p>
            <a:pPr lvl="1" marL="719280" indent="-361440">
              <a:lnSpc>
                <a:spcPct val="90000"/>
              </a:lnSpc>
              <a:spcBef>
                <a:spcPts val="201"/>
              </a:spcBef>
              <a:spcAft>
                <a:spcPts val="400"/>
              </a:spcAft>
              <a:buClr>
                <a:srgbClr val="a6b727"/>
              </a:buClr>
              <a:buSzPct val="80000"/>
              <a:buFont typeface="Wingdings" charset="2"/>
              <a:buChar char=""/>
            </a:pPr>
            <a:r>
              <a:rPr b="0" lang="en-US" sz="1800" spc="-1" strike="noStrike">
                <a:solidFill>
                  <a:srgbClr val="000000"/>
                </a:solidFill>
                <a:latin typeface="Corbel"/>
              </a:rPr>
              <a:t>Karakter pertama menunjukkan apakah objek tersebut adalah sebuah direktori (d), file (-), atau sebuah link ( l ) yang merujuk kepada direktory atau file lainnya</a:t>
            </a:r>
            <a:endParaRPr b="0" lang="en-US" sz="1800" spc="-1" strike="noStrike">
              <a:solidFill>
                <a:srgbClr val="a6b727"/>
              </a:solidFill>
              <a:latin typeface="Corbel"/>
            </a:endParaRPr>
          </a:p>
          <a:p>
            <a:pPr lvl="1" marL="719280" indent="-361440">
              <a:lnSpc>
                <a:spcPct val="90000"/>
              </a:lnSpc>
              <a:spcBef>
                <a:spcPts val="201"/>
              </a:spcBef>
              <a:spcAft>
                <a:spcPts val="400"/>
              </a:spcAft>
              <a:buClr>
                <a:srgbClr val="a6b727"/>
              </a:buClr>
              <a:buSzPct val="80000"/>
              <a:buFont typeface="Wingdings" charset="2"/>
              <a:buChar char=""/>
            </a:pPr>
            <a:r>
              <a:rPr b="0" lang="en-US" sz="1800" spc="-1" strike="noStrike">
                <a:solidFill>
                  <a:srgbClr val="000000"/>
                </a:solidFill>
                <a:latin typeface="Corbel"/>
              </a:rPr>
              <a:t>3 karakter selanjutnya akan memperlihatkan ijin untuk membaca, menulis dan menjalankan objek dimaksud, bagi si pemilik objek</a:t>
            </a:r>
            <a:endParaRPr b="0" lang="en-US" sz="1800" spc="-1" strike="noStrike">
              <a:solidFill>
                <a:srgbClr val="a6b727"/>
              </a:solidFill>
              <a:latin typeface="Corbel"/>
            </a:endParaRPr>
          </a:p>
          <a:p>
            <a:pPr lvl="1" marL="719280" indent="-361440">
              <a:lnSpc>
                <a:spcPct val="90000"/>
              </a:lnSpc>
              <a:spcBef>
                <a:spcPts val="201"/>
              </a:spcBef>
              <a:spcAft>
                <a:spcPts val="400"/>
              </a:spcAft>
              <a:buClr>
                <a:srgbClr val="a6b727"/>
              </a:buClr>
              <a:buSzPct val="80000"/>
              <a:buFont typeface="Wingdings" charset="2"/>
              <a:buChar char=""/>
            </a:pPr>
            <a:r>
              <a:rPr b="0" lang="en-US" sz="1800" spc="-1" strike="noStrike">
                <a:solidFill>
                  <a:srgbClr val="000000"/>
                </a:solidFill>
                <a:latin typeface="Corbel"/>
              </a:rPr>
              <a:t>3 karakter selanjutnya akan memperlihatkan ijin untuk group pengguna yang mengatur objek</a:t>
            </a:r>
            <a:endParaRPr b="0" lang="en-US" sz="1800" spc="-1" strike="noStrike">
              <a:solidFill>
                <a:srgbClr val="a6b727"/>
              </a:solidFill>
              <a:latin typeface="Corbel"/>
            </a:endParaRPr>
          </a:p>
          <a:p>
            <a:pPr lvl="1" marL="719280" indent="-361440">
              <a:lnSpc>
                <a:spcPct val="90000"/>
              </a:lnSpc>
              <a:spcBef>
                <a:spcPts val="201"/>
              </a:spcBef>
              <a:spcAft>
                <a:spcPts val="400"/>
              </a:spcAft>
              <a:buClr>
                <a:srgbClr val="a6b727"/>
              </a:buClr>
              <a:buSzPct val="80000"/>
              <a:buFont typeface="Wingdings" charset="2"/>
              <a:buChar char=""/>
            </a:pPr>
            <a:r>
              <a:rPr b="0" lang="en-US" sz="1800" spc="-1" strike="noStrike">
                <a:solidFill>
                  <a:srgbClr val="000000"/>
                </a:solidFill>
                <a:latin typeface="Corbel"/>
              </a:rPr>
              <a:t>3 karakter selanjutnya akan memperlihatkan ijin untuk pengguna yang lain</a:t>
            </a:r>
            <a:endParaRPr b="0" lang="en-US" sz="1800" spc="-1" strike="noStrike">
              <a:solidFill>
                <a:srgbClr val="a6b727"/>
              </a:solidFill>
              <a:latin typeface="Corbel"/>
            </a:endParaRPr>
          </a:p>
        </p:txBody>
      </p:sp>
      <p:sp>
        <p:nvSpPr>
          <p:cNvPr id="212" name="CustomShape 3"/>
          <p:cNvSpPr/>
          <p:nvPr/>
        </p:nvSpPr>
        <p:spPr>
          <a:xfrm>
            <a:off x="2532600" y="327960"/>
            <a:ext cx="77209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i="1" lang="en-US" sz="3600" spc="-1" strike="noStrike" u="sng">
                <a:solidFill>
                  <a:srgbClr val="000000"/>
                </a:solidFill>
                <a:uFillTx/>
                <a:latin typeface="Courier New"/>
              </a:rPr>
              <a:t>Hak Akses di Linux</a:t>
            </a:r>
            <a:endParaRPr b="0" lang="en-US" sz="3600" spc="-1" strike="noStrike">
              <a:latin typeface="Arial"/>
            </a:endParaRPr>
          </a:p>
        </p:txBody>
      </p:sp>
    </p:spTree>
  </p:cSld>
  <mc:AlternateContent>
    <mc:Choice Requires="p14">
      <p:transition spd="slow" p14:dur="2000"/>
    </mc:Choice>
    <mc:Fallback>
      <p:transition spd="slow"/>
    </mc:Fallback>
  </mc:AlternateContent>
  <p:timing>
    <p:tnLst>
      <p:par>
        <p:cTn id="99" dur="indefinite" restart="never" nodeType="tmRoot">
          <p:childTnLst>
            <p:seq>
              <p:cTn id="100" dur="indefinite" nodeType="mainSeq"/>
              <p:prevCondLst>
                <p:cond delay="0" evt="onPrev">
                  <p:tgtEl>
                    <p:sldTgt/>
                  </p:tgtEl>
                </p:cond>
              </p:prevCondLst>
              <p:nextCondLst>
                <p:cond delay="0" evt="onNext">
                  <p:tgtEl>
                    <p:sldTgt/>
                  </p:tgtEl>
                </p:cond>
              </p:nextCondLst>
            </p:seq>
          </p:childTnLst>
        </p:cTn>
      </p:par>
    </p:tnLst>
  </p:timing>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853200" y="546120"/>
            <a:ext cx="10515240" cy="539640"/>
          </a:xfrm>
          <a:prstGeom prst="rect">
            <a:avLst/>
          </a:prstGeom>
          <a:noFill/>
          <a:ln>
            <a:noFill/>
          </a:ln>
        </p:spPr>
        <p:txBody>
          <a:bodyPr anchor="ctr">
            <a:normAutofit/>
          </a:bodyPr>
          <a:p>
            <a:pPr>
              <a:lnSpc>
                <a:spcPct val="90000"/>
              </a:lnSpc>
            </a:pPr>
            <a:r>
              <a:rPr b="1" lang="en-US" sz="3200" spc="-1" strike="noStrike">
                <a:solidFill>
                  <a:srgbClr val="000000"/>
                </a:solidFill>
                <a:latin typeface="Corbel"/>
              </a:rPr>
              <a:t>Hak akses pada file:</a:t>
            </a:r>
            <a:endParaRPr b="0" lang="en-US" sz="3200" spc="-1" strike="noStrike">
              <a:solidFill>
                <a:srgbClr val="000000"/>
              </a:solidFill>
              <a:latin typeface="Corbel"/>
            </a:endParaRPr>
          </a:p>
        </p:txBody>
      </p:sp>
      <p:sp>
        <p:nvSpPr>
          <p:cNvPr id="214" name="TextShape 2"/>
          <p:cNvSpPr txBox="1"/>
          <p:nvPr/>
        </p:nvSpPr>
        <p:spPr>
          <a:xfrm>
            <a:off x="934560" y="1086120"/>
            <a:ext cx="10681200" cy="4350960"/>
          </a:xfrm>
          <a:prstGeom prst="rect">
            <a:avLst/>
          </a:prstGeom>
          <a:noFill/>
          <a:ln>
            <a:noFill/>
          </a:ln>
        </p:spPr>
        <p:txBody>
          <a:bodyPr>
            <a:noAutofit/>
          </a:bodyPr>
          <a:p>
            <a:pPr>
              <a:lnSpc>
                <a:spcPct val="100000"/>
              </a:lnSpc>
            </a:pPr>
            <a:r>
              <a:rPr b="0" lang="en-US" sz="2000" spc="-1" strike="noStrike">
                <a:solidFill>
                  <a:srgbClr val="000000"/>
                </a:solidFill>
                <a:latin typeface="Corbel"/>
              </a:rPr>
              <a:t>r   =&gt; read (baca)</a:t>
            </a:r>
            <a:endParaRPr b="0" lang="en-US" sz="2000" spc="-1" strike="noStrike">
              <a:solidFill>
                <a:srgbClr val="a6b727"/>
              </a:solidFill>
              <a:latin typeface="Corbel"/>
            </a:endParaRPr>
          </a:p>
          <a:p>
            <a:pPr>
              <a:lnSpc>
                <a:spcPct val="100000"/>
              </a:lnSpc>
            </a:pPr>
            <a:r>
              <a:rPr b="0" lang="en-US" sz="2000" spc="-1" strike="noStrike">
                <a:solidFill>
                  <a:srgbClr val="000000"/>
                </a:solidFill>
                <a:latin typeface="Corbel"/>
              </a:rPr>
              <a:t>w =&gt; write (tulis)</a:t>
            </a:r>
            <a:endParaRPr b="0" lang="en-US" sz="2000" spc="-1" strike="noStrike">
              <a:solidFill>
                <a:srgbClr val="a6b727"/>
              </a:solidFill>
              <a:latin typeface="Corbel"/>
            </a:endParaRPr>
          </a:p>
          <a:p>
            <a:pPr>
              <a:lnSpc>
                <a:spcPct val="100000"/>
              </a:lnSpc>
            </a:pPr>
            <a:r>
              <a:rPr b="0" lang="en-US" sz="2000" spc="-1" strike="noStrike">
                <a:solidFill>
                  <a:srgbClr val="000000"/>
                </a:solidFill>
                <a:latin typeface="Corbel"/>
              </a:rPr>
              <a:t>x  =&gt; execute (eksekusi)</a:t>
            </a:r>
            <a:endParaRPr b="0" lang="en-US" sz="2000" spc="-1" strike="noStrike">
              <a:solidFill>
                <a:srgbClr val="a6b727"/>
              </a:solidFill>
              <a:latin typeface="Corbel"/>
            </a:endParaRPr>
          </a:p>
          <a:p>
            <a:pPr>
              <a:lnSpc>
                <a:spcPct val="90000"/>
              </a:lnSpc>
              <a:spcBef>
                <a:spcPts val="1400"/>
              </a:spcBef>
            </a:pPr>
            <a:endParaRPr b="0" lang="en-US" sz="2000" spc="-1" strike="noStrike">
              <a:solidFill>
                <a:srgbClr val="a6b727"/>
              </a:solidFill>
              <a:latin typeface="Corbel"/>
            </a:endParaRPr>
          </a:p>
          <a:p>
            <a:pPr>
              <a:lnSpc>
                <a:spcPct val="90000"/>
              </a:lnSpc>
              <a:spcBef>
                <a:spcPts val="1400"/>
              </a:spcBef>
            </a:pPr>
            <a:r>
              <a:rPr b="0" lang="en-US" sz="2000" spc="-1" strike="noStrike">
                <a:solidFill>
                  <a:srgbClr val="000000"/>
                </a:solidFill>
                <a:latin typeface="Corbel"/>
              </a:rPr>
              <a:t>Contoh:</a:t>
            </a:r>
            <a:endParaRPr b="0" lang="en-US" sz="2000" spc="-1" strike="noStrike">
              <a:solidFill>
                <a:srgbClr val="a6b727"/>
              </a:solidFill>
              <a:latin typeface="Corbel"/>
            </a:endParaRPr>
          </a:p>
          <a:p>
            <a:pPr>
              <a:lnSpc>
                <a:spcPct val="90000"/>
              </a:lnSpc>
              <a:spcBef>
                <a:spcPts val="1400"/>
              </a:spcBef>
            </a:pPr>
            <a:r>
              <a:rPr b="0" lang="en-US" sz="2000" spc="-1" strike="noStrike">
                <a:solidFill>
                  <a:srgbClr val="000000"/>
                </a:solidFill>
                <a:latin typeface="Courier New"/>
              </a:rPr>
              <a:t>#ls –l</a:t>
            </a:r>
            <a:endParaRPr b="0" lang="en-US" sz="2000" spc="-1" strike="noStrike">
              <a:solidFill>
                <a:srgbClr val="a6b727"/>
              </a:solidFill>
              <a:latin typeface="Corbel"/>
            </a:endParaRPr>
          </a:p>
          <a:p>
            <a:pPr marL="181080">
              <a:lnSpc>
                <a:spcPct val="90000"/>
              </a:lnSpc>
              <a:spcBef>
                <a:spcPts val="1400"/>
              </a:spcBef>
            </a:pPr>
            <a:r>
              <a:rPr b="0" lang="en-US" sz="2000" spc="-1" strike="noStrike">
                <a:solidFill>
                  <a:srgbClr val="000000"/>
                </a:solidFill>
                <a:latin typeface="Courier New"/>
              </a:rPr>
              <a:t>drwxrwxrwx 3 root users 4096 1996-02-02 10:59 allusers</a:t>
            </a:r>
            <a:br/>
            <a:r>
              <a:rPr b="0" lang="en-US" sz="2000" spc="-1" strike="noStrike">
                <a:solidFill>
                  <a:srgbClr val="000000"/>
                </a:solidFill>
                <a:latin typeface="Courier New"/>
              </a:rPr>
              <a:t>drwxr-xr-x 14 gagoyiku gagoyiku 4096 1996-02-02 08:36 gagoyiku</a:t>
            </a:r>
            <a:br/>
            <a:r>
              <a:rPr b="0" lang="en-US" sz="2000" spc="-1" strike="noStrike">
                <a:solidFill>
                  <a:srgbClr val="000000"/>
                </a:solidFill>
                <a:latin typeface="Courier New"/>
              </a:rPr>
              <a:t>drwxrwxr-x 2 root users 4096 1996-02-02 08:37 windowshare</a:t>
            </a:r>
            <a:endParaRPr b="0" lang="en-US" sz="2000" spc="-1" strike="noStrike">
              <a:solidFill>
                <a:srgbClr val="a6b727"/>
              </a:solidFill>
              <a:latin typeface="Corbel"/>
            </a:endParaRPr>
          </a:p>
          <a:p>
            <a:pPr>
              <a:lnSpc>
                <a:spcPct val="90000"/>
              </a:lnSpc>
              <a:spcBef>
                <a:spcPts val="1400"/>
              </a:spcBef>
            </a:pPr>
            <a:r>
              <a:rPr b="0" lang="en-US" sz="2200" spc="-1" strike="noStrike">
                <a:solidFill>
                  <a:srgbClr val="000000"/>
                </a:solidFill>
                <a:latin typeface="Courier New"/>
              </a:rPr>
              <a:t>...</a:t>
            </a:r>
            <a:endParaRPr b="0" lang="en-US" sz="2200" spc="-1" strike="noStrike">
              <a:solidFill>
                <a:srgbClr val="a6b727"/>
              </a:solidFill>
              <a:latin typeface="Corbel"/>
            </a:endParaRPr>
          </a:p>
          <a:p>
            <a:pPr marL="228600" indent="-182520">
              <a:lnSpc>
                <a:spcPct val="100000"/>
              </a:lnSpc>
              <a:buClr>
                <a:srgbClr val="a6b727"/>
              </a:buClr>
              <a:buSzPct val="80000"/>
              <a:buFont typeface="Wingdings" charset="2"/>
              <a:buChar char=""/>
            </a:pPr>
            <a:r>
              <a:rPr b="0" lang="en-US" sz="2600" spc="-1" strike="noStrike">
                <a:solidFill>
                  <a:srgbClr val="000000"/>
                </a:solidFill>
                <a:latin typeface="Corbel"/>
              </a:rPr>
              <a:t>Kolom ke tiga akan menunjukkan pemilik objek</a:t>
            </a:r>
            <a:endParaRPr b="0" lang="en-US" sz="2600" spc="-1" strike="noStrike">
              <a:solidFill>
                <a:srgbClr val="a6b727"/>
              </a:solidFill>
              <a:latin typeface="Corbel"/>
            </a:endParaRPr>
          </a:p>
          <a:p>
            <a:pPr marL="228600" indent="-182520">
              <a:lnSpc>
                <a:spcPct val="100000"/>
              </a:lnSpc>
              <a:buClr>
                <a:srgbClr val="a6b727"/>
              </a:buClr>
              <a:buSzPct val="80000"/>
              <a:buFont typeface="Wingdings" charset="2"/>
              <a:buChar char=""/>
            </a:pPr>
            <a:r>
              <a:rPr b="0" lang="en-US" sz="2600" spc="-1" strike="noStrike">
                <a:solidFill>
                  <a:srgbClr val="000000"/>
                </a:solidFill>
                <a:latin typeface="Corbel"/>
              </a:rPr>
              <a:t>Kolom ke empat akan menunjukkan group pengguna pemilik objek tersebut</a:t>
            </a:r>
            <a:endParaRPr b="0" lang="en-US" sz="2600" spc="-1" strike="noStrike">
              <a:solidFill>
                <a:srgbClr val="a6b727"/>
              </a:solidFill>
              <a:latin typeface="Corbel"/>
            </a:endParaRPr>
          </a:p>
          <a:p>
            <a:pPr marL="228600" indent="-182520">
              <a:lnSpc>
                <a:spcPct val="100000"/>
              </a:lnSpc>
              <a:buClr>
                <a:srgbClr val="a6b727"/>
              </a:buClr>
              <a:buSzPct val="80000"/>
              <a:buFont typeface="Wingdings" charset="2"/>
              <a:buChar char=""/>
            </a:pPr>
            <a:r>
              <a:rPr b="0" lang="en-US" sz="2600" spc="-1" strike="noStrike">
                <a:solidFill>
                  <a:srgbClr val="000000"/>
                </a:solidFill>
                <a:latin typeface="Corbel"/>
              </a:rPr>
              <a:t>Kolom terakhir menunjukkan nama dari objek di system</a:t>
            </a:r>
            <a:endParaRPr b="0" lang="en-US" sz="2600" spc="-1" strike="noStrike">
              <a:solidFill>
                <a:srgbClr val="a6b727"/>
              </a:solidFill>
              <a:latin typeface="Corbel"/>
            </a:endParaRPr>
          </a:p>
          <a:p>
            <a:pPr>
              <a:lnSpc>
                <a:spcPct val="100000"/>
              </a:lnSpc>
            </a:pPr>
            <a:endParaRPr b="0" lang="en-US" sz="26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101" dur="indefinite" restart="never" nodeType="tmRoot">
          <p:childTnLst>
            <p:seq>
              <p:cTn id="102" dur="indefinite" nodeType="mainSeq"/>
              <p:prevCondLst>
                <p:cond delay="0" evt="onPrev">
                  <p:tgtEl>
                    <p:sldTgt/>
                  </p:tgtEl>
                </p:cond>
              </p:prevCondLst>
              <p:nextCondLst>
                <p:cond delay="0" evt="onNext">
                  <p:tgtEl>
                    <p:sldTgt/>
                  </p:tgtEl>
                </p:cond>
              </p:nextCondLst>
            </p:seq>
          </p:childTnLst>
        </p:cTn>
      </p:par>
    </p:tnLst>
  </p:timing>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CustomShape 1"/>
          <p:cNvSpPr/>
          <p:nvPr/>
        </p:nvSpPr>
        <p:spPr>
          <a:xfrm>
            <a:off x="1006200" y="2775960"/>
            <a:ext cx="10515240" cy="1646640"/>
          </a:xfrm>
          <a:prstGeom prst="rect">
            <a:avLst/>
          </a:prstGeom>
          <a:noFill/>
          <a:ln>
            <a:noFill/>
          </a:ln>
        </p:spPr>
        <p:style>
          <a:lnRef idx="0"/>
          <a:fillRef idx="0"/>
          <a:effectRef idx="0"/>
          <a:fontRef idx="minor"/>
        </p:style>
        <p:txBody>
          <a:bodyPr lIns="90000" rIns="90000" tIns="45000" bIns="45000">
            <a:spAutoFit/>
          </a:bodyPr>
          <a:p>
            <a:pPr>
              <a:lnSpc>
                <a:spcPts val="1755"/>
              </a:lnSpc>
              <a:spcAft>
                <a:spcPts val="1726"/>
              </a:spcAft>
            </a:pPr>
            <a:r>
              <a:rPr b="0" lang="en-US" sz="1800" spc="-1" strike="noStrike">
                <a:solidFill>
                  <a:srgbClr val="333333"/>
                </a:solidFill>
                <a:latin typeface="Verdana"/>
                <a:ea typeface="Times New Roman"/>
              </a:rPr>
              <a:t>Dari hasil di atas, dapat dibaca bahwa :</a:t>
            </a:r>
            <a:endParaRPr b="0" lang="en-US" sz="1800" spc="-1" strike="noStrike">
              <a:latin typeface="Arial"/>
            </a:endParaRPr>
          </a:p>
          <a:p>
            <a:pPr>
              <a:lnSpc>
                <a:spcPts val="1755"/>
              </a:lnSpc>
              <a:spcAft>
                <a:spcPts val="1726"/>
              </a:spcAft>
            </a:pPr>
            <a:r>
              <a:rPr b="0" lang="en-US" sz="1800" spc="-1" strike="noStrike">
                <a:solidFill>
                  <a:srgbClr val="333333"/>
                </a:solidFill>
                <a:latin typeface="Verdana"/>
                <a:ea typeface="Times New Roman"/>
              </a:rPr>
              <a:t>pemilik dari direktori windowshare adalah </a:t>
            </a:r>
            <a:r>
              <a:rPr b="1" lang="en-US" sz="1800" spc="-1" strike="noStrike">
                <a:solidFill>
                  <a:srgbClr val="333333"/>
                </a:solidFill>
                <a:latin typeface="Verdana"/>
                <a:ea typeface="Times New Roman"/>
              </a:rPr>
              <a:t>root</a:t>
            </a:r>
            <a:r>
              <a:rPr b="0" lang="en-US" sz="1800" spc="-1" strike="noStrike">
                <a:solidFill>
                  <a:srgbClr val="333333"/>
                </a:solidFill>
                <a:latin typeface="Verdana"/>
                <a:ea typeface="Times New Roman"/>
              </a:rPr>
              <a:t> dan </a:t>
            </a:r>
            <a:r>
              <a:rPr b="1" lang="en-US" sz="1800" spc="-1" strike="noStrike">
                <a:solidFill>
                  <a:srgbClr val="333333"/>
                </a:solidFill>
                <a:latin typeface="Verdana"/>
                <a:ea typeface="Times New Roman"/>
              </a:rPr>
              <a:t>group pengguna </a:t>
            </a:r>
            <a:r>
              <a:rPr b="0" lang="en-US" sz="1800" spc="-1" strike="noStrike">
                <a:solidFill>
                  <a:srgbClr val="333333"/>
                </a:solidFill>
                <a:latin typeface="Verdana"/>
                <a:ea typeface="Times New Roman"/>
              </a:rPr>
              <a:t>yang memiliki direktori tersebut adalah group </a:t>
            </a:r>
            <a:r>
              <a:rPr b="1" lang="en-US" sz="1800" spc="-1" strike="noStrike">
                <a:solidFill>
                  <a:srgbClr val="333333"/>
                </a:solidFill>
                <a:latin typeface="Verdana"/>
                <a:ea typeface="Times New Roman"/>
              </a:rPr>
              <a:t>users</a:t>
            </a:r>
            <a:r>
              <a:rPr b="0" lang="en-US" sz="1800" spc="-1" strike="noStrike">
                <a:solidFill>
                  <a:srgbClr val="333333"/>
                </a:solidFill>
                <a:latin typeface="Verdana"/>
                <a:ea typeface="Times New Roman"/>
              </a:rPr>
              <a:t> yang memiliki hak untuk </a:t>
            </a:r>
            <a:r>
              <a:rPr b="1" lang="en-US" sz="1800" spc="-1" strike="noStrike">
                <a:solidFill>
                  <a:srgbClr val="333333"/>
                </a:solidFill>
                <a:latin typeface="Verdana"/>
                <a:ea typeface="Times New Roman"/>
              </a:rPr>
              <a:t>baca</a:t>
            </a:r>
            <a:r>
              <a:rPr b="0" lang="en-US" sz="1800" spc="-1" strike="noStrike">
                <a:solidFill>
                  <a:srgbClr val="333333"/>
                </a:solidFill>
                <a:latin typeface="Verdana"/>
                <a:ea typeface="Times New Roman"/>
              </a:rPr>
              <a:t>, </a:t>
            </a:r>
            <a:r>
              <a:rPr b="1" lang="en-US" sz="1800" spc="-1" strike="noStrike">
                <a:solidFill>
                  <a:srgbClr val="333333"/>
                </a:solidFill>
                <a:latin typeface="Verdana"/>
                <a:ea typeface="Times New Roman"/>
              </a:rPr>
              <a:t>menulis</a:t>
            </a:r>
            <a:r>
              <a:rPr b="0" lang="en-US" sz="1800" spc="-1" strike="noStrike">
                <a:solidFill>
                  <a:srgbClr val="333333"/>
                </a:solidFill>
                <a:latin typeface="Verdana"/>
                <a:ea typeface="Times New Roman"/>
              </a:rPr>
              <a:t> dan </a:t>
            </a:r>
            <a:r>
              <a:rPr b="1" lang="en-US" sz="1800" spc="-1" strike="noStrike">
                <a:solidFill>
                  <a:srgbClr val="333333"/>
                </a:solidFill>
                <a:latin typeface="Verdana"/>
                <a:ea typeface="Times New Roman"/>
              </a:rPr>
              <a:t>menjalankan</a:t>
            </a:r>
            <a:r>
              <a:rPr b="0" lang="en-US" sz="1800" spc="-1" strike="noStrike">
                <a:solidFill>
                  <a:srgbClr val="333333"/>
                </a:solidFill>
                <a:latin typeface="Verdana"/>
                <a:ea typeface="Times New Roman"/>
              </a:rPr>
              <a:t> berbagai macam </a:t>
            </a:r>
            <a:r>
              <a:rPr b="1" lang="en-US" sz="1800" spc="-1" strike="noStrike">
                <a:solidFill>
                  <a:srgbClr val="333333"/>
                </a:solidFill>
                <a:latin typeface="Verdana"/>
                <a:ea typeface="Times New Roman"/>
              </a:rPr>
              <a:t>operasi</a:t>
            </a:r>
            <a:r>
              <a:rPr b="0" lang="en-US" sz="1800" spc="-1" strike="noStrike">
                <a:solidFill>
                  <a:srgbClr val="333333"/>
                </a:solidFill>
                <a:latin typeface="Verdana"/>
                <a:ea typeface="Times New Roman"/>
              </a:rPr>
              <a:t> di </a:t>
            </a:r>
            <a:r>
              <a:rPr b="1" lang="en-US" sz="1800" spc="-1" strike="noStrike">
                <a:solidFill>
                  <a:srgbClr val="333333"/>
                </a:solidFill>
                <a:latin typeface="Verdana"/>
                <a:ea typeface="Times New Roman"/>
              </a:rPr>
              <a:t>folder</a:t>
            </a:r>
            <a:r>
              <a:rPr b="0" lang="en-US" sz="1800" spc="-1" strike="noStrike">
                <a:solidFill>
                  <a:srgbClr val="333333"/>
                </a:solidFill>
                <a:latin typeface="Verdana"/>
                <a:ea typeface="Times New Roman"/>
              </a:rPr>
              <a:t> tersebut; sedangkan </a:t>
            </a:r>
            <a:r>
              <a:rPr b="1" lang="en-US" sz="1800" spc="-1" strike="noStrike">
                <a:solidFill>
                  <a:srgbClr val="333333"/>
                </a:solidFill>
                <a:latin typeface="Verdana"/>
                <a:ea typeface="Times New Roman"/>
              </a:rPr>
              <a:t>pengguna</a:t>
            </a:r>
            <a:r>
              <a:rPr b="0" lang="en-US" sz="1800" spc="-1" strike="noStrike">
                <a:solidFill>
                  <a:srgbClr val="333333"/>
                </a:solidFill>
                <a:latin typeface="Verdana"/>
                <a:ea typeface="Times New Roman"/>
              </a:rPr>
              <a:t> lainnya yang </a:t>
            </a:r>
            <a:r>
              <a:rPr b="1" lang="en-US" sz="1800" spc="-1" strike="noStrike">
                <a:solidFill>
                  <a:srgbClr val="333333"/>
                </a:solidFill>
                <a:latin typeface="Verdana"/>
                <a:ea typeface="Times New Roman"/>
              </a:rPr>
              <a:t>tidak termasuk root </a:t>
            </a:r>
            <a:r>
              <a:rPr b="0" lang="en-US" sz="1800" spc="-1" strike="noStrike">
                <a:solidFill>
                  <a:srgbClr val="333333"/>
                </a:solidFill>
                <a:latin typeface="Verdana"/>
                <a:ea typeface="Times New Roman"/>
              </a:rPr>
              <a:t>dan </a:t>
            </a:r>
            <a:r>
              <a:rPr b="1" lang="en-US" sz="1800" spc="-1" strike="noStrike">
                <a:solidFill>
                  <a:srgbClr val="333333"/>
                </a:solidFill>
                <a:latin typeface="Verdana"/>
                <a:ea typeface="Times New Roman"/>
              </a:rPr>
              <a:t>anggota group users </a:t>
            </a:r>
            <a:r>
              <a:rPr b="0" lang="en-US" sz="1800" spc="-1" strike="noStrike">
                <a:solidFill>
                  <a:srgbClr val="333333"/>
                </a:solidFill>
                <a:latin typeface="Verdana"/>
                <a:ea typeface="Times New Roman"/>
              </a:rPr>
              <a:t>hanya bisa </a:t>
            </a:r>
            <a:r>
              <a:rPr b="1" lang="en-US" sz="1800" spc="-1" strike="noStrike">
                <a:solidFill>
                  <a:srgbClr val="333333"/>
                </a:solidFill>
                <a:latin typeface="Verdana"/>
                <a:ea typeface="Times New Roman"/>
              </a:rPr>
              <a:t>membaca</a:t>
            </a:r>
            <a:r>
              <a:rPr b="0" lang="en-US" sz="1800" spc="-1" strike="noStrike">
                <a:solidFill>
                  <a:srgbClr val="333333"/>
                </a:solidFill>
                <a:latin typeface="Verdana"/>
                <a:ea typeface="Times New Roman"/>
              </a:rPr>
              <a:t> dan </a:t>
            </a:r>
            <a:r>
              <a:rPr b="1" lang="en-US" sz="1800" spc="-1" strike="noStrike">
                <a:solidFill>
                  <a:srgbClr val="333333"/>
                </a:solidFill>
                <a:latin typeface="Verdana"/>
                <a:ea typeface="Times New Roman"/>
              </a:rPr>
              <a:t>menjalankan file </a:t>
            </a:r>
            <a:r>
              <a:rPr b="0" lang="en-US" sz="1800" spc="-1" strike="noStrike">
                <a:solidFill>
                  <a:srgbClr val="333333"/>
                </a:solidFill>
                <a:latin typeface="Verdana"/>
                <a:ea typeface="Times New Roman"/>
              </a:rPr>
              <a:t>(read only).</a:t>
            </a:r>
            <a:endParaRPr b="0" lang="en-US" sz="1800" spc="-1" strike="noStrike">
              <a:latin typeface="Arial"/>
            </a:endParaRPr>
          </a:p>
        </p:txBody>
      </p:sp>
      <p:sp>
        <p:nvSpPr>
          <p:cNvPr id="216" name="CustomShape 2"/>
          <p:cNvSpPr/>
          <p:nvPr/>
        </p:nvSpPr>
        <p:spPr>
          <a:xfrm>
            <a:off x="1006200" y="1637280"/>
            <a:ext cx="10515240" cy="9133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Courier New"/>
              </a:rPr>
              <a:t>drwxrwxrwx 3 root users 4096 1996-02-02 10:59 allusers</a:t>
            </a:r>
            <a:br/>
            <a:r>
              <a:rPr b="0" lang="en-US" sz="1800" spc="-1" strike="noStrike">
                <a:solidFill>
                  <a:srgbClr val="000000"/>
                </a:solidFill>
                <a:latin typeface="Courier New"/>
              </a:rPr>
              <a:t>drwxr-xr-x 14 gagoyiku gagoyiku 4096 1996-02-02 08:36 gagoyiku</a:t>
            </a:r>
            <a:br/>
            <a:r>
              <a:rPr b="0" lang="en-US" sz="1800" spc="-1" strike="noStrike">
                <a:solidFill>
                  <a:srgbClr val="000000"/>
                </a:solidFill>
                <a:latin typeface="Courier New"/>
              </a:rPr>
              <a:t>drwxrwxr-x 2 root users 4096 1996-02-02 08:37 windowshare</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103" dur="indefinite" restart="never" nodeType="tmRoot">
          <p:childTnLst>
            <p:seq>
              <p:cTn id="104" dur="indefinite" nodeType="mainSeq"/>
              <p:prevCondLst>
                <p:cond delay="0" evt="onPrev">
                  <p:tgtEl>
                    <p:sldTgt/>
                  </p:tgtEl>
                </p:cond>
              </p:prevCondLst>
              <p:nextCondLst>
                <p:cond delay="0" evt="onNext">
                  <p:tgtEl>
                    <p:sldTgt/>
                  </p:tgtEl>
                </p:cond>
              </p:nextCondLst>
            </p:seq>
          </p:childTnLst>
        </p:cTn>
      </p:par>
    </p:tnLst>
  </p:timing>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txBox="1"/>
          <p:nvPr/>
        </p:nvSpPr>
        <p:spPr>
          <a:xfrm>
            <a:off x="1958400" y="1893600"/>
            <a:ext cx="8829360" cy="849240"/>
          </a:xfrm>
          <a:prstGeom prst="rect">
            <a:avLst/>
          </a:prstGeom>
          <a:noFill/>
          <a:ln>
            <a:noFill/>
          </a:ln>
        </p:spPr>
        <p:txBody>
          <a:bodyPr anchor="ctr">
            <a:noAutofit/>
          </a:bodyPr>
          <a:p>
            <a:pPr>
              <a:lnSpc>
                <a:spcPct val="90000"/>
              </a:lnSpc>
            </a:pPr>
            <a:r>
              <a:rPr b="1" lang="en-US" sz="8000" spc="-1" strike="noStrike">
                <a:solidFill>
                  <a:srgbClr val="c00000"/>
                </a:solidFill>
                <a:latin typeface="Brush Script MT"/>
                <a:ea typeface="Adobe Gothic Std B"/>
              </a:rPr>
              <a:t>Mengubah H</a:t>
            </a:r>
            <a:r>
              <a:rPr b="1" lang="en-US" sz="6600" spc="-1" strike="noStrike">
                <a:solidFill>
                  <a:srgbClr val="c00000"/>
                </a:solidFill>
                <a:latin typeface="Brush Script MT"/>
                <a:ea typeface="Adobe Gothic Std B"/>
              </a:rPr>
              <a:t>ak </a:t>
            </a:r>
            <a:r>
              <a:rPr b="1" lang="en-US" sz="8000" spc="-1" strike="noStrike">
                <a:solidFill>
                  <a:srgbClr val="c00000"/>
                </a:solidFill>
                <a:latin typeface="Brush Script MT"/>
                <a:ea typeface="Adobe Gothic Std B"/>
              </a:rPr>
              <a:t>A</a:t>
            </a:r>
            <a:r>
              <a:rPr b="1" lang="en-US" sz="6600" spc="-1" strike="noStrike">
                <a:solidFill>
                  <a:srgbClr val="c00000"/>
                </a:solidFill>
                <a:latin typeface="Brush Script MT"/>
                <a:ea typeface="Adobe Gothic Std B"/>
              </a:rPr>
              <a:t>kses</a:t>
            </a:r>
            <a:endParaRPr b="0" lang="en-US" sz="6600" spc="-1" strike="noStrike">
              <a:solidFill>
                <a:srgbClr val="000000"/>
              </a:solidFill>
              <a:latin typeface="Corbel"/>
            </a:endParaRPr>
          </a:p>
        </p:txBody>
      </p:sp>
      <p:sp>
        <p:nvSpPr>
          <p:cNvPr id="218" name="CustomShape 2"/>
          <p:cNvSpPr/>
          <p:nvPr/>
        </p:nvSpPr>
        <p:spPr>
          <a:xfrm>
            <a:off x="4987800" y="2909520"/>
            <a:ext cx="7203600" cy="836640"/>
          </a:xfrm>
          <a:prstGeom prst="rect">
            <a:avLst/>
          </a:prstGeom>
          <a:noFill/>
          <a:ln>
            <a:noFill/>
          </a:ln>
        </p:spPr>
        <p:style>
          <a:lnRef idx="0"/>
          <a:fillRef idx="0"/>
          <a:effectRef idx="0"/>
          <a:fontRef idx="minor"/>
        </p:style>
        <p:txBody>
          <a:bodyPr anchor="ctr">
            <a:noAutofit/>
          </a:bodyPr>
          <a:p>
            <a:pPr>
              <a:lnSpc>
                <a:spcPct val="90000"/>
              </a:lnSpc>
            </a:pPr>
            <a:r>
              <a:rPr b="1" lang="en-US" sz="6600" spc="-1" strike="noStrike">
                <a:solidFill>
                  <a:srgbClr val="002060"/>
                </a:solidFill>
                <a:latin typeface="Brush Script Std"/>
                <a:ea typeface="Adobe Gothic Std B"/>
              </a:rPr>
              <a:t>Suatu </a:t>
            </a:r>
            <a:r>
              <a:rPr b="1" lang="en-US" sz="8000" spc="-1" strike="noStrike">
                <a:solidFill>
                  <a:srgbClr val="c00000"/>
                </a:solidFill>
                <a:latin typeface="Brush Script Std"/>
                <a:ea typeface="Adobe Gothic Std B"/>
              </a:rPr>
              <a:t>F</a:t>
            </a:r>
            <a:r>
              <a:rPr b="1" lang="en-US" sz="6600" spc="-1" strike="noStrike">
                <a:solidFill>
                  <a:srgbClr val="c00000"/>
                </a:solidFill>
                <a:latin typeface="Brush Script Std"/>
                <a:ea typeface="Adobe Gothic Std B"/>
              </a:rPr>
              <a:t>ile</a:t>
            </a:r>
            <a:endParaRPr b="0" lang="en-US" sz="6600" spc="-1" strike="noStrike">
              <a:latin typeface="Arial"/>
            </a:endParaRPr>
          </a:p>
        </p:txBody>
      </p:sp>
      <p:sp>
        <p:nvSpPr>
          <p:cNvPr id="219" name="CustomShape 3"/>
          <p:cNvSpPr/>
          <p:nvPr/>
        </p:nvSpPr>
        <p:spPr>
          <a:xfrm>
            <a:off x="2069280" y="4219560"/>
            <a:ext cx="7203600" cy="836640"/>
          </a:xfrm>
          <a:prstGeom prst="rect">
            <a:avLst/>
          </a:prstGeom>
          <a:noFill/>
          <a:ln>
            <a:noFill/>
          </a:ln>
        </p:spPr>
        <p:style>
          <a:lnRef idx="0"/>
          <a:fillRef idx="0"/>
          <a:effectRef idx="0"/>
          <a:fontRef idx="minor"/>
        </p:style>
        <p:txBody>
          <a:bodyPr anchor="ctr">
            <a:noAutofit/>
          </a:bodyPr>
          <a:p>
            <a:pPr algn="r">
              <a:lnSpc>
                <a:spcPct val="90000"/>
              </a:lnSpc>
            </a:pPr>
            <a:r>
              <a:rPr b="0" lang="en-US" sz="6600" spc="-1" strike="noStrike">
                <a:solidFill>
                  <a:srgbClr val="002060"/>
                </a:solidFill>
                <a:latin typeface="Century"/>
                <a:ea typeface="Adobe Gothic Std B"/>
              </a:rPr>
              <a:t>chmod</a:t>
            </a:r>
            <a:endParaRPr b="0" lang="en-US" sz="6600" spc="-1" strike="noStrike">
              <a:latin typeface="Arial"/>
            </a:endParaRPr>
          </a:p>
        </p:txBody>
      </p:sp>
    </p:spTree>
  </p:cSld>
  <mc:AlternateContent>
    <mc:Choice Requires="p14">
      <p:transition spd="slow" p14:dur="2000"/>
    </mc:Choice>
    <mc:Fallback>
      <p:transition spd="slow"/>
    </mc:Fallback>
  </mc:AlternateContent>
  <p:timing>
    <p:tnLst>
      <p:par>
        <p:cTn id="105" dur="indefinite" restart="never" nodeType="tmRoot">
          <p:childTnLst>
            <p:seq>
              <p:cTn id="106" dur="indefinite" nodeType="mainSeq"/>
              <p:prevCondLst>
                <p:cond delay="0" evt="onPrev">
                  <p:tgtEl>
                    <p:sldTgt/>
                  </p:tgtEl>
                </p:cond>
              </p:prevCondLst>
              <p:nextCondLst>
                <p:cond delay="0" evt="onNext">
                  <p:tgtEl>
                    <p:sldTgt/>
                  </p:tgtEl>
                </p:cond>
              </p:nextCondLst>
            </p:seq>
          </p:childTnLst>
        </p:cTn>
      </p:par>
    </p:tnLst>
  </p:timing>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942480" y="1893960"/>
            <a:ext cx="10505880" cy="94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Verdana"/>
                <a:ea typeface="Times New Roman"/>
              </a:rPr>
              <a:t>Perizinan suatu file/direktori menggunakan kode hak akses di linux dengan 3 digit nomor</a:t>
            </a:r>
            <a:endParaRPr b="0" lang="en-US" sz="2800" spc="-1" strike="noStrike">
              <a:latin typeface="Arial"/>
            </a:endParaRPr>
          </a:p>
        </p:txBody>
      </p:sp>
      <p:sp>
        <p:nvSpPr>
          <p:cNvPr id="221" name="CustomShape 2"/>
          <p:cNvSpPr/>
          <p:nvPr/>
        </p:nvSpPr>
        <p:spPr>
          <a:xfrm>
            <a:off x="951480" y="3086640"/>
            <a:ext cx="10496520" cy="535320"/>
          </a:xfrm>
          <a:prstGeom prst="rect">
            <a:avLst/>
          </a:prstGeom>
          <a:noFill/>
          <a:ln>
            <a:noFill/>
          </a:ln>
        </p:spPr>
        <p:style>
          <a:lnRef idx="0"/>
          <a:fillRef idx="0"/>
          <a:effectRef idx="0"/>
          <a:fontRef idx="minor"/>
        </p:style>
        <p:txBody>
          <a:bodyPr lIns="90000" rIns="90000" tIns="45000" bIns="45000">
            <a:spAutoFit/>
          </a:bodyPr>
          <a:p>
            <a:pPr>
              <a:lnSpc>
                <a:spcPts val="1755"/>
              </a:lnSpc>
            </a:pPr>
            <a:r>
              <a:rPr b="1" lang="en-US" sz="2400" spc="-1" strike="noStrike">
                <a:solidFill>
                  <a:srgbClr val="000000"/>
                </a:solidFill>
                <a:latin typeface="Century Gothic"/>
                <a:ea typeface="Times New Roman"/>
              </a:rPr>
              <a:t>4 =&gt; membaca (read), 2 =&gt; menulis,1 =&gt; menjalankan sebuah file.</a:t>
            </a:r>
            <a:endParaRPr b="0" lang="en-US" sz="2400" spc="-1" strike="noStrike">
              <a:latin typeface="Arial"/>
            </a:endParaRPr>
          </a:p>
        </p:txBody>
      </p:sp>
      <p:sp>
        <p:nvSpPr>
          <p:cNvPr id="222" name="CustomShape 3"/>
          <p:cNvSpPr/>
          <p:nvPr/>
        </p:nvSpPr>
        <p:spPr>
          <a:xfrm>
            <a:off x="979200" y="3693960"/>
            <a:ext cx="10897920" cy="2736720"/>
          </a:xfrm>
          <a:prstGeom prst="rect">
            <a:avLst/>
          </a:prstGeom>
          <a:noFill/>
          <a:ln>
            <a:noFill/>
          </a:ln>
        </p:spPr>
        <p:style>
          <a:lnRef idx="0"/>
          <a:fillRef idx="0"/>
          <a:effectRef idx="0"/>
          <a:fontRef idx="minor"/>
        </p:style>
        <p:txBody>
          <a:bodyPr lIns="90000" rIns="90000" tIns="45000" bIns="45000">
            <a:spAutoFit/>
          </a:bodyPr>
          <a:p>
            <a:pPr>
              <a:lnSpc>
                <a:spcPts val="1755"/>
              </a:lnSpc>
              <a:spcAft>
                <a:spcPts val="601"/>
              </a:spcAft>
            </a:pPr>
            <a:r>
              <a:rPr b="1" lang="en-US" sz="2400" spc="-1" strike="noStrike">
                <a:solidFill>
                  <a:srgbClr val="000000"/>
                </a:solidFill>
                <a:latin typeface="Verdana"/>
                <a:ea typeface="Times New Roman"/>
              </a:rPr>
              <a:t>Contoh:</a:t>
            </a:r>
            <a:endParaRPr b="0" lang="en-US" sz="2400" spc="-1" strike="noStrike">
              <a:latin typeface="Arial"/>
            </a:endParaRPr>
          </a:p>
          <a:p>
            <a:pPr marL="442800" indent="-442440">
              <a:lnSpc>
                <a:spcPct val="100000"/>
              </a:lnSpc>
              <a:spcAft>
                <a:spcPts val="601"/>
              </a:spcAft>
              <a:buClr>
                <a:srgbClr val="000000"/>
              </a:buClr>
              <a:buFont typeface="Wingdings" charset="2"/>
              <a:buChar char=""/>
            </a:pPr>
            <a:r>
              <a:rPr b="0" lang="en-US" sz="2400" spc="-1" strike="noStrike">
                <a:solidFill>
                  <a:srgbClr val="000000"/>
                </a:solidFill>
                <a:latin typeface="Verdana"/>
                <a:ea typeface="Times New Roman"/>
              </a:rPr>
              <a:t>sebuah file hanya bisa untuk di baca (4) dan di tulis (2) tapi tidak untuk di jalankan, maka perintah 4+2 = 6. </a:t>
            </a:r>
            <a:endParaRPr b="0" lang="en-US" sz="2400" spc="-1" strike="noStrike">
              <a:latin typeface="Arial"/>
            </a:endParaRPr>
          </a:p>
          <a:p>
            <a:pPr marL="442800" indent="-442440">
              <a:lnSpc>
                <a:spcPct val="100000"/>
              </a:lnSpc>
              <a:spcAft>
                <a:spcPts val="601"/>
              </a:spcAft>
              <a:buClr>
                <a:srgbClr val="000000"/>
              </a:buClr>
              <a:buFont typeface="Wingdings" charset="2"/>
              <a:buChar char=""/>
            </a:pPr>
            <a:r>
              <a:rPr b="0" lang="en-US" sz="2400" spc="-1" strike="noStrike">
                <a:solidFill>
                  <a:srgbClr val="000000"/>
                </a:solidFill>
                <a:latin typeface="Verdana"/>
                <a:ea typeface="Times New Roman"/>
              </a:rPr>
              <a:t>Menggunakan cara yang sama apabila kita ingin memberikan hak akses hanya untuk membaca maka perintah 4</a:t>
            </a:r>
            <a:endParaRPr b="0" lang="en-US" sz="2400" spc="-1" strike="noStrike">
              <a:latin typeface="Arial"/>
            </a:endParaRPr>
          </a:p>
          <a:p>
            <a:pPr marL="442800" indent="-442440">
              <a:lnSpc>
                <a:spcPct val="100000"/>
              </a:lnSpc>
              <a:spcAft>
                <a:spcPts val="601"/>
              </a:spcAft>
              <a:buClr>
                <a:srgbClr val="000000"/>
              </a:buClr>
              <a:buFont typeface="Wingdings" charset="2"/>
              <a:buChar char=""/>
            </a:pPr>
            <a:r>
              <a:rPr b="0" lang="en-US" sz="2400" spc="-1" strike="noStrike">
                <a:solidFill>
                  <a:srgbClr val="000000"/>
                </a:solidFill>
                <a:latin typeface="Verdana"/>
                <a:ea typeface="Times New Roman"/>
              </a:rPr>
              <a:t>memberikan semua hak akses yang ada (baca, tulis, ekseskusi) perintahnya 7 =&gt; 4+2+1).</a:t>
            </a:r>
            <a:endParaRPr b="0" lang="en-US" sz="2400" spc="-1" strike="noStrike">
              <a:latin typeface="Arial"/>
            </a:endParaRPr>
          </a:p>
        </p:txBody>
      </p:sp>
      <p:sp>
        <p:nvSpPr>
          <p:cNvPr id="223" name="Line 4"/>
          <p:cNvSpPr/>
          <p:nvPr/>
        </p:nvSpPr>
        <p:spPr>
          <a:xfrm>
            <a:off x="1034640" y="1607040"/>
            <a:ext cx="10510560" cy="18360"/>
          </a:xfrm>
          <a:prstGeom prst="line">
            <a:avLst/>
          </a:prstGeom>
          <a:ln w="38160">
            <a:solidFill>
              <a:srgbClr val="002060"/>
            </a:solidFill>
            <a:round/>
          </a:ln>
        </p:spPr>
        <p:style>
          <a:lnRef idx="1">
            <a:schemeClr val="accent1"/>
          </a:lnRef>
          <a:fillRef idx="0">
            <a:schemeClr val="accent1"/>
          </a:fillRef>
          <a:effectRef idx="0">
            <a:schemeClr val="accent1"/>
          </a:effectRef>
          <a:fontRef idx="minor"/>
        </p:style>
      </p:sp>
      <p:sp>
        <p:nvSpPr>
          <p:cNvPr id="224" name="CustomShape 5"/>
          <p:cNvSpPr/>
          <p:nvPr/>
        </p:nvSpPr>
        <p:spPr>
          <a:xfrm>
            <a:off x="979200" y="795240"/>
            <a:ext cx="10749960" cy="860040"/>
          </a:xfrm>
          <a:prstGeom prst="rect">
            <a:avLst/>
          </a:prstGeom>
          <a:noFill/>
          <a:ln>
            <a:noFill/>
          </a:ln>
        </p:spPr>
        <p:style>
          <a:lnRef idx="0"/>
          <a:fillRef idx="0"/>
          <a:effectRef idx="0"/>
          <a:fontRef idx="minor"/>
        </p:style>
        <p:txBody>
          <a:bodyPr anchor="ctr">
            <a:normAutofit fontScale="51000"/>
          </a:bodyPr>
          <a:p>
            <a:pPr>
              <a:lnSpc>
                <a:spcPct val="90000"/>
              </a:lnSpc>
            </a:pPr>
            <a:r>
              <a:rPr b="1" lang="en-US" sz="4400" spc="-1" strike="noStrike" cap="all">
                <a:solidFill>
                  <a:srgbClr val="000000"/>
                </a:solidFill>
                <a:latin typeface="Adobe Naskh Medium"/>
              </a:rPr>
              <a:t>PERINTAH CHMOD “numeric MODE”</a:t>
            </a:r>
            <a:endParaRPr b="0" lang="en-US" sz="4400" spc="-1" strike="noStrike">
              <a:latin typeface="Arial"/>
            </a:endParaRPr>
          </a:p>
        </p:txBody>
      </p:sp>
    </p:spTree>
  </p:cSld>
  <mc:AlternateContent>
    <mc:Choice Requires="p14">
      <p:transition spd="slow" p14:dur="2000"/>
    </mc:Choice>
    <mc:Fallback>
      <p:transition spd="slow"/>
    </mc:Fallback>
  </mc:AlternateContent>
  <p:timing>
    <p:tnLst>
      <p:par>
        <p:cTn id="107" dur="indefinite" restart="never" nodeType="tmRoot">
          <p:childTnLst>
            <p:seq>
              <p:cTn id="108" dur="indefinite" nodeType="mainSeq"/>
              <p:prevCondLst>
                <p:cond delay="0" evt="onPrev">
                  <p:tgtEl>
                    <p:sldTgt/>
                  </p:tgtEl>
                </p:cond>
              </p:prevCondLst>
              <p:nextCondLst>
                <p:cond delay="0" evt="onNext">
                  <p:tgtEl>
                    <p:sldTgt/>
                  </p:tgtEl>
                </p:cond>
              </p:nextCondLst>
            </p:seq>
          </p:childTnLst>
        </p:cTn>
      </p:par>
    </p:tnLst>
  </p:timing>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CustomShape 1"/>
          <p:cNvSpPr/>
          <p:nvPr/>
        </p:nvSpPr>
        <p:spPr>
          <a:xfrm>
            <a:off x="1098000" y="752400"/>
            <a:ext cx="10499760" cy="22233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333333"/>
                </a:solidFill>
                <a:latin typeface="Verdana"/>
                <a:ea typeface="Times New Roman"/>
              </a:rPr>
              <a:t>Kode akses tersebut dikombinasikan dengan urutan hak akses atas  suatu file:</a:t>
            </a:r>
            <a:endParaRPr b="0" lang="en-US" sz="2800" spc="-1" strike="noStrike">
              <a:latin typeface="Arial"/>
            </a:endParaRPr>
          </a:p>
          <a:p>
            <a:pPr marL="625320" indent="-447480">
              <a:lnSpc>
                <a:spcPct val="100000"/>
              </a:lnSpc>
              <a:buClr>
                <a:srgbClr val="333333"/>
              </a:buClr>
              <a:buFont typeface="Wingdings" charset="2"/>
              <a:buChar char=""/>
            </a:pPr>
            <a:r>
              <a:rPr b="1" i="1" lang="en-US" sz="2800" spc="-1" strike="noStrike">
                <a:solidFill>
                  <a:srgbClr val="333333"/>
                </a:solidFill>
                <a:latin typeface="Corbel"/>
                <a:ea typeface="Times New Roman"/>
              </a:rPr>
              <a:t>user =&gt; pemilik </a:t>
            </a:r>
            <a:endParaRPr b="0" lang="en-US" sz="2800" spc="-1" strike="noStrike">
              <a:latin typeface="Arial"/>
            </a:endParaRPr>
          </a:p>
          <a:p>
            <a:pPr marL="625320" indent="-447480">
              <a:lnSpc>
                <a:spcPct val="100000"/>
              </a:lnSpc>
              <a:buClr>
                <a:srgbClr val="333333"/>
              </a:buClr>
              <a:buFont typeface="Wingdings" charset="2"/>
              <a:buChar char=""/>
            </a:pPr>
            <a:r>
              <a:rPr b="1" i="1" lang="en-US" sz="2800" spc="-1" strike="noStrike">
                <a:solidFill>
                  <a:srgbClr val="333333"/>
                </a:solidFill>
                <a:latin typeface="Corbel"/>
                <a:ea typeface="Times New Roman"/>
              </a:rPr>
              <a:t>group =&gt; group pemilik dan </a:t>
            </a:r>
            <a:endParaRPr b="0" lang="en-US" sz="2800" spc="-1" strike="noStrike">
              <a:latin typeface="Arial"/>
            </a:endParaRPr>
          </a:p>
          <a:p>
            <a:pPr marL="625320" indent="-447480">
              <a:lnSpc>
                <a:spcPct val="100000"/>
              </a:lnSpc>
              <a:buClr>
                <a:srgbClr val="333333"/>
              </a:buClr>
              <a:buFont typeface="Wingdings" charset="2"/>
              <a:buChar char=""/>
            </a:pPr>
            <a:r>
              <a:rPr b="1" i="1" lang="en-US" sz="2800" spc="-1" strike="noStrike">
                <a:solidFill>
                  <a:srgbClr val="333333"/>
                </a:solidFill>
                <a:latin typeface="Corbel"/>
                <a:ea typeface="Times New Roman"/>
              </a:rPr>
              <a:t>Others =&gt; pengguna lain</a:t>
            </a:r>
            <a:r>
              <a:rPr b="1" lang="en-US" sz="2800" spc="-1" strike="noStrike">
                <a:solidFill>
                  <a:srgbClr val="333333"/>
                </a:solidFill>
                <a:latin typeface="Corbel"/>
                <a:ea typeface="Times New Roman"/>
              </a:rPr>
              <a:t> </a:t>
            </a:r>
            <a:endParaRPr b="0" lang="en-US" sz="2800" spc="-1" strike="noStrike">
              <a:latin typeface="Arial"/>
            </a:endParaRPr>
          </a:p>
        </p:txBody>
      </p:sp>
      <p:sp>
        <p:nvSpPr>
          <p:cNvPr id="226" name="CustomShape 2"/>
          <p:cNvSpPr/>
          <p:nvPr/>
        </p:nvSpPr>
        <p:spPr>
          <a:xfrm>
            <a:off x="1098000" y="3368160"/>
            <a:ext cx="10238400" cy="758880"/>
          </a:xfrm>
          <a:prstGeom prst="rect">
            <a:avLst/>
          </a:prstGeom>
          <a:noFill/>
          <a:ln>
            <a:noFill/>
          </a:ln>
        </p:spPr>
        <p:style>
          <a:lnRef idx="0"/>
          <a:fillRef idx="0"/>
          <a:effectRef idx="0"/>
          <a:fontRef idx="minor"/>
        </p:style>
        <p:txBody>
          <a:bodyPr lIns="90000" rIns="90000" tIns="45000" bIns="45000">
            <a:spAutoFit/>
          </a:bodyPr>
          <a:p>
            <a:pPr>
              <a:lnSpc>
                <a:spcPts val="1755"/>
              </a:lnSpc>
            </a:pPr>
            <a:r>
              <a:rPr b="1" lang="en-US" sz="2400" spc="-1" strike="noStrike">
                <a:solidFill>
                  <a:srgbClr val="333333"/>
                </a:solidFill>
                <a:latin typeface="Verdana"/>
                <a:ea typeface="Times New Roman"/>
              </a:rPr>
              <a:t>Perintahnya</a:t>
            </a:r>
            <a:r>
              <a:rPr b="1" lang="en-US" sz="1800" spc="-1" strike="noStrike">
                <a:solidFill>
                  <a:srgbClr val="333333"/>
                </a:solidFill>
                <a:latin typeface="Verdana"/>
                <a:ea typeface="Times New Roman"/>
              </a:rPr>
              <a:t> :</a:t>
            </a:r>
            <a:endParaRPr b="0" lang="en-US" sz="1800" spc="-1" strike="noStrike">
              <a:latin typeface="Arial"/>
            </a:endParaRPr>
          </a:p>
          <a:p>
            <a:pPr>
              <a:lnSpc>
                <a:spcPts val="1755"/>
              </a:lnSpc>
            </a:pPr>
            <a:endParaRPr b="0" lang="en-US" sz="1800" spc="-1" strike="noStrike">
              <a:latin typeface="Arial"/>
            </a:endParaRPr>
          </a:p>
          <a:p>
            <a:pPr>
              <a:lnSpc>
                <a:spcPts val="1755"/>
              </a:lnSpc>
            </a:pPr>
            <a:r>
              <a:rPr b="1" lang="en-US" sz="4000" spc="-1" strike="noStrike">
                <a:solidFill>
                  <a:srgbClr val="c00000"/>
                </a:solidFill>
                <a:latin typeface="Courier New"/>
                <a:ea typeface="Verdana"/>
              </a:rPr>
              <a:t>chmod</a:t>
            </a:r>
            <a:r>
              <a:rPr b="1" lang="en-US" sz="2800" spc="-1" strike="noStrike">
                <a:solidFill>
                  <a:srgbClr val="333333"/>
                </a:solidFill>
                <a:latin typeface="Verdana"/>
                <a:ea typeface="Times New Roman"/>
              </a:rPr>
              <a:t> &lt;</a:t>
            </a:r>
            <a:r>
              <a:rPr b="1" lang="en-US" sz="2400" spc="-1" strike="noStrike">
                <a:solidFill>
                  <a:srgbClr val="333333"/>
                </a:solidFill>
                <a:latin typeface="Verdana"/>
                <a:ea typeface="Times New Roman"/>
              </a:rPr>
              <a:t>3 digit nomor</a:t>
            </a:r>
            <a:r>
              <a:rPr b="1" lang="en-US" sz="2800" spc="-1" strike="noStrike">
                <a:solidFill>
                  <a:srgbClr val="333333"/>
                </a:solidFill>
                <a:latin typeface="Verdana"/>
                <a:ea typeface="Times New Roman"/>
              </a:rPr>
              <a:t>&gt; &lt;</a:t>
            </a:r>
            <a:r>
              <a:rPr b="1" lang="en-US" sz="2400" spc="-1" strike="noStrike">
                <a:solidFill>
                  <a:srgbClr val="333333"/>
                </a:solidFill>
                <a:latin typeface="Verdana"/>
                <a:ea typeface="Times New Roman"/>
              </a:rPr>
              <a:t>objek yang ingin di set</a:t>
            </a:r>
            <a:r>
              <a:rPr b="1" lang="en-US" sz="2800" spc="-1" strike="noStrike">
                <a:solidFill>
                  <a:srgbClr val="333333"/>
                </a:solidFill>
                <a:latin typeface="Verdana"/>
                <a:ea typeface="Times New Roman"/>
              </a:rPr>
              <a:t>&gt;</a:t>
            </a:r>
            <a:endParaRPr b="0" lang="en-US" sz="2800" spc="-1" strike="noStrike">
              <a:latin typeface="Arial"/>
            </a:endParaRPr>
          </a:p>
        </p:txBody>
      </p:sp>
      <p:sp>
        <p:nvSpPr>
          <p:cNvPr id="227" name="CustomShape 3"/>
          <p:cNvSpPr/>
          <p:nvPr/>
        </p:nvSpPr>
        <p:spPr>
          <a:xfrm>
            <a:off x="1098000" y="4683600"/>
            <a:ext cx="8563320" cy="313200"/>
          </a:xfrm>
          <a:prstGeom prst="rect">
            <a:avLst/>
          </a:prstGeom>
          <a:noFill/>
          <a:ln>
            <a:noFill/>
          </a:ln>
        </p:spPr>
        <p:style>
          <a:lnRef idx="0"/>
          <a:fillRef idx="0"/>
          <a:effectRef idx="0"/>
          <a:fontRef idx="minor"/>
        </p:style>
        <p:txBody>
          <a:bodyPr lIns="90000" rIns="90000" tIns="45000" bIns="45000">
            <a:spAutoFit/>
          </a:bodyPr>
          <a:p>
            <a:pPr>
              <a:lnSpc>
                <a:spcPts val="1755"/>
              </a:lnSpc>
            </a:pPr>
            <a:r>
              <a:rPr b="1" lang="en-US" sz="3600" spc="-1" strike="noStrike">
                <a:solidFill>
                  <a:srgbClr val="002060"/>
                </a:solidFill>
                <a:latin typeface="Courier New"/>
                <a:ea typeface="Times New Roman"/>
              </a:rPr>
              <a:t># </a:t>
            </a:r>
            <a:r>
              <a:rPr b="1" lang="en-US" sz="3600" spc="-1" strike="noStrike">
                <a:solidFill>
                  <a:srgbClr val="c00000"/>
                </a:solidFill>
                <a:latin typeface="Courier New"/>
                <a:ea typeface="Times New Roman"/>
              </a:rPr>
              <a:t>chmod</a:t>
            </a:r>
            <a:r>
              <a:rPr b="1" lang="en-US" sz="3600" spc="-1" strike="noStrike">
                <a:solidFill>
                  <a:srgbClr val="002060"/>
                </a:solidFill>
                <a:latin typeface="Courier New"/>
                <a:ea typeface="Times New Roman"/>
              </a:rPr>
              <a:t> 777 /home/windowshare</a:t>
            </a:r>
            <a:endParaRPr b="0" lang="en-US" sz="3600" spc="-1" strike="noStrike">
              <a:latin typeface="Arial"/>
            </a:endParaRPr>
          </a:p>
        </p:txBody>
      </p:sp>
      <p:sp>
        <p:nvSpPr>
          <p:cNvPr id="228" name="CustomShape 4"/>
          <p:cNvSpPr/>
          <p:nvPr/>
        </p:nvSpPr>
        <p:spPr>
          <a:xfrm>
            <a:off x="1583280" y="5158800"/>
            <a:ext cx="10014480" cy="94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333333"/>
                </a:solidFill>
                <a:latin typeface="Verdana"/>
                <a:ea typeface="Times New Roman"/>
              </a:rPr>
              <a:t>semua pengguna bisa menulis, membaca, dan menjalankan file di folder tersebut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09" dur="indefinite" restart="never" nodeType="tmRoot">
          <p:childTnLst>
            <p:seq>
              <p:cTn id="110" dur="indefinite" nodeType="mainSeq"/>
              <p:prevCondLst>
                <p:cond delay="0" evt="onPrev">
                  <p:tgtEl>
                    <p:sldTgt/>
                  </p:tgtEl>
                </p:cond>
              </p:prevCondLst>
              <p:nextCondLst>
                <p:cond delay="0" evt="onNext">
                  <p:tgtEl>
                    <p:sldTgt/>
                  </p:tgtEl>
                </p:cond>
              </p:nextCondLst>
            </p:seq>
          </p:childTnLst>
        </p:cTn>
      </p:par>
    </p:tnLst>
  </p:timing>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1371600" y="1615320"/>
            <a:ext cx="10118880" cy="2527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4000" spc="-1" strike="noStrike">
                <a:solidFill>
                  <a:srgbClr val="666699"/>
                </a:solidFill>
                <a:latin typeface="Corbel"/>
              </a:rPr>
              <a:t>Misalnya untuk memberikan ijin baca(4), tulis(2) dan eksekusi(1) file coba2 kepada owner, perintahnya adalah:</a:t>
            </a:r>
            <a:endParaRPr b="0" lang="en-US" sz="4000" spc="-1" strike="noStrike">
              <a:latin typeface="Arial"/>
            </a:endParaRPr>
          </a:p>
        </p:txBody>
      </p:sp>
      <p:sp>
        <p:nvSpPr>
          <p:cNvPr id="230" name="CustomShape 2"/>
          <p:cNvSpPr/>
          <p:nvPr/>
        </p:nvSpPr>
        <p:spPr>
          <a:xfrm>
            <a:off x="1371600" y="3782520"/>
            <a:ext cx="6469200" cy="6998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4000" spc="-1" strike="noStrike">
                <a:solidFill>
                  <a:srgbClr val="002060"/>
                </a:solidFill>
                <a:latin typeface="Courier New"/>
              </a:rPr>
              <a:t># chmod 700 file1</a:t>
            </a:r>
            <a:endParaRPr b="0" lang="en-US" sz="4000" spc="-1" strike="noStrike">
              <a:latin typeface="Arial"/>
            </a:endParaRPr>
          </a:p>
        </p:txBody>
      </p:sp>
    </p:spTree>
  </p:cSld>
  <mc:AlternateContent>
    <mc:Choice Requires="p14">
      <p:transition spd="slow" p14:dur="2000"/>
    </mc:Choice>
    <mc:Fallback>
      <p:transition spd="slow"/>
    </mc:Fallback>
  </mc:AlternateContent>
  <p:timing>
    <p:tnLst>
      <p:par>
        <p:cTn id="111" dur="indefinite" restart="never" nodeType="tmRoot">
          <p:childTnLst>
            <p:seq>
              <p:cTn id="112" dur="indefinite" nodeType="mainSeq"/>
              <p:prevCondLst>
                <p:cond delay="0" evt="onPrev">
                  <p:tgtEl>
                    <p:sldTgt/>
                  </p:tgtEl>
                </p:cond>
              </p:prevCondLst>
              <p:nextCondLst>
                <p:cond delay="0" evt="onNext">
                  <p:tgtEl>
                    <p:sldTgt/>
                  </p:tgtEl>
                </p:cond>
              </p:nextCondLst>
            </p:seq>
          </p:childTnLst>
        </p:cTn>
      </p:par>
    </p:tnLst>
  </p:timing>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700920" y="338760"/>
            <a:ext cx="10926720" cy="74034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4000" spc="-1" strike="noStrike">
                <a:solidFill>
                  <a:srgbClr val="666699"/>
                </a:solidFill>
                <a:latin typeface="Corbel"/>
              </a:rPr>
              <a:t>Latihan:</a:t>
            </a:r>
            <a:endParaRPr b="0" lang="en-US" sz="4000" spc="-1" strike="noStrike">
              <a:latin typeface="Arial"/>
            </a:endParaRPr>
          </a:p>
          <a:p>
            <a:pPr>
              <a:lnSpc>
                <a:spcPct val="100000"/>
              </a:lnSpc>
            </a:pPr>
            <a:r>
              <a:rPr b="1" lang="en-US" sz="4000" spc="-1" strike="noStrike">
                <a:solidFill>
                  <a:srgbClr val="c00000"/>
                </a:solidFill>
                <a:latin typeface="Corbel"/>
              </a:rPr>
              <a:t>Bagaiman perintah chmod untuk memberikan hak akses file di linux dengan aturan sbb:</a:t>
            </a:r>
            <a:endParaRPr b="0" lang="en-US" sz="4000" spc="-1" strike="noStrike">
              <a:latin typeface="Arial"/>
            </a:endParaRPr>
          </a:p>
          <a:p>
            <a:pPr marL="571680" indent="-571320">
              <a:lnSpc>
                <a:spcPct val="100000"/>
              </a:lnSpc>
              <a:buClr>
                <a:srgbClr val="000000"/>
              </a:buClr>
              <a:buFont typeface="Wingdings" charset="2"/>
              <a:buChar char=""/>
            </a:pPr>
            <a:r>
              <a:rPr b="0" lang="en-US" sz="4000" spc="-1" strike="noStrike">
                <a:solidFill>
                  <a:srgbClr val="000000"/>
                </a:solidFill>
                <a:latin typeface="Corbel"/>
              </a:rPr>
              <a:t>user (pemilik) dapat membaca tulis dan eksekusi</a:t>
            </a:r>
            <a:endParaRPr b="0" lang="en-US" sz="4000" spc="-1" strike="noStrike">
              <a:latin typeface="Arial"/>
            </a:endParaRPr>
          </a:p>
          <a:p>
            <a:pPr marL="571680" indent="-571320">
              <a:lnSpc>
                <a:spcPct val="100000"/>
              </a:lnSpc>
              <a:buClr>
                <a:srgbClr val="000000"/>
              </a:buClr>
              <a:buFont typeface="Wingdings" charset="2"/>
              <a:buChar char=""/>
            </a:pPr>
            <a:r>
              <a:rPr b="0" lang="en-US" sz="4000" spc="-1" strike="noStrike">
                <a:solidFill>
                  <a:srgbClr val="000000"/>
                </a:solidFill>
                <a:latin typeface="Corbel"/>
              </a:rPr>
              <a:t>group hanya dapat membaca</a:t>
            </a:r>
            <a:endParaRPr b="0" lang="en-US" sz="4000" spc="-1" strike="noStrike">
              <a:latin typeface="Arial"/>
            </a:endParaRPr>
          </a:p>
          <a:p>
            <a:pPr marL="571680" indent="-571320">
              <a:lnSpc>
                <a:spcPct val="100000"/>
              </a:lnSpc>
              <a:buClr>
                <a:srgbClr val="000000"/>
              </a:buClr>
              <a:buFont typeface="Wingdings" charset="2"/>
              <a:buChar char=""/>
            </a:pPr>
            <a:r>
              <a:rPr b="0" lang="en-US" sz="4000" spc="-1" strike="noStrike">
                <a:solidFill>
                  <a:srgbClr val="000000"/>
                </a:solidFill>
                <a:latin typeface="Corbel"/>
              </a:rPr>
              <a:t>orang lain (selain pemilik dan pengguna lain di group) tidak dapat membaca, tulis, jalankan file tersebut</a:t>
            </a:r>
            <a:endParaRPr b="0" lang="en-US" sz="4000" spc="-1" strike="noStrike">
              <a:latin typeface="Arial"/>
            </a:endParaRPr>
          </a:p>
          <a:p>
            <a:pPr>
              <a:lnSpc>
                <a:spcPct val="100000"/>
              </a:lnSpc>
            </a:pPr>
            <a:r>
              <a:rPr b="0" lang="en-US" sz="4000" spc="-1" strike="noStrike">
                <a:solidFill>
                  <a:srgbClr val="000000"/>
                </a:solidFill>
                <a:latin typeface="Corbel"/>
              </a:rPr>
              <a:t>Perintahnya :</a:t>
            </a:r>
            <a:endParaRPr b="0" lang="en-US" sz="4000" spc="-1" strike="noStrike">
              <a:latin typeface="Arial"/>
            </a:endParaRPr>
          </a:p>
          <a:p>
            <a:pPr>
              <a:lnSpc>
                <a:spcPct val="100000"/>
              </a:lnSpc>
            </a:pPr>
            <a:r>
              <a:rPr b="0" lang="en-US" sz="4000" spc="-1" strike="noStrike">
                <a:solidFill>
                  <a:srgbClr val="000000"/>
                </a:solidFill>
                <a:latin typeface="Corbel"/>
              </a:rPr>
              <a:t>	</a:t>
            </a:r>
            <a:r>
              <a:rPr b="1" lang="en-US" sz="4000" spc="-1" strike="noStrike">
                <a:solidFill>
                  <a:srgbClr val="000000"/>
                </a:solidFill>
                <a:latin typeface="Courier New"/>
              </a:rPr>
              <a:t>chmod 740 nama_filenya</a:t>
            </a:r>
            <a:endParaRPr b="0" lang="en-US" sz="4000" spc="-1" strike="noStrike">
              <a:latin typeface="Arial"/>
            </a:endParaRPr>
          </a:p>
        </p:txBody>
      </p:sp>
    </p:spTree>
  </p:cSld>
  <mc:AlternateContent>
    <mc:Choice Requires="p14">
      <p:transition spd="slow" p14:dur="2000"/>
    </mc:Choice>
    <mc:Fallback>
      <p:transition spd="slow"/>
    </mc:Fallback>
  </mc:AlternateContent>
  <p:timing>
    <p:tnLst>
      <p:par>
        <p:cTn id="113" dur="indefinite" restart="never" nodeType="tmRoot">
          <p:childTnLst>
            <p:seq>
              <p:cTn id="114" dur="indefinite" nodeType="mainSeq"/>
              <p:prevCondLst>
                <p:cond delay="0" evt="onPrev">
                  <p:tgtEl>
                    <p:sldTgt/>
                  </p:tgtEl>
                </p:cond>
              </p:prevCondLst>
              <p:nextCondLst>
                <p:cond delay="0" evt="onNext">
                  <p:tgtEl>
                    <p:sldTgt/>
                  </p:tgtEl>
                </p:cond>
              </p:nextCondLst>
            </p:seq>
          </p:childTnLst>
        </p:cTn>
      </p:par>
    </p:tnLst>
  </p:timing>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1"/>
          <p:cNvSpPr txBox="1"/>
          <p:nvPr/>
        </p:nvSpPr>
        <p:spPr>
          <a:xfrm>
            <a:off x="838080" y="241200"/>
            <a:ext cx="10749960" cy="860040"/>
          </a:xfrm>
          <a:prstGeom prst="rect">
            <a:avLst/>
          </a:prstGeom>
          <a:noFill/>
          <a:ln>
            <a:noFill/>
          </a:ln>
        </p:spPr>
        <p:txBody>
          <a:bodyPr anchor="ctr">
            <a:noAutofit/>
          </a:bodyPr>
          <a:p>
            <a:pPr>
              <a:lnSpc>
                <a:spcPct val="90000"/>
              </a:lnSpc>
            </a:pPr>
            <a:r>
              <a:rPr b="1" lang="en-US" sz="4400" spc="-1" strike="noStrike" u="sng" cap="all">
                <a:solidFill>
                  <a:srgbClr val="000000"/>
                </a:solidFill>
                <a:uFillTx/>
                <a:latin typeface="Adobe Naskh Medium"/>
              </a:rPr>
              <a:t>PERINTAH CHMOD “SYMBOLIC MODE”</a:t>
            </a:r>
            <a:endParaRPr b="0" lang="en-US" sz="4400" spc="-1" strike="noStrike">
              <a:solidFill>
                <a:srgbClr val="000000"/>
              </a:solidFill>
              <a:latin typeface="Corbel"/>
            </a:endParaRPr>
          </a:p>
        </p:txBody>
      </p:sp>
      <p:sp>
        <p:nvSpPr>
          <p:cNvPr id="233" name="CustomShape 2"/>
          <p:cNvSpPr/>
          <p:nvPr/>
        </p:nvSpPr>
        <p:spPr>
          <a:xfrm>
            <a:off x="838080" y="972360"/>
            <a:ext cx="10187280" cy="7909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300" spc="-1" strike="noStrike">
                <a:solidFill>
                  <a:srgbClr val="000000"/>
                </a:solidFill>
                <a:latin typeface="Verdana"/>
                <a:ea typeface="Times New Roman"/>
              </a:rPr>
              <a:t>Kalau pada Numeric Mode menggunakan angka-angka, maka pada symbolic mode mempergunakan huruf yang bisa dikombinasikan</a:t>
            </a:r>
            <a:endParaRPr b="0" lang="en-US" sz="2300" spc="-1" strike="noStrike">
              <a:latin typeface="Arial"/>
            </a:endParaRPr>
          </a:p>
        </p:txBody>
      </p:sp>
      <p:sp>
        <p:nvSpPr>
          <p:cNvPr id="234" name="CustomShape 3"/>
          <p:cNvSpPr/>
          <p:nvPr/>
        </p:nvSpPr>
        <p:spPr>
          <a:xfrm>
            <a:off x="1267560" y="1880280"/>
            <a:ext cx="10320840" cy="313200"/>
          </a:xfrm>
          <a:prstGeom prst="rect">
            <a:avLst/>
          </a:prstGeom>
          <a:noFill/>
          <a:ln>
            <a:noFill/>
          </a:ln>
        </p:spPr>
        <p:style>
          <a:lnRef idx="0"/>
          <a:fillRef idx="0"/>
          <a:effectRef idx="0"/>
          <a:fontRef idx="minor"/>
        </p:style>
        <p:txBody>
          <a:bodyPr lIns="90000" rIns="90000" tIns="45000" bIns="45000">
            <a:spAutoFit/>
          </a:bodyPr>
          <a:p>
            <a:pPr>
              <a:lnSpc>
                <a:spcPts val="1755"/>
              </a:lnSpc>
              <a:spcAft>
                <a:spcPts val="1726"/>
              </a:spcAft>
            </a:pPr>
            <a:r>
              <a:rPr b="1" lang="en-US" sz="2400" spc="-1" strike="noStrike">
                <a:solidFill>
                  <a:srgbClr val="000000"/>
                </a:solidFill>
                <a:latin typeface="Verdana"/>
                <a:ea typeface="Times New Roman"/>
              </a:rPr>
              <a:t>chmod [flags] [u/g/o/a] [+/-/=] [r/w/x]</a:t>
            </a:r>
            <a:endParaRPr b="0" lang="en-US" sz="2400" spc="-1" strike="noStrike">
              <a:latin typeface="Arial"/>
            </a:endParaRPr>
          </a:p>
        </p:txBody>
      </p:sp>
      <p:sp>
        <p:nvSpPr>
          <p:cNvPr id="235" name="CustomShape 4"/>
          <p:cNvSpPr/>
          <p:nvPr/>
        </p:nvSpPr>
        <p:spPr>
          <a:xfrm>
            <a:off x="838080" y="2290680"/>
            <a:ext cx="10582200" cy="43592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000" spc="-1" strike="noStrike">
                <a:solidFill>
                  <a:srgbClr val="000000"/>
                </a:solidFill>
                <a:latin typeface="Verdana"/>
                <a:ea typeface="Times New Roman"/>
              </a:rPr>
              <a:t>Kombinasi [</a:t>
            </a:r>
            <a:r>
              <a:rPr b="1" lang="en-US" sz="2000" spc="-1" strike="noStrike">
                <a:solidFill>
                  <a:srgbClr val="000000"/>
                </a:solidFill>
                <a:latin typeface="Verdana"/>
                <a:ea typeface="Times New Roman"/>
              </a:rPr>
              <a:t>u</a:t>
            </a: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g</a:t>
            </a: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o</a:t>
            </a: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a</a:t>
            </a:r>
            <a:r>
              <a:rPr b="0" lang="en-US" sz="2000" spc="-1" strike="noStrike">
                <a:solidFill>
                  <a:srgbClr val="000000"/>
                </a:solidFill>
                <a:latin typeface="Verdana"/>
                <a:ea typeface="Times New Roman"/>
              </a:rPr>
              <a:t>] digunakan mengatur hak akses pengguna, yaitu :</a:t>
            </a:r>
            <a:endParaRPr b="0" lang="en-US" sz="2000" spc="-1" strike="noStrike">
              <a:latin typeface="Arial"/>
            </a:endParaRPr>
          </a:p>
          <a:p>
            <a:pPr>
              <a:lnSpc>
                <a:spcPct val="100000"/>
              </a:lnSpc>
            </a:pPr>
            <a:r>
              <a:rPr b="1" lang="en-US" sz="2000" spc="-1" strike="noStrike">
                <a:solidFill>
                  <a:srgbClr val="000000"/>
                </a:solidFill>
                <a:latin typeface="Verdana"/>
                <a:ea typeface="Times New Roman"/>
              </a:rPr>
              <a:t>u</a:t>
            </a:r>
            <a:r>
              <a:rPr b="0" lang="en-US" sz="2000" spc="-1" strike="noStrike">
                <a:solidFill>
                  <a:srgbClr val="000000"/>
                </a:solidFill>
                <a:latin typeface="Verdana"/>
                <a:ea typeface="Times New Roman"/>
              </a:rPr>
              <a:t> =&gt; </a:t>
            </a:r>
            <a:r>
              <a:rPr b="1" lang="en-US" sz="2000" spc="-1" strike="noStrike">
                <a:solidFill>
                  <a:srgbClr val="000000"/>
                </a:solidFill>
                <a:latin typeface="Verdana"/>
                <a:ea typeface="Times New Roman"/>
              </a:rPr>
              <a:t>user</a:t>
            </a:r>
            <a:r>
              <a:rPr b="0" lang="en-US" sz="2000" spc="-1" strike="noStrike">
                <a:solidFill>
                  <a:srgbClr val="000000"/>
                </a:solidFill>
                <a:latin typeface="Verdana"/>
                <a:ea typeface="Times New Roman"/>
              </a:rPr>
              <a:t> pengguna yang memilikinya, </a:t>
            </a:r>
            <a:endParaRPr b="0" lang="en-US" sz="2000" spc="-1" strike="noStrike">
              <a:latin typeface="Arial"/>
            </a:endParaRPr>
          </a:p>
          <a:p>
            <a:pPr>
              <a:lnSpc>
                <a:spcPct val="100000"/>
              </a:lnSpc>
            </a:pPr>
            <a:r>
              <a:rPr b="1" lang="en-US" sz="2000" spc="-1" strike="noStrike">
                <a:solidFill>
                  <a:srgbClr val="000000"/>
                </a:solidFill>
                <a:latin typeface="Verdana"/>
                <a:ea typeface="Times New Roman"/>
              </a:rPr>
              <a:t>g</a:t>
            </a:r>
            <a:r>
              <a:rPr b="0" lang="en-US" sz="2000" spc="-1" strike="noStrike">
                <a:solidFill>
                  <a:srgbClr val="000000"/>
                </a:solidFill>
                <a:latin typeface="Verdana"/>
                <a:ea typeface="Times New Roman"/>
              </a:rPr>
              <a:t> =&gt; </a:t>
            </a:r>
            <a:r>
              <a:rPr b="1" lang="en-US" sz="2000" spc="-1" strike="noStrike">
                <a:solidFill>
                  <a:srgbClr val="000000"/>
                </a:solidFill>
                <a:latin typeface="Verdana"/>
                <a:ea typeface="Times New Roman"/>
              </a:rPr>
              <a:t>group</a:t>
            </a:r>
            <a:r>
              <a:rPr b="0" lang="en-US" sz="2000" spc="-1" strike="noStrike">
                <a:solidFill>
                  <a:srgbClr val="000000"/>
                </a:solidFill>
                <a:latin typeface="Verdana"/>
                <a:ea typeface="Times New Roman"/>
              </a:rPr>
              <a:t> yang memilikinya, </a:t>
            </a:r>
            <a:endParaRPr b="0" lang="en-US" sz="2000" spc="-1" strike="noStrike">
              <a:latin typeface="Arial"/>
            </a:endParaRPr>
          </a:p>
          <a:p>
            <a:pPr>
              <a:lnSpc>
                <a:spcPct val="100000"/>
              </a:lnSpc>
            </a:pPr>
            <a:r>
              <a:rPr b="1" lang="en-US" sz="2000" spc="-1" strike="noStrike">
                <a:solidFill>
                  <a:srgbClr val="000000"/>
                </a:solidFill>
                <a:latin typeface="Verdana"/>
                <a:ea typeface="Times New Roman"/>
              </a:rPr>
              <a:t>o</a:t>
            </a:r>
            <a:r>
              <a:rPr b="0" lang="en-US" sz="2000" spc="-1" strike="noStrike">
                <a:solidFill>
                  <a:srgbClr val="000000"/>
                </a:solidFill>
                <a:latin typeface="Verdana"/>
                <a:ea typeface="Times New Roman"/>
              </a:rPr>
              <a:t> =&gt; </a:t>
            </a:r>
            <a:r>
              <a:rPr b="1" lang="en-US" sz="2000" spc="-1" strike="noStrike">
                <a:solidFill>
                  <a:srgbClr val="000000"/>
                </a:solidFill>
                <a:latin typeface="Verdana"/>
                <a:ea typeface="Times New Roman"/>
              </a:rPr>
              <a:t>other</a:t>
            </a:r>
            <a:r>
              <a:rPr b="0" lang="en-US" sz="2000" spc="-1" strike="noStrike">
                <a:solidFill>
                  <a:srgbClr val="000000"/>
                </a:solidFill>
                <a:latin typeface="Verdana"/>
                <a:ea typeface="Times New Roman"/>
              </a:rPr>
              <a:t>/pengguna lain yang bukan termasuk dalam group pemiliknya, </a:t>
            </a:r>
            <a:endParaRPr b="0" lang="en-US" sz="2000" spc="-1" strike="noStrike">
              <a:latin typeface="Arial"/>
            </a:endParaRPr>
          </a:p>
          <a:p>
            <a:pPr>
              <a:lnSpc>
                <a:spcPct val="100000"/>
              </a:lnSpc>
            </a:pPr>
            <a:r>
              <a:rPr b="1" lang="en-US" sz="2000" spc="-1" strike="noStrike">
                <a:solidFill>
                  <a:srgbClr val="000000"/>
                </a:solidFill>
                <a:latin typeface="Verdana"/>
                <a:ea typeface="Times New Roman"/>
              </a:rPr>
              <a:t>a</a:t>
            </a:r>
            <a:r>
              <a:rPr b="0" lang="en-US" sz="2000" spc="-1" strike="noStrike">
                <a:solidFill>
                  <a:srgbClr val="000000"/>
                </a:solidFill>
                <a:latin typeface="Verdana"/>
                <a:ea typeface="Times New Roman"/>
              </a:rPr>
              <a:t> =&gt; </a:t>
            </a:r>
            <a:r>
              <a:rPr b="1" lang="en-US" sz="2000" spc="-1" strike="noStrike">
                <a:solidFill>
                  <a:srgbClr val="000000"/>
                </a:solidFill>
                <a:latin typeface="Verdana"/>
                <a:ea typeface="Times New Roman"/>
              </a:rPr>
              <a:t>all</a:t>
            </a:r>
            <a:r>
              <a:rPr b="0" lang="en-US" sz="2000" spc="-1" strike="noStrike">
                <a:solidFill>
                  <a:srgbClr val="000000"/>
                </a:solidFill>
                <a:latin typeface="Verdana"/>
                <a:ea typeface="Times New Roman"/>
              </a:rPr>
              <a:t> – semua pengguna. </a:t>
            </a:r>
            <a:endParaRPr b="0" lang="en-US" sz="2000" spc="-1" strike="noStrike">
              <a:latin typeface="Arial"/>
            </a:endParaRPr>
          </a:p>
          <a:p>
            <a:pPr>
              <a:lnSpc>
                <a:spcPct val="100000"/>
              </a:lnSpc>
            </a:pPr>
            <a:endParaRPr b="0" lang="en-US" sz="2000" spc="-1" strike="noStrike">
              <a:latin typeface="Arial"/>
            </a:endParaRPr>
          </a:p>
          <a:p>
            <a:pPr marL="1255680" indent="-1255320">
              <a:lnSpc>
                <a:spcPct val="100000"/>
              </a:lnSpc>
            </a:pPr>
            <a:r>
              <a:rPr b="0" lang="en-US" sz="2000" spc="-1" strike="noStrike">
                <a:solidFill>
                  <a:srgbClr val="000000"/>
                </a:solidFill>
                <a:latin typeface="Verdana"/>
                <a:ea typeface="Times New Roman"/>
              </a:rPr>
              <a:t>Operator </a:t>
            </a:r>
            <a:r>
              <a:rPr b="0" lang="en-US" sz="2000" spc="-1" strike="noStrike">
                <a:solidFill>
                  <a:srgbClr val="000000"/>
                </a:solidFill>
                <a:latin typeface="Verdana"/>
                <a:ea typeface="Times New Roman"/>
              </a:rPr>
              <a:t>	</a:t>
            </a: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a:t>
            </a:r>
            <a:r>
              <a:rPr b="0" lang="en-US" sz="2000" spc="-1" strike="noStrike">
                <a:solidFill>
                  <a:srgbClr val="000000"/>
                </a:solidFill>
                <a:latin typeface="Verdana"/>
                <a:ea typeface="Times New Roman"/>
              </a:rPr>
              <a:t>” utk menambah hak akses, </a:t>
            </a:r>
            <a:endParaRPr b="0" lang="en-US" sz="2000" spc="-1" strike="noStrike">
              <a:latin typeface="Arial"/>
            </a:endParaRPr>
          </a:p>
          <a:p>
            <a:pPr marL="1255680" indent="-1255320">
              <a:lnSpc>
                <a:spcPct val="100000"/>
              </a:lnSpc>
            </a:pP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a:t>
            </a:r>
            <a:r>
              <a:rPr b="0" lang="en-US" sz="2000" spc="-1" strike="noStrike">
                <a:solidFill>
                  <a:srgbClr val="000000"/>
                </a:solidFill>
                <a:latin typeface="Verdana"/>
                <a:ea typeface="Times New Roman"/>
              </a:rPr>
              <a:t>” </a:t>
            </a:r>
            <a:r>
              <a:rPr b="0" lang="en-US" sz="2000" spc="-1" strike="noStrike">
                <a:solidFill>
                  <a:srgbClr val="000000"/>
                </a:solidFill>
                <a:latin typeface="Verdana"/>
                <a:ea typeface="Times New Roman"/>
              </a:rPr>
              <a:t>utk mengurangi hak akses) dan </a:t>
            </a:r>
            <a:endParaRPr b="0" lang="en-US" sz="2000" spc="-1" strike="noStrike">
              <a:latin typeface="Arial"/>
            </a:endParaRPr>
          </a:p>
          <a:p>
            <a:pPr marL="1255680" indent="-1255320">
              <a:lnSpc>
                <a:spcPct val="100000"/>
              </a:lnSpc>
            </a:pPr>
            <a:r>
              <a:rPr b="0" lang="en-US" sz="2000" spc="-1" strike="noStrike">
                <a:solidFill>
                  <a:srgbClr val="000000"/>
                </a:solidFill>
                <a:latin typeface="Verdana"/>
                <a:ea typeface="Times New Roman"/>
              </a:rPr>
              <a:t>“</a:t>
            </a:r>
            <a:r>
              <a:rPr b="1" lang="en-US" sz="2000" spc="-1" strike="noStrike">
                <a:solidFill>
                  <a:srgbClr val="000000"/>
                </a:solidFill>
                <a:latin typeface="Verdana"/>
                <a:ea typeface="Times New Roman"/>
              </a:rPr>
              <a:t>=</a:t>
            </a:r>
            <a:r>
              <a:rPr b="0" lang="en-US" sz="2000" spc="-1" strike="noStrike">
                <a:solidFill>
                  <a:srgbClr val="000000"/>
                </a:solidFill>
                <a:latin typeface="Verdana"/>
                <a:ea typeface="Times New Roman"/>
              </a:rPr>
              <a:t>” utk set hak akses</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Verdana"/>
                <a:ea typeface="Times New Roman"/>
              </a:rPr>
              <a:t>dikombinasikan dengan perintah pilihan selanjutnya yaitu :</a:t>
            </a:r>
            <a:endParaRPr b="0" lang="en-US" sz="2000" spc="-1" strike="noStrike">
              <a:latin typeface="Arial"/>
            </a:endParaRPr>
          </a:p>
          <a:p>
            <a:pPr>
              <a:lnSpc>
                <a:spcPct val="100000"/>
              </a:lnSpc>
            </a:pPr>
            <a:r>
              <a:rPr b="1" lang="en-US" sz="2000" spc="-1" strike="noStrike">
                <a:solidFill>
                  <a:srgbClr val="000000"/>
                </a:solidFill>
                <a:latin typeface="Verdana"/>
                <a:ea typeface="Times New Roman"/>
              </a:rPr>
              <a:t>r</a:t>
            </a:r>
            <a:r>
              <a:rPr b="0" lang="en-US" sz="2000" spc="-1" strike="noStrike">
                <a:solidFill>
                  <a:srgbClr val="000000"/>
                </a:solidFill>
                <a:latin typeface="Verdana"/>
                <a:ea typeface="Times New Roman"/>
              </a:rPr>
              <a:t> (</a:t>
            </a:r>
            <a:r>
              <a:rPr b="1" lang="en-US" sz="2000" spc="-1" strike="noStrike">
                <a:solidFill>
                  <a:srgbClr val="000000"/>
                </a:solidFill>
                <a:latin typeface="Verdana"/>
                <a:ea typeface="Times New Roman"/>
              </a:rPr>
              <a:t>read</a:t>
            </a:r>
            <a:r>
              <a:rPr b="0" lang="en-US" sz="2000" spc="-1" strike="noStrike">
                <a:solidFill>
                  <a:srgbClr val="000000"/>
                </a:solidFill>
                <a:latin typeface="Verdana"/>
                <a:ea typeface="Times New Roman"/>
              </a:rPr>
              <a:t> – membaca), </a:t>
            </a:r>
            <a:endParaRPr b="0" lang="en-US" sz="2000" spc="-1" strike="noStrike">
              <a:latin typeface="Arial"/>
            </a:endParaRPr>
          </a:p>
          <a:p>
            <a:pPr>
              <a:lnSpc>
                <a:spcPct val="100000"/>
              </a:lnSpc>
            </a:pPr>
            <a:r>
              <a:rPr b="0" lang="en-US" sz="2000" spc="-1" strike="noStrike">
                <a:solidFill>
                  <a:srgbClr val="000000"/>
                </a:solidFill>
                <a:latin typeface="Verdana"/>
                <a:ea typeface="Times New Roman"/>
              </a:rPr>
              <a:t>	</a:t>
            </a:r>
            <a:r>
              <a:rPr b="1" lang="en-US" sz="2000" spc="-1" strike="noStrike">
                <a:solidFill>
                  <a:srgbClr val="000000"/>
                </a:solidFill>
                <a:latin typeface="Verdana"/>
                <a:ea typeface="Times New Roman"/>
              </a:rPr>
              <a:t>w</a:t>
            </a:r>
            <a:r>
              <a:rPr b="0" lang="en-US" sz="2000" spc="-1" strike="noStrike">
                <a:solidFill>
                  <a:srgbClr val="000000"/>
                </a:solidFill>
                <a:latin typeface="Verdana"/>
                <a:ea typeface="Times New Roman"/>
              </a:rPr>
              <a:t> (</a:t>
            </a:r>
            <a:r>
              <a:rPr b="1" lang="en-US" sz="2000" spc="-1" strike="noStrike">
                <a:solidFill>
                  <a:srgbClr val="000000"/>
                </a:solidFill>
                <a:latin typeface="Verdana"/>
                <a:ea typeface="Times New Roman"/>
              </a:rPr>
              <a:t>write</a:t>
            </a:r>
            <a:r>
              <a:rPr b="0" lang="en-US" sz="2000" spc="-1" strike="noStrike">
                <a:solidFill>
                  <a:srgbClr val="000000"/>
                </a:solidFill>
                <a:latin typeface="Verdana"/>
                <a:ea typeface="Times New Roman"/>
              </a:rPr>
              <a:t> – menulis) dan </a:t>
            </a:r>
            <a:endParaRPr b="0" lang="en-US" sz="2000" spc="-1" strike="noStrike">
              <a:latin typeface="Arial"/>
            </a:endParaRPr>
          </a:p>
          <a:p>
            <a:pPr>
              <a:lnSpc>
                <a:spcPct val="100000"/>
              </a:lnSpc>
            </a:pPr>
            <a:r>
              <a:rPr b="0" lang="en-US" sz="2000" spc="-1" strike="noStrike">
                <a:solidFill>
                  <a:srgbClr val="000000"/>
                </a:solidFill>
                <a:latin typeface="Verdana"/>
                <a:ea typeface="Times New Roman"/>
              </a:rPr>
              <a:t>	</a:t>
            </a:r>
            <a:r>
              <a:rPr b="0" lang="en-US" sz="2000" spc="-1" strike="noStrike">
                <a:solidFill>
                  <a:srgbClr val="000000"/>
                </a:solidFill>
                <a:latin typeface="Verdana"/>
                <a:ea typeface="Times New Roman"/>
              </a:rPr>
              <a:t>	</a:t>
            </a:r>
            <a:r>
              <a:rPr b="1" lang="en-US" sz="2000" spc="-1" strike="noStrike">
                <a:solidFill>
                  <a:srgbClr val="000000"/>
                </a:solidFill>
                <a:latin typeface="Verdana"/>
                <a:ea typeface="Times New Roman"/>
              </a:rPr>
              <a:t>x</a:t>
            </a:r>
            <a:r>
              <a:rPr b="0" lang="en-US" sz="2000" spc="-1" strike="noStrike">
                <a:solidFill>
                  <a:srgbClr val="000000"/>
                </a:solidFill>
                <a:latin typeface="Verdana"/>
                <a:ea typeface="Times New Roman"/>
              </a:rPr>
              <a:t> (</a:t>
            </a:r>
            <a:r>
              <a:rPr b="1" lang="en-US" sz="2000" spc="-1" strike="noStrike">
                <a:solidFill>
                  <a:srgbClr val="000000"/>
                </a:solidFill>
                <a:latin typeface="Verdana"/>
                <a:ea typeface="Times New Roman"/>
              </a:rPr>
              <a:t>execute</a:t>
            </a:r>
            <a:r>
              <a:rPr b="0" lang="en-US" sz="2000" spc="-1" strike="noStrike">
                <a:solidFill>
                  <a:srgbClr val="000000"/>
                </a:solidFill>
                <a:latin typeface="Verdana"/>
                <a:ea typeface="Times New Roman"/>
              </a:rPr>
              <a:t> – menjalankan) sebuah file</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115" dur="indefinite" restart="never" nodeType="tmRoot">
          <p:childTnLst>
            <p:seq>
              <p:cTn id="116" dur="indefinite" nodeType="mainSeq"/>
              <p:prevCondLst>
                <p:cond delay="0" evt="onPrev">
                  <p:tgtEl>
                    <p:sldTgt/>
                  </p:tgtEl>
                </p:cond>
              </p:prevCondLst>
              <p:nextCondLst>
                <p:cond delay="0" evt="onNext">
                  <p:tgtEl>
                    <p:sldTgt/>
                  </p:tgtEl>
                </p:cond>
              </p:nextCondLst>
            </p:seq>
          </p:childTnLst>
        </p:cTn>
      </p:par>
    </p:tnLst>
  </p:timing>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838080" y="1638000"/>
            <a:ext cx="10610280" cy="943560"/>
          </a:xfrm>
          <a:prstGeom prst="rect">
            <a:avLst/>
          </a:prstGeom>
          <a:noFill/>
          <a:ln>
            <a:noFill/>
          </a:ln>
        </p:spPr>
        <p:style>
          <a:lnRef idx="0"/>
          <a:fillRef idx="0"/>
          <a:effectRef idx="0"/>
          <a:fontRef idx="minor"/>
        </p:style>
        <p:txBody>
          <a:bodyPr lIns="90000" rIns="90000" tIns="45000" bIns="45000">
            <a:spAutoFit/>
          </a:bodyPr>
          <a:p>
            <a:pPr marL="514440" indent="-514080">
              <a:lnSpc>
                <a:spcPct val="100000"/>
              </a:lnSpc>
              <a:buClr>
                <a:srgbClr val="333333"/>
              </a:buClr>
              <a:buFont typeface="Corbel"/>
              <a:buAutoNum type="alphaUcPeriod"/>
            </a:pPr>
            <a:r>
              <a:rPr b="0" lang="en-US" sz="2800" spc="-1" strike="noStrike">
                <a:solidFill>
                  <a:srgbClr val="333333"/>
                </a:solidFill>
                <a:latin typeface="Courier New"/>
                <a:ea typeface="Times New Roman"/>
              </a:rPr>
              <a:t>Folder </a:t>
            </a:r>
            <a:r>
              <a:rPr b="1" lang="en-US" sz="2800" spc="-1" strike="noStrike">
                <a:solidFill>
                  <a:srgbClr val="333333"/>
                </a:solidFill>
                <a:latin typeface="Courier New"/>
                <a:ea typeface="Times New Roman"/>
              </a:rPr>
              <a:t>windowshare</a:t>
            </a:r>
            <a:r>
              <a:rPr b="0" lang="en-US" sz="2800" spc="-1" strike="noStrike">
                <a:solidFill>
                  <a:srgbClr val="333333"/>
                </a:solidFill>
                <a:latin typeface="Courier New"/>
                <a:ea typeface="Times New Roman"/>
              </a:rPr>
              <a:t> hanya bisa dipergunakan oleh pemiliknya saja, perintahnya :</a:t>
            </a:r>
            <a:endParaRPr b="0" lang="en-US" sz="2800" spc="-1" strike="noStrike">
              <a:latin typeface="Arial"/>
            </a:endParaRPr>
          </a:p>
        </p:txBody>
      </p:sp>
      <p:sp>
        <p:nvSpPr>
          <p:cNvPr id="237" name="CustomShape 2"/>
          <p:cNvSpPr/>
          <p:nvPr/>
        </p:nvSpPr>
        <p:spPr>
          <a:xfrm>
            <a:off x="1401840" y="2644920"/>
            <a:ext cx="807552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1" lang="en-US" sz="2800" spc="-1" strike="noStrike">
                <a:solidFill>
                  <a:srgbClr val="333333"/>
                </a:solidFill>
                <a:latin typeface="Courier New"/>
                <a:ea typeface="Times New Roman"/>
              </a:rPr>
              <a:t>#chmod u+rwx,og-rwx /home/windowshare</a:t>
            </a:r>
            <a:endParaRPr b="0" lang="en-US" sz="2800" spc="-1" strike="noStrike">
              <a:latin typeface="Arial"/>
            </a:endParaRPr>
          </a:p>
        </p:txBody>
      </p:sp>
      <p:sp>
        <p:nvSpPr>
          <p:cNvPr id="238" name="CustomShape 3"/>
          <p:cNvSpPr/>
          <p:nvPr/>
        </p:nvSpPr>
        <p:spPr>
          <a:xfrm>
            <a:off x="838080" y="3343680"/>
            <a:ext cx="10246320" cy="45612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333333"/>
              </a:buClr>
              <a:buFont typeface="Corbel"/>
              <a:buAutoNum type="alphaUcPeriod" startAt="2"/>
            </a:pPr>
            <a:r>
              <a:rPr b="0" lang="en-US" sz="2400" spc="-1" strike="noStrike">
                <a:solidFill>
                  <a:srgbClr val="333333"/>
                </a:solidFill>
                <a:latin typeface="Verdana"/>
                <a:ea typeface="Times New Roman"/>
              </a:rPr>
              <a:t>semua orang hanya memiliki hak akses untuk membaca saja </a:t>
            </a:r>
            <a:endParaRPr b="0" lang="en-US" sz="2400" spc="-1" strike="noStrike">
              <a:latin typeface="Arial"/>
            </a:endParaRPr>
          </a:p>
        </p:txBody>
      </p:sp>
      <p:sp>
        <p:nvSpPr>
          <p:cNvPr id="239" name="CustomShape 4"/>
          <p:cNvSpPr/>
          <p:nvPr/>
        </p:nvSpPr>
        <p:spPr>
          <a:xfrm>
            <a:off x="1410480" y="3886920"/>
            <a:ext cx="632268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1" lang="en-US" sz="2600" spc="-1" strike="noStrike">
                <a:solidFill>
                  <a:srgbClr val="333333"/>
                </a:solidFill>
                <a:latin typeface="Courier New"/>
                <a:ea typeface="Times New Roman"/>
              </a:rPr>
              <a:t>#chmod a+rx-w /home/windowshare</a:t>
            </a:r>
            <a:endParaRPr b="0" lang="en-US" sz="2600" spc="-1" strike="noStrike">
              <a:latin typeface="Arial"/>
            </a:endParaRPr>
          </a:p>
        </p:txBody>
      </p:sp>
      <p:sp>
        <p:nvSpPr>
          <p:cNvPr id="240" name="CustomShape 5"/>
          <p:cNvSpPr/>
          <p:nvPr/>
        </p:nvSpPr>
        <p:spPr>
          <a:xfrm>
            <a:off x="838080" y="4723920"/>
            <a:ext cx="10248480" cy="313200"/>
          </a:xfrm>
          <a:prstGeom prst="rect">
            <a:avLst/>
          </a:prstGeom>
          <a:noFill/>
          <a:ln>
            <a:noFill/>
          </a:ln>
        </p:spPr>
        <p:style>
          <a:lnRef idx="0"/>
          <a:fillRef idx="0"/>
          <a:effectRef idx="0"/>
          <a:fontRef idx="minor"/>
        </p:style>
        <p:txBody>
          <a:bodyPr lIns="90000" rIns="90000" tIns="45000" bIns="45000">
            <a:spAutoFit/>
          </a:bodyPr>
          <a:p>
            <a:pPr marL="457200" indent="-456840">
              <a:lnSpc>
                <a:spcPts val="1755"/>
              </a:lnSpc>
              <a:spcAft>
                <a:spcPts val="1726"/>
              </a:spcAft>
              <a:buClr>
                <a:srgbClr val="333333"/>
              </a:buClr>
              <a:buFont typeface="Corbel"/>
              <a:buAutoNum type="alphaUcPeriod" startAt="3"/>
            </a:pPr>
            <a:r>
              <a:rPr b="0" lang="en-US" sz="2200" spc="-1" strike="noStrike">
                <a:solidFill>
                  <a:srgbClr val="333333"/>
                </a:solidFill>
                <a:latin typeface="Verdana"/>
                <a:ea typeface="Times New Roman"/>
              </a:rPr>
              <a:t>Memberikan hak akses sekaligus isi folder tersebut (recursive)</a:t>
            </a:r>
            <a:endParaRPr b="0" lang="en-US" sz="2200" spc="-1" strike="noStrike">
              <a:latin typeface="Arial"/>
            </a:endParaRPr>
          </a:p>
        </p:txBody>
      </p:sp>
      <p:sp>
        <p:nvSpPr>
          <p:cNvPr id="241" name="CustomShape 6"/>
          <p:cNvSpPr/>
          <p:nvPr/>
        </p:nvSpPr>
        <p:spPr>
          <a:xfrm>
            <a:off x="1400040" y="5136840"/>
            <a:ext cx="639900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1" lang="en-US" sz="2400" spc="-1" strike="noStrike">
                <a:solidFill>
                  <a:srgbClr val="333333"/>
                </a:solidFill>
                <a:latin typeface="Courier New"/>
                <a:ea typeface="Times New Roman"/>
              </a:rPr>
              <a:t>#chmod -R a+rx-w /home/windowshare</a:t>
            </a:r>
            <a:endParaRPr b="0" lang="en-US" sz="2400" spc="-1" strike="noStrike">
              <a:latin typeface="Arial"/>
            </a:endParaRPr>
          </a:p>
        </p:txBody>
      </p:sp>
      <p:sp>
        <p:nvSpPr>
          <p:cNvPr id="242" name="CustomShape 7"/>
          <p:cNvSpPr/>
          <p:nvPr/>
        </p:nvSpPr>
        <p:spPr>
          <a:xfrm>
            <a:off x="838080" y="1070640"/>
            <a:ext cx="3742560" cy="535320"/>
          </a:xfrm>
          <a:prstGeom prst="rect">
            <a:avLst/>
          </a:prstGeom>
          <a:noFill/>
          <a:ln>
            <a:noFill/>
          </a:ln>
        </p:spPr>
        <p:style>
          <a:lnRef idx="0"/>
          <a:fillRef idx="0"/>
          <a:effectRef idx="0"/>
          <a:fontRef idx="minor"/>
        </p:style>
        <p:txBody>
          <a:bodyPr lIns="90000" rIns="90000" tIns="45000" bIns="45000">
            <a:spAutoFit/>
          </a:bodyPr>
          <a:p>
            <a:pPr>
              <a:lnSpc>
                <a:spcPts val="1755"/>
              </a:lnSpc>
            </a:pPr>
            <a:r>
              <a:rPr b="1" lang="en-US" sz="4000" spc="-1" strike="noStrike" u="sng">
                <a:solidFill>
                  <a:srgbClr val="002060"/>
                </a:solidFill>
                <a:uFillTx/>
                <a:latin typeface="Californian FB"/>
                <a:ea typeface="Times New Roman"/>
              </a:rPr>
              <a:t>Contoh Kasus:</a:t>
            </a:r>
            <a:endParaRPr b="0" lang="en-US" sz="4000" spc="-1" strike="noStrike">
              <a:latin typeface="Arial"/>
            </a:endParaRPr>
          </a:p>
        </p:txBody>
      </p:sp>
      <p:sp>
        <p:nvSpPr>
          <p:cNvPr id="243" name="CustomShape 8"/>
          <p:cNvSpPr/>
          <p:nvPr/>
        </p:nvSpPr>
        <p:spPr>
          <a:xfrm>
            <a:off x="1511280" y="2973240"/>
            <a:ext cx="807552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1" lang="en-US" sz="2800" spc="-1" strike="noStrike">
                <a:solidFill>
                  <a:srgbClr val="333333"/>
                </a:solidFill>
                <a:latin typeface="Courier New"/>
                <a:ea typeface="Times New Roman"/>
              </a:rPr>
              <a:t>#chmod u=rwx,og-rwx /home/windowshare</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17" dur="indefinite" restart="never" nodeType="tmRoot">
          <p:childTnLst>
            <p:seq>
              <p:cTn id="118"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1299960" y="609480"/>
            <a:ext cx="9875160" cy="951120"/>
          </a:xfrm>
          <a:prstGeom prst="rect">
            <a:avLst/>
          </a:prstGeom>
          <a:noFill/>
          <a:ln>
            <a:noFill/>
          </a:ln>
        </p:spPr>
        <p:txBody>
          <a:bodyPr anchor="ctr">
            <a:noAutofit/>
          </a:bodyPr>
          <a:p>
            <a:pPr>
              <a:lnSpc>
                <a:spcPct val="90000"/>
              </a:lnSpc>
            </a:pPr>
            <a:r>
              <a:rPr b="1" lang="en-US" sz="4400" spc="-1" strike="noStrike">
                <a:solidFill>
                  <a:srgbClr val="000000"/>
                </a:solidFill>
                <a:latin typeface="Corbel"/>
              </a:rPr>
              <a:t>Kelebihan Debian:</a:t>
            </a:r>
            <a:endParaRPr b="0" lang="en-US" sz="4400" spc="-1" strike="noStrike">
              <a:solidFill>
                <a:srgbClr val="000000"/>
              </a:solidFill>
              <a:latin typeface="Corbel"/>
            </a:endParaRPr>
          </a:p>
        </p:txBody>
      </p:sp>
      <p:sp>
        <p:nvSpPr>
          <p:cNvPr id="100" name="TextShape 2"/>
          <p:cNvSpPr txBox="1"/>
          <p:nvPr/>
        </p:nvSpPr>
        <p:spPr>
          <a:xfrm>
            <a:off x="801000" y="1560960"/>
            <a:ext cx="10559160" cy="4038120"/>
          </a:xfrm>
          <a:prstGeom prst="rect">
            <a:avLst/>
          </a:prstGeom>
          <a:noFill/>
          <a:ln>
            <a:noFill/>
          </a:ln>
        </p:spPr>
        <p:txBody>
          <a:bodyPr>
            <a:noAutofit/>
          </a:bodyPr>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Free Software, artinya dapat mengambil/ menyalin source program Linux tanpa dikenai biaya dan dapat memperbanyak, memodifikasi serta menyebarluaskan secara bebas</a:t>
            </a:r>
            <a:endParaRPr b="0" lang="en-US" sz="3200" spc="-1" strike="noStrike">
              <a:solidFill>
                <a:srgbClr val="a6b727"/>
              </a:solidFill>
              <a:latin typeface="Corbel"/>
            </a:endParaRPr>
          </a:p>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Open Source, artinya semua listing program dari source code sistem operasi tersebut dapat dilihat dan dimodifikasi tanpa adanya larangan dari siapapun</a:t>
            </a:r>
            <a:endParaRPr b="0" lang="en-US" sz="3200" spc="-1" strike="noStrike">
              <a:solidFill>
                <a:srgbClr val="a6b727"/>
              </a:solidFill>
              <a:latin typeface="Corbel"/>
            </a:endParaRPr>
          </a:p>
          <a:p>
            <a:pPr marL="442800" indent="-39636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Debian Linux merupakan sistem operasi cross platform yang dapat dijalankan pada hampir semua jenis/tipe komputer yang ada saat ini.</a:t>
            </a:r>
            <a:endParaRPr b="0" lang="en-US" sz="3200" spc="-1" strike="noStrike">
              <a:solidFill>
                <a:srgbClr val="a6b727"/>
              </a:solidFill>
              <a:latin typeface="Corbel"/>
            </a:endParaRPr>
          </a:p>
          <a:p>
            <a:pPr>
              <a:lnSpc>
                <a:spcPct val="90000"/>
              </a:lnSpc>
              <a:spcBef>
                <a:spcPts val="1400"/>
              </a:spcBef>
            </a:pPr>
            <a:endParaRPr b="0" lang="en-US" sz="3200" spc="-1" strike="noStrike">
              <a:solidFill>
                <a:srgbClr val="a6b727"/>
              </a:solidFill>
              <a:latin typeface="Corbel"/>
            </a:endParaRPr>
          </a:p>
        </p:txBody>
      </p:sp>
      <p:sp>
        <p:nvSpPr>
          <p:cNvPr id="101" name="CustomShape 3"/>
          <p:cNvSpPr/>
          <p:nvPr/>
        </p:nvSpPr>
        <p:spPr>
          <a:xfrm>
            <a:off x="237600" y="873000"/>
            <a:ext cx="1951200" cy="212040"/>
          </a:xfrm>
          <a:prstGeom prst="rect">
            <a:avLst/>
          </a:prstGeom>
          <a:noFill/>
          <a:ln>
            <a:noFill/>
          </a:ln>
        </p:spPr>
        <p:style>
          <a:lnRef idx="0"/>
          <a:fillRef idx="0"/>
          <a:effectRef idx="0"/>
          <a:fontRef idx="minor"/>
        </p:style>
        <p:txBody>
          <a:bodyPr anchor="ctr">
            <a:noAutofit/>
          </a:bodyPr>
          <a:p>
            <a:pPr>
              <a:lnSpc>
                <a:spcPct val="90000"/>
              </a:lnSpc>
            </a:pPr>
            <a:r>
              <a:rPr b="1" lang="en-US" sz="6600" spc="-1" strike="noStrike">
                <a:solidFill>
                  <a:srgbClr val="000000"/>
                </a:solidFill>
                <a:latin typeface="Corbel"/>
              </a:rPr>
              <a:t>...</a:t>
            </a:r>
            <a:endParaRPr b="0" lang="en-US" sz="6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838080" y="1638000"/>
            <a:ext cx="10610280" cy="1734840"/>
          </a:xfrm>
          <a:prstGeom prst="rect">
            <a:avLst/>
          </a:prstGeom>
          <a:noFill/>
          <a:ln>
            <a:noFill/>
          </a:ln>
        </p:spPr>
        <p:style>
          <a:lnRef idx="0"/>
          <a:fillRef idx="0"/>
          <a:effectRef idx="0"/>
          <a:fontRef idx="minor"/>
        </p:style>
        <p:txBody>
          <a:bodyPr lIns="90000" rIns="90000" tIns="45000" bIns="45000">
            <a:spAutoFit/>
          </a:bodyPr>
          <a:p>
            <a:pPr marL="514440" indent="-514080">
              <a:lnSpc>
                <a:spcPct val="100000"/>
              </a:lnSpc>
              <a:buClr>
                <a:srgbClr val="000000"/>
              </a:buClr>
              <a:buFont typeface="Corbel"/>
              <a:buAutoNum type="alphaUcPeriod"/>
            </a:pPr>
            <a:r>
              <a:rPr b="0" lang="en-US" sz="3200" spc="-1" strike="noStrike">
                <a:solidFill>
                  <a:srgbClr val="000000"/>
                </a:solidFill>
                <a:latin typeface="Corbel"/>
              </a:rPr>
              <a:t>Misalnya untuk memberikan ijin baca dan eksekusi file coba1 kepada owner dan group, perintahnya adalah:</a:t>
            </a:r>
            <a:r>
              <a:rPr b="0" lang="en-US" sz="4400" spc="-1" strike="noStrike">
                <a:solidFill>
                  <a:srgbClr val="333333"/>
                </a:solidFill>
                <a:latin typeface="Courier New"/>
                <a:ea typeface="Times New Roman"/>
              </a:rPr>
              <a:t>:</a:t>
            </a:r>
            <a:endParaRPr b="0" lang="en-US" sz="4400" spc="-1" strike="noStrike">
              <a:latin typeface="Arial"/>
            </a:endParaRPr>
          </a:p>
        </p:txBody>
      </p:sp>
      <p:sp>
        <p:nvSpPr>
          <p:cNvPr id="245" name="CustomShape 2"/>
          <p:cNvSpPr/>
          <p:nvPr/>
        </p:nvSpPr>
        <p:spPr>
          <a:xfrm>
            <a:off x="846360" y="2991960"/>
            <a:ext cx="484452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0" lang="en-US" sz="3200" spc="-1" strike="noStrike">
                <a:solidFill>
                  <a:srgbClr val="000000"/>
                </a:solidFill>
                <a:latin typeface="Corbel"/>
              </a:rPr>
              <a:t>$ </a:t>
            </a:r>
            <a:r>
              <a:rPr b="1" lang="en-US" sz="3200" spc="-1" strike="noStrike">
                <a:solidFill>
                  <a:srgbClr val="000000"/>
                </a:solidFill>
                <a:latin typeface="Corbel"/>
              </a:rPr>
              <a:t>chmod</a:t>
            </a:r>
            <a:r>
              <a:rPr b="0" lang="en-US" sz="3200" spc="-1" strike="noStrike">
                <a:solidFill>
                  <a:srgbClr val="000000"/>
                </a:solidFill>
                <a:latin typeface="Corbel"/>
              </a:rPr>
              <a:t> ug+rx coba1</a:t>
            </a:r>
            <a:endParaRPr b="0" lang="en-US" sz="3200" spc="-1" strike="noStrike">
              <a:latin typeface="Arial"/>
            </a:endParaRPr>
          </a:p>
        </p:txBody>
      </p:sp>
      <p:sp>
        <p:nvSpPr>
          <p:cNvPr id="246" name="CustomShape 3"/>
          <p:cNvSpPr/>
          <p:nvPr/>
        </p:nvSpPr>
        <p:spPr>
          <a:xfrm>
            <a:off x="1272240" y="3997800"/>
            <a:ext cx="10246320" cy="516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Untuk mencabut ijin-ijin tersebut:</a:t>
            </a:r>
            <a:endParaRPr b="0" lang="en-US" sz="2800" spc="-1" strike="noStrike">
              <a:latin typeface="Arial"/>
            </a:endParaRPr>
          </a:p>
        </p:txBody>
      </p:sp>
      <p:sp>
        <p:nvSpPr>
          <p:cNvPr id="247" name="CustomShape 4"/>
          <p:cNvSpPr/>
          <p:nvPr/>
        </p:nvSpPr>
        <p:spPr>
          <a:xfrm>
            <a:off x="823680" y="4605840"/>
            <a:ext cx="464976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0" lang="en-US" sz="3200" spc="-1" strike="noStrike">
                <a:solidFill>
                  <a:srgbClr val="000000"/>
                </a:solidFill>
                <a:latin typeface="Corbel"/>
              </a:rPr>
              <a:t>$ </a:t>
            </a:r>
            <a:r>
              <a:rPr b="1" lang="en-US" sz="3200" spc="-1" strike="noStrike">
                <a:solidFill>
                  <a:srgbClr val="000000"/>
                </a:solidFill>
                <a:latin typeface="Corbel"/>
              </a:rPr>
              <a:t>chmod</a:t>
            </a:r>
            <a:r>
              <a:rPr b="0" lang="en-US" sz="3200" spc="-1" strike="noStrike">
                <a:solidFill>
                  <a:srgbClr val="000000"/>
                </a:solidFill>
                <a:latin typeface="Corbel"/>
              </a:rPr>
              <a:t> ug-rx coba1</a:t>
            </a:r>
            <a:endParaRPr b="0" lang="en-US" sz="3200" spc="-1" strike="noStrike">
              <a:latin typeface="Arial"/>
            </a:endParaRPr>
          </a:p>
        </p:txBody>
      </p:sp>
      <p:sp>
        <p:nvSpPr>
          <p:cNvPr id="248" name="CustomShape 5"/>
          <p:cNvSpPr/>
          <p:nvPr/>
        </p:nvSpPr>
        <p:spPr>
          <a:xfrm>
            <a:off x="838080" y="1070640"/>
            <a:ext cx="3742560" cy="535320"/>
          </a:xfrm>
          <a:prstGeom prst="rect">
            <a:avLst/>
          </a:prstGeom>
          <a:noFill/>
          <a:ln>
            <a:noFill/>
          </a:ln>
        </p:spPr>
        <p:style>
          <a:lnRef idx="0"/>
          <a:fillRef idx="0"/>
          <a:effectRef idx="0"/>
          <a:fontRef idx="minor"/>
        </p:style>
        <p:txBody>
          <a:bodyPr lIns="90000" rIns="90000" tIns="45000" bIns="45000">
            <a:spAutoFit/>
          </a:bodyPr>
          <a:p>
            <a:pPr>
              <a:lnSpc>
                <a:spcPts val="1755"/>
              </a:lnSpc>
            </a:pPr>
            <a:r>
              <a:rPr b="1" lang="en-US" sz="4000" spc="-1" strike="noStrike" u="sng">
                <a:solidFill>
                  <a:srgbClr val="002060"/>
                </a:solidFill>
                <a:uFillTx/>
                <a:latin typeface="Californian FB"/>
                <a:ea typeface="Times New Roman"/>
              </a:rPr>
              <a:t>Contoh Kasus:</a:t>
            </a:r>
            <a:endParaRPr b="0" lang="en-US" sz="4000" spc="-1" strike="noStrike">
              <a:latin typeface="Arial"/>
            </a:endParaRPr>
          </a:p>
        </p:txBody>
      </p:sp>
    </p:spTree>
  </p:cSld>
  <mc:AlternateContent>
    <mc:Choice Requires="p14">
      <p:transition spd="slow" p14:dur="2000"/>
    </mc:Choice>
    <mc:Fallback>
      <p:transition spd="slow"/>
    </mc:Fallback>
  </mc:AlternateContent>
  <p:timing>
    <p:tnLst>
      <p:par>
        <p:cTn id="119" dur="indefinite" restart="never" nodeType="tmRoot">
          <p:childTnLst>
            <p:seq>
              <p:cTn id="120" dur="indefinite" nodeType="mainSeq"/>
              <p:prevCondLst>
                <p:cond delay="0" evt="onPrev">
                  <p:tgtEl>
                    <p:sldTgt/>
                  </p:tgtEl>
                </p:cond>
              </p:prevCondLst>
              <p:nextCondLst>
                <p:cond delay="0" evt="onNext">
                  <p:tgtEl>
                    <p:sldTgt/>
                  </p:tgtEl>
                </p:cond>
              </p:nextCondLst>
            </p:seq>
          </p:childTnLst>
        </p:cTn>
      </p:par>
    </p:tnLst>
  </p:timing>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49" name="TextShape 1"/>
          <p:cNvSpPr txBox="1"/>
          <p:nvPr/>
        </p:nvSpPr>
        <p:spPr>
          <a:xfrm>
            <a:off x="1143000" y="609480"/>
            <a:ext cx="9875160" cy="1356120"/>
          </a:xfrm>
          <a:prstGeom prst="rect">
            <a:avLst/>
          </a:prstGeom>
          <a:noFill/>
          <a:ln>
            <a:noFill/>
          </a:ln>
        </p:spPr>
        <p:txBody>
          <a:bodyPr anchor="ctr">
            <a:noAutofit/>
          </a:bodyPr>
          <a:p>
            <a:pPr>
              <a:lnSpc>
                <a:spcPct val="90000"/>
              </a:lnSpc>
            </a:pPr>
            <a:r>
              <a:rPr b="1" lang="en-US" sz="4400" spc="-1" strike="noStrike" u="sng">
                <a:solidFill>
                  <a:srgbClr val="000000"/>
                </a:solidFill>
                <a:uFillTx/>
                <a:latin typeface="Corbel"/>
              </a:rPr>
              <a:t>Mengubah Kepemilikan File</a:t>
            </a:r>
            <a:endParaRPr b="0" lang="en-US" sz="4400" spc="-1" strike="noStrike">
              <a:solidFill>
                <a:srgbClr val="000000"/>
              </a:solidFill>
              <a:latin typeface="Corbel"/>
            </a:endParaRPr>
          </a:p>
        </p:txBody>
      </p:sp>
      <p:sp>
        <p:nvSpPr>
          <p:cNvPr id="250" name="CustomShape 2"/>
          <p:cNvSpPr/>
          <p:nvPr/>
        </p:nvSpPr>
        <p:spPr>
          <a:xfrm>
            <a:off x="1023120" y="1690560"/>
            <a:ext cx="10079640" cy="1553400"/>
          </a:xfrm>
          <a:prstGeom prst="rect">
            <a:avLst/>
          </a:prstGeom>
          <a:noFill/>
          <a:ln>
            <a:noFill/>
          </a:ln>
        </p:spPr>
        <p:style>
          <a:lnRef idx="0"/>
          <a:fillRef idx="0"/>
          <a:effectRef idx="0"/>
          <a:fontRef idx="minor"/>
        </p:style>
        <p:txBody>
          <a:bodyPr lIns="90000" rIns="90000" tIns="45000" bIns="45000">
            <a:spAutoFit/>
          </a:bodyPr>
          <a:p>
            <a:pPr>
              <a:lnSpc>
                <a:spcPct val="100000"/>
              </a:lnSpc>
              <a:spcAft>
                <a:spcPts val="1726"/>
              </a:spcAft>
            </a:pPr>
            <a:r>
              <a:rPr b="0" lang="en-US" sz="2400" spc="-1" strike="noStrike">
                <a:solidFill>
                  <a:srgbClr val="000000"/>
                </a:solidFill>
                <a:latin typeface="Verdana"/>
                <a:ea typeface="Times New Roman"/>
              </a:rPr>
              <a:t>Untuk mengubah kepemilikan sebuah file kita bisa mempergunakan perintah chown yang memiliki format yang sama dengan perintah chmod. Bedanya yang kita ubah adalah kepemilikan sebuah file. Sintak yang digunakan adalah:</a:t>
            </a:r>
            <a:endParaRPr b="0" lang="en-US" sz="2400" spc="-1" strike="noStrike">
              <a:latin typeface="Arial"/>
            </a:endParaRPr>
          </a:p>
        </p:txBody>
      </p:sp>
      <p:sp>
        <p:nvSpPr>
          <p:cNvPr id="251" name="CustomShape 3"/>
          <p:cNvSpPr/>
          <p:nvPr/>
        </p:nvSpPr>
        <p:spPr>
          <a:xfrm>
            <a:off x="1392120" y="3349800"/>
            <a:ext cx="8502120" cy="313200"/>
          </a:xfrm>
          <a:prstGeom prst="rect">
            <a:avLst/>
          </a:prstGeom>
          <a:noFill/>
          <a:ln>
            <a:noFill/>
          </a:ln>
        </p:spPr>
        <p:style>
          <a:lnRef idx="0"/>
          <a:fillRef idx="0"/>
          <a:effectRef idx="0"/>
          <a:fontRef idx="minor"/>
        </p:style>
        <p:txBody>
          <a:bodyPr wrap="none" lIns="90000" rIns="90000" tIns="45000" bIns="45000">
            <a:spAutoFit/>
          </a:bodyPr>
          <a:p>
            <a:pPr>
              <a:lnSpc>
                <a:spcPts val="1755"/>
              </a:lnSpc>
            </a:pPr>
            <a:r>
              <a:rPr b="1" lang="en-US" sz="2800" spc="-1" strike="noStrike">
                <a:solidFill>
                  <a:srgbClr val="000000"/>
                </a:solidFill>
                <a:latin typeface="Courier New"/>
                <a:ea typeface="Times New Roman"/>
              </a:rPr>
              <a:t>chown &lt;users&gt; &lt;objek yang ingin diubah&gt;</a:t>
            </a:r>
            <a:endParaRPr b="0" lang="en-US" sz="2800" spc="-1" strike="noStrike">
              <a:latin typeface="Arial"/>
            </a:endParaRPr>
          </a:p>
        </p:txBody>
      </p:sp>
      <p:sp>
        <p:nvSpPr>
          <p:cNvPr id="252" name="CustomShape 4"/>
          <p:cNvSpPr/>
          <p:nvPr/>
        </p:nvSpPr>
        <p:spPr>
          <a:xfrm>
            <a:off x="1023120" y="3842640"/>
            <a:ext cx="9762480" cy="1629720"/>
          </a:xfrm>
          <a:prstGeom prst="rect">
            <a:avLst/>
          </a:prstGeom>
          <a:noFill/>
          <a:ln>
            <a:noFill/>
          </a:ln>
        </p:spPr>
        <p:style>
          <a:lnRef idx="0"/>
          <a:fillRef idx="0"/>
          <a:effectRef idx="0"/>
          <a:fontRef idx="minor"/>
        </p:style>
        <p:txBody>
          <a:bodyPr lIns="90000" rIns="90000" tIns="45000" bIns="45000">
            <a:spAutoFit/>
          </a:bodyPr>
          <a:p>
            <a:pPr>
              <a:lnSpc>
                <a:spcPct val="100000"/>
              </a:lnSpc>
              <a:spcAft>
                <a:spcPts val="1726"/>
              </a:spcAft>
            </a:pPr>
            <a:r>
              <a:rPr b="0" lang="en-US" sz="2400" spc="-1" strike="noStrike">
                <a:solidFill>
                  <a:srgbClr val="000000"/>
                </a:solidFill>
                <a:latin typeface="Verdana"/>
                <a:ea typeface="Times New Roman"/>
              </a:rPr>
              <a:t>Misalnya kita ingin mengubah kepemilikan folder latihan diatas, dari root kepada user dengan login andi, maka kita tinggal melakukan perintah:</a:t>
            </a:r>
            <a:endParaRPr b="0" lang="en-US" sz="2400" spc="-1" strike="noStrike">
              <a:latin typeface="Arial"/>
            </a:endParaRPr>
          </a:p>
          <a:p>
            <a:pPr>
              <a:lnSpc>
                <a:spcPts val="1755"/>
              </a:lnSpc>
            </a:pPr>
            <a:r>
              <a:rPr b="1" lang="en-US" sz="2800" spc="-1" strike="noStrike">
                <a:solidFill>
                  <a:srgbClr val="000000"/>
                </a:solidFill>
                <a:latin typeface="Courier New"/>
                <a:ea typeface="Times New Roman"/>
              </a:rPr>
              <a:t># chown andi /home/latihan</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21" dur="indefinite" restart="never" nodeType="tmRoot">
          <p:childTnLst>
            <p:seq>
              <p:cTn id="122" dur="indefinite" nodeType="mainSeq"/>
              <p:prevCondLst>
                <p:cond delay="0" evt="onPrev">
                  <p:tgtEl>
                    <p:sldTgt/>
                  </p:tgtEl>
                </p:cond>
              </p:prevCondLst>
              <p:nextCondLst>
                <p:cond delay="0" evt="onNext">
                  <p:tgtEl>
                    <p:sldTgt/>
                  </p:tgtEl>
                </p:cond>
              </p:nextCondLst>
            </p:seq>
          </p:childTnLst>
        </p:cTn>
      </p:par>
    </p:tnLst>
  </p:timing>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53" name="TextShape 1"/>
          <p:cNvSpPr txBox="1"/>
          <p:nvPr/>
        </p:nvSpPr>
        <p:spPr>
          <a:xfrm>
            <a:off x="1143000" y="609480"/>
            <a:ext cx="9875160" cy="1356120"/>
          </a:xfrm>
          <a:prstGeom prst="rect">
            <a:avLst/>
          </a:prstGeom>
          <a:noFill/>
          <a:ln>
            <a:noFill/>
          </a:ln>
        </p:spPr>
        <p:txBody>
          <a:bodyPr anchor="ctr">
            <a:noAutofit/>
          </a:bodyPr>
          <a:p>
            <a:pPr>
              <a:lnSpc>
                <a:spcPct val="90000"/>
              </a:lnSpc>
            </a:pPr>
            <a:r>
              <a:rPr b="1" lang="en-US" sz="4400" spc="-1" strike="noStrike" u="sng">
                <a:solidFill>
                  <a:srgbClr val="000000"/>
                </a:solidFill>
                <a:uFillTx/>
                <a:latin typeface="Corbel"/>
              </a:rPr>
              <a:t>Mengubah Group Pemilik File</a:t>
            </a:r>
            <a:endParaRPr b="0" lang="en-US" sz="4400" spc="-1" strike="noStrike">
              <a:solidFill>
                <a:srgbClr val="000000"/>
              </a:solidFill>
              <a:latin typeface="Corbel"/>
            </a:endParaRPr>
          </a:p>
        </p:txBody>
      </p:sp>
      <p:sp>
        <p:nvSpPr>
          <p:cNvPr id="254" name="CustomShape 2"/>
          <p:cNvSpPr/>
          <p:nvPr/>
        </p:nvSpPr>
        <p:spPr>
          <a:xfrm>
            <a:off x="1143000" y="1874880"/>
            <a:ext cx="10198080" cy="2496600"/>
          </a:xfrm>
          <a:prstGeom prst="rect">
            <a:avLst/>
          </a:prstGeom>
          <a:noFill/>
          <a:ln>
            <a:noFill/>
          </a:ln>
        </p:spPr>
        <p:style>
          <a:lnRef idx="0"/>
          <a:fillRef idx="0"/>
          <a:effectRef idx="0"/>
          <a:fontRef idx="minor"/>
        </p:style>
        <p:txBody>
          <a:bodyPr lIns="90000" rIns="90000" tIns="45000" bIns="45000">
            <a:spAutoFit/>
          </a:bodyPr>
          <a:p>
            <a:pPr>
              <a:lnSpc>
                <a:spcPct val="100000"/>
              </a:lnSpc>
              <a:spcAft>
                <a:spcPts val="601"/>
              </a:spcAft>
            </a:pPr>
            <a:r>
              <a:rPr b="0" lang="en-US" sz="2800" spc="-1" strike="noStrike">
                <a:solidFill>
                  <a:srgbClr val="000000"/>
                </a:solidFill>
                <a:latin typeface="Verdana"/>
                <a:ea typeface="Times New Roman"/>
              </a:rPr>
              <a:t>Untuk mengubah group pemilik sebuah file dapat mengunakan perintah chgrp yang juga memiliki format yang sama dengan perintah chown. </a:t>
            </a:r>
            <a:endParaRPr b="0" lang="en-US" sz="2800" spc="-1" strike="noStrike">
              <a:latin typeface="Arial"/>
            </a:endParaRPr>
          </a:p>
          <a:p>
            <a:pPr>
              <a:lnSpc>
                <a:spcPct val="100000"/>
              </a:lnSpc>
              <a:spcAft>
                <a:spcPts val="601"/>
              </a:spcAft>
            </a:pPr>
            <a:r>
              <a:rPr b="0" lang="en-US" sz="2800" spc="-1" strike="noStrike">
                <a:solidFill>
                  <a:srgbClr val="000000"/>
                </a:solidFill>
                <a:latin typeface="Verdana"/>
                <a:ea typeface="Calibri"/>
              </a:rPr>
              <a:t>Gunakan perintah :</a:t>
            </a:r>
            <a:endParaRPr b="0" lang="en-US" sz="2800" spc="-1" strike="noStrike">
              <a:latin typeface="Arial"/>
            </a:endParaRPr>
          </a:p>
          <a:p>
            <a:pPr>
              <a:lnSpc>
                <a:spcPts val="1755"/>
              </a:lnSpc>
              <a:spcAft>
                <a:spcPts val="799"/>
              </a:spcAft>
            </a:pPr>
            <a:endParaRPr b="0" lang="en-US" sz="2800" spc="-1" strike="noStrike">
              <a:latin typeface="Arial"/>
            </a:endParaRPr>
          </a:p>
          <a:p>
            <a:pPr>
              <a:lnSpc>
                <a:spcPts val="1755"/>
              </a:lnSpc>
              <a:spcAft>
                <a:spcPts val="799"/>
              </a:spcAft>
            </a:pPr>
            <a:r>
              <a:rPr b="1" lang="en-US" sz="3600" spc="-1" strike="noStrike">
                <a:solidFill>
                  <a:srgbClr val="000000"/>
                </a:solidFill>
                <a:latin typeface="Courier New"/>
                <a:ea typeface="Times New Roman"/>
              </a:rPr>
              <a:t>chgrp nm_group nm_direktory</a:t>
            </a:r>
            <a:endParaRPr b="0" lang="en-US" sz="3600" spc="-1" strike="noStrike">
              <a:latin typeface="Arial"/>
            </a:endParaRPr>
          </a:p>
        </p:txBody>
      </p:sp>
    </p:spTree>
  </p:cSld>
  <mc:AlternateContent>
    <mc:Choice Requires="p14">
      <p:transition spd="slow" p14:dur="2000"/>
    </mc:Choice>
    <mc:Fallback>
      <p:transition spd="slow"/>
    </mc:Fallback>
  </mc:AlternateContent>
  <p:timing>
    <p:tnLst>
      <p:par>
        <p:cTn id="123" dur="indefinite" restart="never" nodeType="tmRoot">
          <p:childTnLst>
            <p:seq>
              <p:cTn id="124" dur="indefinite" nodeType="mainSeq"/>
              <p:prevCondLst>
                <p:cond delay="0" evt="onPrev">
                  <p:tgtEl>
                    <p:sldTgt/>
                  </p:tgtEl>
                </p:cond>
              </p:prevCondLst>
              <p:nextCondLst>
                <p:cond delay="0" evt="onNext">
                  <p:tgtEl>
                    <p:sldTgt/>
                  </p:tgtEl>
                </p:cond>
              </p:nextCondLst>
            </p:seq>
          </p:childTnLst>
        </p:cTn>
      </p:par>
    </p:tnLst>
  </p:timing>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TextShape 1"/>
          <p:cNvSpPr txBox="1"/>
          <p:nvPr/>
        </p:nvSpPr>
        <p:spPr>
          <a:xfrm>
            <a:off x="1143000" y="609480"/>
            <a:ext cx="9875160" cy="584280"/>
          </a:xfrm>
          <a:prstGeom prst="rect">
            <a:avLst/>
          </a:prstGeom>
          <a:noFill/>
          <a:ln>
            <a:noFill/>
          </a:ln>
        </p:spPr>
        <p:txBody>
          <a:bodyPr anchor="ctr">
            <a:noAutofit/>
          </a:bodyPr>
          <a:p>
            <a:pPr algn="ctr">
              <a:lnSpc>
                <a:spcPct val="90000"/>
              </a:lnSpc>
            </a:pPr>
            <a:r>
              <a:rPr b="1" lang="en-US" sz="5400" spc="-1" strike="noStrike">
                <a:solidFill>
                  <a:srgbClr val="002060"/>
                </a:solidFill>
                <a:latin typeface="Corbel"/>
              </a:rPr>
              <a:t>Menambah Harddisk</a:t>
            </a:r>
            <a:endParaRPr b="0" lang="en-US" sz="5400" spc="-1" strike="noStrike">
              <a:solidFill>
                <a:srgbClr val="000000"/>
              </a:solidFill>
              <a:latin typeface="Corbel"/>
            </a:endParaRPr>
          </a:p>
        </p:txBody>
      </p:sp>
      <p:sp>
        <p:nvSpPr>
          <p:cNvPr id="256" name="CustomShape 2"/>
          <p:cNvSpPr/>
          <p:nvPr/>
        </p:nvSpPr>
        <p:spPr>
          <a:xfrm>
            <a:off x="1689480" y="2265480"/>
            <a:ext cx="5360760" cy="577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200" spc="-1" strike="noStrike">
                <a:solidFill>
                  <a:srgbClr val="000000"/>
                </a:solidFill>
                <a:latin typeface="Courier New"/>
              </a:rPr>
              <a:t>fdisk -l</a:t>
            </a:r>
            <a:endParaRPr b="0" lang="en-US" sz="3200" spc="-1" strike="noStrike">
              <a:latin typeface="Arial"/>
            </a:endParaRPr>
          </a:p>
        </p:txBody>
      </p:sp>
      <p:sp>
        <p:nvSpPr>
          <p:cNvPr id="257" name="CustomShape 3"/>
          <p:cNvSpPr/>
          <p:nvPr/>
        </p:nvSpPr>
        <p:spPr>
          <a:xfrm>
            <a:off x="1143000" y="1698120"/>
            <a:ext cx="9228960" cy="1064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200" spc="-1" strike="noStrike">
                <a:solidFill>
                  <a:srgbClr val="000000"/>
                </a:solidFill>
                <a:latin typeface="Corbel"/>
              </a:rPr>
              <a:t>1. Figure out the device name for the new device</a:t>
            </a:r>
            <a:endParaRPr b="0" lang="en-US" sz="3200" spc="-1" strike="noStrike">
              <a:latin typeface="Arial"/>
            </a:endParaRPr>
          </a:p>
        </p:txBody>
      </p:sp>
      <p:sp>
        <p:nvSpPr>
          <p:cNvPr id="258" name="CustomShape 4"/>
          <p:cNvSpPr/>
          <p:nvPr/>
        </p:nvSpPr>
        <p:spPr>
          <a:xfrm>
            <a:off x="1143000" y="3054600"/>
            <a:ext cx="10946880" cy="1064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200" spc="-1" strike="noStrike">
                <a:solidFill>
                  <a:srgbClr val="000000"/>
                </a:solidFill>
                <a:latin typeface="Corbel"/>
              </a:rPr>
              <a:t>2. Next we’ll partion the new disk using the following command:</a:t>
            </a:r>
            <a:endParaRPr b="0" lang="en-US" sz="3200" spc="-1" strike="noStrike">
              <a:latin typeface="Arial"/>
            </a:endParaRPr>
          </a:p>
        </p:txBody>
      </p:sp>
      <p:sp>
        <p:nvSpPr>
          <p:cNvPr id="259" name="CustomShape 5"/>
          <p:cNvSpPr/>
          <p:nvPr/>
        </p:nvSpPr>
        <p:spPr>
          <a:xfrm>
            <a:off x="1521720" y="3807720"/>
            <a:ext cx="9238320" cy="577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200" spc="-1" strike="noStrike">
                <a:solidFill>
                  <a:srgbClr val="000000"/>
                </a:solidFill>
                <a:latin typeface="Courier New"/>
              </a:rPr>
              <a:t>cfdisk /dev/sdb </a:t>
            </a:r>
            <a:endParaRPr b="0" lang="en-US" sz="3200" spc="-1" strike="noStrike">
              <a:latin typeface="Arial"/>
            </a:endParaRPr>
          </a:p>
        </p:txBody>
      </p:sp>
      <p:sp>
        <p:nvSpPr>
          <p:cNvPr id="260" name="CustomShape 6"/>
          <p:cNvSpPr/>
          <p:nvPr/>
        </p:nvSpPr>
        <p:spPr>
          <a:xfrm>
            <a:off x="1143000" y="4410720"/>
            <a:ext cx="9736920" cy="1064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200" spc="-1" strike="noStrike">
                <a:solidFill>
                  <a:srgbClr val="000000"/>
                </a:solidFill>
                <a:latin typeface="Corbel"/>
              </a:rPr>
              <a:t>3. Format the new disk using the ext3 filessystem</a:t>
            </a:r>
            <a:endParaRPr b="0" lang="en-US" sz="3200" spc="-1" strike="noStrike">
              <a:latin typeface="Arial"/>
            </a:endParaRPr>
          </a:p>
        </p:txBody>
      </p:sp>
      <p:sp>
        <p:nvSpPr>
          <p:cNvPr id="261" name="CustomShape 7"/>
          <p:cNvSpPr/>
          <p:nvPr/>
        </p:nvSpPr>
        <p:spPr>
          <a:xfrm>
            <a:off x="1572480" y="5013720"/>
            <a:ext cx="9238320" cy="577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200" spc="-1" strike="noStrike">
                <a:solidFill>
                  <a:srgbClr val="000000"/>
                </a:solidFill>
                <a:latin typeface="Courier New"/>
              </a:rPr>
              <a:t>mkfs.ext3 /dev/sdb1</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25" dur="indefinite" restart="never" nodeType="tmRoot">
          <p:childTnLst>
            <p:seq>
              <p:cTn id="126" dur="indefinite" nodeType="mainSeq"/>
              <p:prevCondLst>
                <p:cond delay="0" evt="onPrev">
                  <p:tgtEl>
                    <p:sldTgt/>
                  </p:tgtEl>
                </p:cond>
              </p:prevCondLst>
              <p:nextCondLst>
                <p:cond delay="0" evt="onNext">
                  <p:tgtEl>
                    <p:sldTgt/>
                  </p:tgtEl>
                </p:cond>
              </p:nextCondLst>
            </p:seq>
          </p:childTnLst>
        </p:cTn>
      </p:par>
    </p:tnLst>
  </p:timing>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995400" y="518760"/>
            <a:ext cx="10098360" cy="516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4. Mounting the drive to a new folder</a:t>
            </a:r>
            <a:endParaRPr b="0" lang="en-US" sz="2800" spc="-1" strike="noStrike">
              <a:latin typeface="Arial"/>
            </a:endParaRPr>
          </a:p>
        </p:txBody>
      </p:sp>
      <p:sp>
        <p:nvSpPr>
          <p:cNvPr id="263" name="CustomShape 2"/>
          <p:cNvSpPr/>
          <p:nvPr/>
        </p:nvSpPr>
        <p:spPr>
          <a:xfrm>
            <a:off x="1665360" y="1034280"/>
            <a:ext cx="9797760" cy="82188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2400" spc="-1" strike="noStrike">
                <a:solidFill>
                  <a:srgbClr val="000000"/>
                </a:solidFill>
                <a:latin typeface="Courier New"/>
              </a:rPr>
              <a:t>mkdir /disk2</a:t>
            </a:r>
            <a:endParaRPr b="0" lang="en-US" sz="2400" spc="-1" strike="noStrike">
              <a:latin typeface="Arial"/>
            </a:endParaRPr>
          </a:p>
          <a:p>
            <a:pPr>
              <a:lnSpc>
                <a:spcPct val="100000"/>
              </a:lnSpc>
            </a:pPr>
            <a:r>
              <a:rPr b="1" lang="en-US" sz="2400" spc="-1" strike="noStrike">
                <a:solidFill>
                  <a:srgbClr val="000000"/>
                </a:solidFill>
                <a:latin typeface="Courier New"/>
              </a:rPr>
              <a:t>mount -t ext3 /dev/sdb1 /disk2</a:t>
            </a:r>
            <a:endParaRPr b="0" lang="en-US" sz="2400" spc="-1" strike="noStrike">
              <a:latin typeface="Arial"/>
            </a:endParaRPr>
          </a:p>
        </p:txBody>
      </p:sp>
      <p:sp>
        <p:nvSpPr>
          <p:cNvPr id="264" name="CustomShape 3"/>
          <p:cNvSpPr/>
          <p:nvPr/>
        </p:nvSpPr>
        <p:spPr>
          <a:xfrm>
            <a:off x="1303560" y="1902600"/>
            <a:ext cx="10159560" cy="13694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You can name the folder whatever your want and place it in a subfolder of another mounting point, for example /var/disk2</a:t>
            </a:r>
            <a:endParaRPr b="0" lang="en-US" sz="2800" spc="-1" strike="noStrike">
              <a:latin typeface="Arial"/>
            </a:endParaRPr>
          </a:p>
        </p:txBody>
      </p:sp>
      <p:sp>
        <p:nvSpPr>
          <p:cNvPr id="265" name="CustomShape 4"/>
          <p:cNvSpPr/>
          <p:nvPr/>
        </p:nvSpPr>
        <p:spPr>
          <a:xfrm>
            <a:off x="995400" y="3025080"/>
            <a:ext cx="10468080" cy="1370160"/>
          </a:xfrm>
          <a:prstGeom prst="rect">
            <a:avLst/>
          </a:prstGeom>
          <a:noFill/>
          <a:ln>
            <a:noFill/>
          </a:ln>
        </p:spPr>
        <p:style>
          <a:lnRef idx="0"/>
          <a:fillRef idx="0"/>
          <a:effectRef idx="0"/>
          <a:fontRef idx="minor"/>
        </p:style>
        <p:txBody>
          <a:bodyPr lIns="90000" rIns="90000" tIns="45000" bIns="45000">
            <a:spAutoFit/>
          </a:bodyPr>
          <a:p>
            <a:pPr marL="268200" indent="-267840">
              <a:lnSpc>
                <a:spcPct val="100000"/>
              </a:lnSpc>
            </a:pPr>
            <a:r>
              <a:rPr b="0" lang="en-US" sz="2800" spc="-1" strike="noStrike">
                <a:solidFill>
                  <a:srgbClr val="000000"/>
                </a:solidFill>
                <a:latin typeface="Corbel"/>
              </a:rPr>
              <a:t>5. Add the new drive to fstab so that it will automatically mount when we reboot the machine. Add the following line to your fstab file (pico /etc/fstab)</a:t>
            </a:r>
            <a:endParaRPr b="0" lang="en-US" sz="2800" spc="-1" strike="noStrike">
              <a:latin typeface="Arial"/>
            </a:endParaRPr>
          </a:p>
        </p:txBody>
      </p:sp>
      <p:sp>
        <p:nvSpPr>
          <p:cNvPr id="266" name="CustomShape 5"/>
          <p:cNvSpPr/>
          <p:nvPr/>
        </p:nvSpPr>
        <p:spPr>
          <a:xfrm>
            <a:off x="1665360" y="4440600"/>
            <a:ext cx="9797760" cy="4561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2400" spc="-1" strike="noStrike">
                <a:solidFill>
                  <a:srgbClr val="000000"/>
                </a:solidFill>
                <a:latin typeface="Courier New"/>
              </a:rPr>
              <a:t>/dev/sdb1 /disk2 ext3 defaults,errors=remount-ro 0 1</a:t>
            </a:r>
            <a:endParaRPr b="0" lang="en-US" sz="2400" spc="-1" strike="noStrike">
              <a:latin typeface="Arial"/>
            </a:endParaRPr>
          </a:p>
        </p:txBody>
      </p:sp>
      <p:sp>
        <p:nvSpPr>
          <p:cNvPr id="267" name="CustomShape 6"/>
          <p:cNvSpPr/>
          <p:nvPr/>
        </p:nvSpPr>
        <p:spPr>
          <a:xfrm>
            <a:off x="1303560" y="4997520"/>
            <a:ext cx="10159560" cy="516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Now your new hard disk is mounted and ready to use.</a:t>
            </a:r>
            <a:endParaRPr b="0" lang="en-US" sz="2800" spc="-1" strike="noStrike">
              <a:latin typeface="Arial"/>
            </a:endParaRPr>
          </a:p>
        </p:txBody>
      </p:sp>
      <p:sp>
        <p:nvSpPr>
          <p:cNvPr id="268" name="CustomShape 7"/>
          <p:cNvSpPr/>
          <p:nvPr/>
        </p:nvSpPr>
        <p:spPr>
          <a:xfrm>
            <a:off x="995400" y="5415840"/>
            <a:ext cx="10468080" cy="943560"/>
          </a:xfrm>
          <a:prstGeom prst="rect">
            <a:avLst/>
          </a:prstGeom>
          <a:noFill/>
          <a:ln>
            <a:noFill/>
          </a:ln>
        </p:spPr>
        <p:style>
          <a:lnRef idx="0"/>
          <a:fillRef idx="0"/>
          <a:effectRef idx="0"/>
          <a:fontRef idx="minor"/>
        </p:style>
        <p:txBody>
          <a:bodyPr lIns="90000" rIns="90000" tIns="45000" bIns="45000">
            <a:spAutoFit/>
          </a:bodyPr>
          <a:p>
            <a:pPr marL="268200" indent="-267840">
              <a:lnSpc>
                <a:spcPct val="100000"/>
              </a:lnSpc>
            </a:pPr>
            <a:r>
              <a:rPr b="0" lang="en-US" sz="2800" spc="-1" strike="noStrike">
                <a:solidFill>
                  <a:srgbClr val="000000"/>
                </a:solidFill>
                <a:latin typeface="Corbel"/>
              </a:rPr>
              <a:t>6. Tampilkan blok harddisk</a:t>
            </a:r>
            <a:endParaRPr b="0" lang="en-US" sz="2800" spc="-1" strike="noStrike">
              <a:latin typeface="Arial"/>
            </a:endParaRPr>
          </a:p>
          <a:p>
            <a:pPr marL="268200" indent="-267840">
              <a:lnSpc>
                <a:spcPct val="100000"/>
              </a:lnSpc>
            </a:pPr>
            <a:r>
              <a:rPr b="0" lang="en-US" sz="2800" spc="-1" strike="noStrike">
                <a:solidFill>
                  <a:srgbClr val="000000"/>
                </a:solidFill>
                <a:latin typeface="Courier New"/>
              </a:rPr>
              <a:t>	</a:t>
            </a:r>
            <a:r>
              <a:rPr b="0" lang="en-US" sz="2800" spc="-1" strike="noStrike">
                <a:solidFill>
                  <a:srgbClr val="000000"/>
                </a:solidFill>
                <a:latin typeface="Courier New"/>
              </a:rPr>
              <a:t>	</a:t>
            </a:r>
            <a:r>
              <a:rPr b="1" lang="en-US" sz="2800" spc="-1" strike="noStrike">
                <a:solidFill>
                  <a:srgbClr val="000000"/>
                </a:solidFill>
                <a:latin typeface="Courier New"/>
              </a:rPr>
              <a:t>lsblk</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27" dur="indefinite" restart="never" nodeType="tmRoot">
          <p:childTnLst>
            <p:seq>
              <p:cTn id="128" dur="indefinite" nodeType="mainSeq"/>
              <p:prevCondLst>
                <p:cond delay="0" evt="onPrev">
                  <p:tgtEl>
                    <p:sldTgt/>
                  </p:tgtEl>
                </p:cond>
              </p:prevCondLst>
              <p:nextCondLst>
                <p:cond delay="0" evt="onNext">
                  <p:tgtEl>
                    <p:sldTgt/>
                  </p:tgtEl>
                </p:cond>
              </p:nextCondLst>
            </p:seq>
          </p:childTnLst>
        </p:cTn>
      </p:par>
    </p:tnLst>
  </p:timing>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CustomShape 1"/>
          <p:cNvSpPr/>
          <p:nvPr/>
        </p:nvSpPr>
        <p:spPr>
          <a:xfrm>
            <a:off x="1069200" y="1481400"/>
            <a:ext cx="6153120" cy="94356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000000"/>
              </a:buClr>
              <a:buFont typeface="Wingdings" charset="2"/>
              <a:buChar char=""/>
            </a:pPr>
            <a:r>
              <a:rPr b="0" lang="en-US" sz="2800" spc="-1" strike="noStrike">
                <a:solidFill>
                  <a:srgbClr val="000000"/>
                </a:solidFill>
                <a:latin typeface="Corbel"/>
              </a:rPr>
              <a:t>Menampilkan blok harddisk</a:t>
            </a:r>
            <a:endParaRPr b="0" lang="en-US" sz="2800" spc="-1" strike="noStrike">
              <a:latin typeface="Arial"/>
            </a:endParaRPr>
          </a:p>
          <a:p>
            <a:pPr marL="268200" indent="-267840">
              <a:lnSpc>
                <a:spcPct val="100000"/>
              </a:lnSpc>
            </a:pPr>
            <a:r>
              <a:rPr b="0" lang="en-US" sz="2800" spc="-1" strike="noStrike">
                <a:solidFill>
                  <a:srgbClr val="000000"/>
                </a:solidFill>
                <a:latin typeface="Courier New"/>
              </a:rPr>
              <a:t>	</a:t>
            </a:r>
            <a:r>
              <a:rPr b="0" lang="en-US" sz="2800" spc="-1" strike="noStrike">
                <a:solidFill>
                  <a:srgbClr val="000000"/>
                </a:solidFill>
                <a:latin typeface="Courier New"/>
              </a:rPr>
              <a:t>	</a:t>
            </a:r>
            <a:r>
              <a:rPr b="1" lang="en-US" sz="2800" spc="-1" strike="noStrike">
                <a:solidFill>
                  <a:srgbClr val="722811"/>
                </a:solidFill>
                <a:latin typeface="Courier New"/>
              </a:rPr>
              <a:t>lsblk</a:t>
            </a:r>
            <a:endParaRPr b="0" lang="en-US" sz="2800" spc="-1" strike="noStrike">
              <a:latin typeface="Arial"/>
            </a:endParaRPr>
          </a:p>
        </p:txBody>
      </p:sp>
      <p:sp>
        <p:nvSpPr>
          <p:cNvPr id="270" name="CustomShape 2"/>
          <p:cNvSpPr/>
          <p:nvPr/>
        </p:nvSpPr>
        <p:spPr>
          <a:xfrm>
            <a:off x="1526040" y="3844800"/>
            <a:ext cx="1860480" cy="9435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800" spc="-1" strike="noStrike">
                <a:solidFill>
                  <a:srgbClr val="000000"/>
                </a:solidFill>
                <a:latin typeface="Corbel"/>
              </a:rPr>
              <a:t>Misalnya:</a:t>
            </a:r>
            <a:endParaRPr b="0" lang="en-US" sz="2800" spc="-1" strike="noStrike">
              <a:latin typeface="Arial"/>
            </a:endParaRPr>
          </a:p>
          <a:p>
            <a:pPr>
              <a:lnSpc>
                <a:spcPct val="100000"/>
              </a:lnSpc>
            </a:pPr>
            <a:r>
              <a:rPr b="0" lang="en-US" sz="2800" spc="-1" strike="noStrike">
                <a:solidFill>
                  <a:srgbClr val="000000"/>
                </a:solidFill>
                <a:latin typeface="Corbel"/>
              </a:rPr>
              <a:t>	</a:t>
            </a:r>
            <a:r>
              <a:rPr b="1" lang="en-US" sz="2800" spc="-1" strike="noStrike">
                <a:solidFill>
                  <a:srgbClr val="722811"/>
                </a:solidFill>
                <a:latin typeface="Courier New"/>
              </a:rPr>
              <a:t>df -h</a:t>
            </a:r>
            <a:endParaRPr b="0" lang="en-US" sz="2800" spc="-1" strike="noStrike">
              <a:latin typeface="Arial"/>
            </a:endParaRPr>
          </a:p>
        </p:txBody>
      </p:sp>
      <p:sp>
        <p:nvSpPr>
          <p:cNvPr id="271" name="CustomShape 3"/>
          <p:cNvSpPr/>
          <p:nvPr/>
        </p:nvSpPr>
        <p:spPr>
          <a:xfrm>
            <a:off x="1069200" y="527040"/>
            <a:ext cx="6079320" cy="639000"/>
          </a:xfrm>
          <a:prstGeom prst="rect">
            <a:avLst/>
          </a:prstGeom>
          <a:noFill/>
          <a:ln>
            <a:noFill/>
          </a:ln>
        </p:spPr>
        <p:style>
          <a:lnRef idx="0"/>
          <a:fillRef idx="0"/>
          <a:effectRef idx="0"/>
          <a:fontRef idx="minor"/>
        </p:style>
        <p:txBody>
          <a:bodyPr lIns="90000" rIns="90000" tIns="45000" bIns="45000">
            <a:spAutoFit/>
          </a:bodyPr>
          <a:p>
            <a:pPr marL="268200" indent="-267840">
              <a:lnSpc>
                <a:spcPct val="100000"/>
              </a:lnSpc>
            </a:pPr>
            <a:r>
              <a:rPr b="1" lang="en-US" sz="3600" spc="-1" strike="noStrike">
                <a:solidFill>
                  <a:srgbClr val="002060"/>
                </a:solidFill>
                <a:latin typeface="Corbel"/>
              </a:rPr>
              <a:t>Info tentang harddisk</a:t>
            </a:r>
            <a:endParaRPr b="0" lang="en-US" sz="3600" spc="-1" strike="noStrike">
              <a:latin typeface="Arial"/>
            </a:endParaRPr>
          </a:p>
        </p:txBody>
      </p:sp>
      <p:sp>
        <p:nvSpPr>
          <p:cNvPr id="272" name="CustomShape 4"/>
          <p:cNvSpPr/>
          <p:nvPr/>
        </p:nvSpPr>
        <p:spPr>
          <a:xfrm>
            <a:off x="1069200" y="2810880"/>
            <a:ext cx="6568920" cy="136944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722811"/>
              </a:buClr>
              <a:buFont typeface="Wingdings" charset="2"/>
              <a:buChar char=""/>
            </a:pPr>
            <a:r>
              <a:rPr b="0" lang="en-US" sz="2800" spc="-1" strike="noStrike">
                <a:solidFill>
                  <a:srgbClr val="722811"/>
                </a:solidFill>
                <a:latin typeface="Corbel"/>
              </a:rPr>
              <a:t>Menampilkan info penggunaan harddisk</a:t>
            </a:r>
            <a:endParaRPr b="0" lang="en-US" sz="2800" spc="-1" strike="noStrike">
              <a:latin typeface="Arial"/>
            </a:endParaRPr>
          </a:p>
          <a:p>
            <a:pPr>
              <a:lnSpc>
                <a:spcPct val="100000"/>
              </a:lnSpc>
            </a:pPr>
            <a:r>
              <a:rPr b="0" lang="en-US" sz="2800" spc="-1" strike="noStrike">
                <a:solidFill>
                  <a:srgbClr val="722811"/>
                </a:solidFill>
                <a:latin typeface="Courier New"/>
              </a:rPr>
              <a:t>	</a:t>
            </a:r>
            <a:r>
              <a:rPr b="1" lang="en-US" sz="2800" spc="-1" strike="noStrike">
                <a:solidFill>
                  <a:srgbClr val="722811"/>
                </a:solidFill>
                <a:latin typeface="Courier New"/>
              </a:rPr>
              <a:t>df</a:t>
            </a:r>
            <a:endParaRPr b="0" lang="en-US" sz="2800" spc="-1" strike="noStrike">
              <a:latin typeface="Arial"/>
            </a:endParaRPr>
          </a:p>
        </p:txBody>
      </p:sp>
      <p:sp>
        <p:nvSpPr>
          <p:cNvPr id="273" name="CustomShape 5"/>
          <p:cNvSpPr/>
          <p:nvPr/>
        </p:nvSpPr>
        <p:spPr>
          <a:xfrm>
            <a:off x="1069200" y="5027400"/>
            <a:ext cx="6568920" cy="179604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722811"/>
              </a:buClr>
              <a:buFont typeface="Wingdings" charset="2"/>
              <a:buChar char=""/>
            </a:pPr>
            <a:r>
              <a:rPr b="0" lang="en-US" sz="2800" spc="-1" strike="noStrike">
                <a:solidFill>
                  <a:srgbClr val="722811"/>
                </a:solidFill>
                <a:latin typeface="Corbel"/>
              </a:rPr>
              <a:t>Menampilkan info penggunaan harddisk</a:t>
            </a:r>
            <a:endParaRPr b="0" lang="en-US" sz="2800" spc="-1" strike="noStrike">
              <a:latin typeface="Arial"/>
            </a:endParaRPr>
          </a:p>
          <a:p>
            <a:pPr>
              <a:lnSpc>
                <a:spcPct val="100000"/>
              </a:lnSpc>
            </a:pPr>
            <a:r>
              <a:rPr b="0" lang="en-US" sz="2800" spc="-1" strike="noStrike">
                <a:solidFill>
                  <a:srgbClr val="722811"/>
                </a:solidFill>
                <a:latin typeface="Corbel"/>
              </a:rPr>
              <a:t>	</a:t>
            </a:r>
            <a:r>
              <a:rPr b="0" lang="en-US" sz="2800" spc="-1" strike="noStrike">
                <a:solidFill>
                  <a:srgbClr val="722811"/>
                </a:solidFill>
                <a:latin typeface="Corbel"/>
              </a:rPr>
              <a:t>ps -ax</a:t>
            </a:r>
            <a:endParaRPr b="0" lang="en-US" sz="2800" spc="-1" strike="noStrike">
              <a:latin typeface="Arial"/>
            </a:endParaRPr>
          </a:p>
          <a:p>
            <a:pPr>
              <a:lnSpc>
                <a:spcPct val="100000"/>
              </a:lnSpc>
            </a:pPr>
            <a:r>
              <a:rPr b="0" lang="en-US" sz="2800" spc="-1" strike="noStrike">
                <a:solidFill>
                  <a:srgbClr val="722811"/>
                </a:solidFill>
                <a:latin typeface="Courier New"/>
              </a:rPr>
              <a:t>	</a:t>
            </a:r>
            <a:r>
              <a:rPr b="1" lang="en-US" sz="2800" spc="-1" strike="noStrike">
                <a:solidFill>
                  <a:srgbClr val="722811"/>
                </a:solidFill>
                <a:latin typeface="Courier New"/>
              </a:rPr>
              <a:t>ps -ef</a:t>
            </a:r>
            <a:endParaRPr b="0" lang="en-US" sz="2800" spc="-1" strike="noStrike">
              <a:latin typeface="Arial"/>
            </a:endParaRPr>
          </a:p>
        </p:txBody>
      </p:sp>
      <p:sp>
        <p:nvSpPr>
          <p:cNvPr id="274" name="CustomShape 6"/>
          <p:cNvSpPr/>
          <p:nvPr/>
        </p:nvSpPr>
        <p:spPr>
          <a:xfrm>
            <a:off x="7784280" y="3894120"/>
            <a:ext cx="6568920" cy="51696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722811"/>
              </a:buClr>
              <a:buFont typeface="Wingdings" charset="2"/>
              <a:buChar char=""/>
            </a:pPr>
            <a:r>
              <a:rPr b="0" lang="en-US" sz="2800" spc="-1" strike="noStrike">
                <a:solidFill>
                  <a:srgbClr val="722811"/>
                </a:solidFill>
                <a:latin typeface="Corbel"/>
              </a:rPr>
              <a:t>top</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29" dur="indefinite" restart="never" nodeType="tmRoot">
          <p:childTnLst>
            <p:seq>
              <p:cTn id="130" dur="indefinite" nodeType="mainSeq"/>
              <p:prevCondLst>
                <p:cond delay="0" evt="onPrev">
                  <p:tgtEl>
                    <p:sldTgt/>
                  </p:tgtEl>
                </p:cond>
              </p:prevCondLst>
              <p:nextCondLst>
                <p:cond delay="0" evt="onNext">
                  <p:tgtEl>
                    <p:sldTgt/>
                  </p:tgtEl>
                </p:cond>
              </p:nextCondLst>
            </p:seq>
          </p:childTnLst>
        </p:cTn>
      </p:par>
    </p:tnLst>
  </p:timing>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TextShape 1"/>
          <p:cNvSpPr txBox="1"/>
          <p:nvPr/>
        </p:nvSpPr>
        <p:spPr>
          <a:xfrm>
            <a:off x="721080" y="572760"/>
            <a:ext cx="10722240" cy="595800"/>
          </a:xfrm>
          <a:prstGeom prst="rect">
            <a:avLst/>
          </a:prstGeom>
          <a:noFill/>
          <a:ln>
            <a:noFill/>
          </a:ln>
        </p:spPr>
        <p:txBody>
          <a:bodyPr anchor="ctr">
            <a:normAutofit fontScale="27000"/>
          </a:bodyPr>
          <a:p>
            <a:pPr>
              <a:lnSpc>
                <a:spcPct val="90000"/>
              </a:lnSpc>
            </a:pPr>
            <a:r>
              <a:rPr b="1" lang="en-US" sz="4400" spc="-1" strike="noStrike">
                <a:solidFill>
                  <a:srgbClr val="c00000"/>
                </a:solidFill>
                <a:latin typeface="Corbel"/>
              </a:rPr>
              <a:t>Mendownload di linux menggunakan wget</a:t>
            </a:r>
            <a:endParaRPr b="0" lang="en-US" sz="4400" spc="-1" strike="noStrike">
              <a:solidFill>
                <a:srgbClr val="000000"/>
              </a:solidFill>
              <a:latin typeface="Corbel"/>
            </a:endParaRPr>
          </a:p>
        </p:txBody>
      </p:sp>
      <p:sp>
        <p:nvSpPr>
          <p:cNvPr id="276" name="CustomShape 2"/>
          <p:cNvSpPr/>
          <p:nvPr/>
        </p:nvSpPr>
        <p:spPr>
          <a:xfrm>
            <a:off x="793440" y="1371240"/>
            <a:ext cx="9875160" cy="442800"/>
          </a:xfrm>
          <a:prstGeom prst="rect">
            <a:avLst/>
          </a:prstGeom>
          <a:noFill/>
          <a:ln>
            <a:noFill/>
          </a:ln>
        </p:spPr>
        <p:style>
          <a:lnRef idx="0"/>
          <a:fillRef idx="0"/>
          <a:effectRef idx="0"/>
          <a:fontRef idx="minor"/>
        </p:style>
        <p:txBody>
          <a:bodyPr anchor="ctr">
            <a:normAutofit fontScale="45000"/>
          </a:bodyPr>
          <a:p>
            <a:pPr>
              <a:lnSpc>
                <a:spcPct val="90000"/>
              </a:lnSpc>
            </a:pPr>
            <a:r>
              <a:rPr b="1" lang="en-US" sz="4400" spc="-1" strike="noStrike">
                <a:solidFill>
                  <a:srgbClr val="c00000"/>
                </a:solidFill>
                <a:latin typeface="Corbel"/>
              </a:rPr>
              <a:t>Penulisan</a:t>
            </a:r>
            <a:endParaRPr b="0" lang="en-US" sz="4400" spc="-1" strike="noStrike">
              <a:latin typeface="Arial"/>
            </a:endParaRPr>
          </a:p>
        </p:txBody>
      </p:sp>
      <p:sp>
        <p:nvSpPr>
          <p:cNvPr id="277" name="CustomShape 3"/>
          <p:cNvSpPr/>
          <p:nvPr/>
        </p:nvSpPr>
        <p:spPr>
          <a:xfrm>
            <a:off x="809280" y="1967040"/>
            <a:ext cx="4448160" cy="5169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n-US" sz="2800" spc="-1" strike="noStrike">
                <a:solidFill>
                  <a:srgbClr val="000000"/>
                </a:solidFill>
                <a:latin typeface="Courier New"/>
              </a:rPr>
              <a:t>wget [link download]</a:t>
            </a:r>
            <a:endParaRPr b="0" lang="en-US" sz="2800" spc="-1" strike="noStrike">
              <a:latin typeface="Arial"/>
            </a:endParaRPr>
          </a:p>
        </p:txBody>
      </p:sp>
      <p:sp>
        <p:nvSpPr>
          <p:cNvPr id="278" name="CustomShape 4"/>
          <p:cNvSpPr/>
          <p:nvPr/>
        </p:nvSpPr>
        <p:spPr>
          <a:xfrm>
            <a:off x="823680" y="2686680"/>
            <a:ext cx="8715600" cy="9435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800" spc="-1" strike="noStrike">
                <a:solidFill>
                  <a:srgbClr val="000000"/>
                </a:solidFill>
                <a:latin typeface="Corbel"/>
              </a:rPr>
              <a:t>Misal: </a:t>
            </a:r>
            <a:endParaRPr b="0" lang="en-US" sz="2800" spc="-1" strike="noStrike">
              <a:latin typeface="Arial"/>
            </a:endParaRPr>
          </a:p>
          <a:p>
            <a:pPr>
              <a:lnSpc>
                <a:spcPct val="100000"/>
              </a:lnSpc>
            </a:pPr>
            <a:r>
              <a:rPr b="1" lang="en-US" sz="2800" spc="-1" strike="noStrike">
                <a:solidFill>
                  <a:srgbClr val="000000"/>
                </a:solidFill>
                <a:latin typeface="Courier New"/>
              </a:rPr>
              <a:t>wget https://wordpress.org/latest.tar.gz</a:t>
            </a:r>
            <a:endParaRPr b="0" lang="en-US" sz="2800" spc="-1" strike="noStrike">
              <a:latin typeface="Arial"/>
            </a:endParaRPr>
          </a:p>
        </p:txBody>
      </p:sp>
      <p:sp>
        <p:nvSpPr>
          <p:cNvPr id="279" name="CustomShape 5"/>
          <p:cNvSpPr/>
          <p:nvPr/>
        </p:nvSpPr>
        <p:spPr>
          <a:xfrm>
            <a:off x="1131120" y="3724200"/>
            <a:ext cx="10306800" cy="94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Corbel"/>
              </a:rPr>
              <a:t>dengan perintah di atas, wget akan segera mendownload file “https://wordpress.org/latest.tar.gz”</a:t>
            </a:r>
            <a:endParaRPr b="0" lang="en-US" sz="2800" spc="-1" strike="noStrike">
              <a:latin typeface="Arial"/>
            </a:endParaRPr>
          </a:p>
        </p:txBody>
      </p:sp>
      <p:sp>
        <p:nvSpPr>
          <p:cNvPr id="280" name="CustomShape 6"/>
          <p:cNvSpPr/>
          <p:nvPr/>
        </p:nvSpPr>
        <p:spPr>
          <a:xfrm>
            <a:off x="1131120" y="4633920"/>
            <a:ext cx="10312200" cy="19191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rbel"/>
              </a:rPr>
              <a:t>Hal di atas, jika koneksi internet terputus, maka harus mendownload ulang file tersebut, untuk menghindari ini dapat dilakukan dengan menambahkan -c (continue), sbb:</a:t>
            </a:r>
            <a:endParaRPr b="0" lang="en-US" sz="2400" spc="-1" strike="noStrike">
              <a:latin typeface="Arial"/>
            </a:endParaRPr>
          </a:p>
          <a:p>
            <a:pPr>
              <a:lnSpc>
                <a:spcPct val="100000"/>
              </a:lnSpc>
            </a:pPr>
            <a:r>
              <a:rPr b="0" lang="en-US" sz="2400" spc="-1" strike="noStrike">
                <a:solidFill>
                  <a:srgbClr val="000000"/>
                </a:solidFill>
                <a:latin typeface="Corbel"/>
              </a:rPr>
              <a:t>wget -c https://wordpress.org/latest.tar.gz</a:t>
            </a:r>
            <a:endParaRPr b="0" lang="en-US" sz="2400" spc="-1" strike="noStrike">
              <a:latin typeface="Arial"/>
            </a:endParaRPr>
          </a:p>
          <a:p>
            <a:pPr>
              <a:lnSpc>
                <a:spcPct val="100000"/>
              </a:lnSpc>
            </a:pP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131" dur="indefinite" restart="never" nodeType="tmRoot">
          <p:childTnLst>
            <p:seq>
              <p:cTn id="132" dur="indefinite" nodeType="mainSeq"/>
              <p:prevCondLst>
                <p:cond delay="0" evt="onPrev">
                  <p:tgtEl>
                    <p:sldTgt/>
                  </p:tgtEl>
                </p:cond>
              </p:prevCondLst>
              <p:nextCondLst>
                <p:cond delay="0" evt="onNext">
                  <p:tgtEl>
                    <p:sldTgt/>
                  </p:tgtEl>
                </p:cond>
              </p:nextCondLst>
            </p:seq>
          </p:childTnLst>
        </p:cTn>
      </p:par>
    </p:tnLst>
  </p:timing>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81" name="Picture 14" descr=""/>
          <p:cNvPicPr/>
          <p:nvPr/>
        </p:nvPicPr>
        <p:blipFill>
          <a:blip r:embed="rId1"/>
          <a:stretch/>
        </p:blipFill>
        <p:spPr>
          <a:xfrm>
            <a:off x="699840" y="685440"/>
            <a:ext cx="1302120" cy="1548720"/>
          </a:xfrm>
          <a:prstGeom prst="rect">
            <a:avLst/>
          </a:prstGeom>
          <a:ln>
            <a:noFill/>
          </a:ln>
        </p:spPr>
      </p:pic>
      <p:sp>
        <p:nvSpPr>
          <p:cNvPr id="282" name="TextShape 1"/>
          <p:cNvSpPr txBox="1"/>
          <p:nvPr/>
        </p:nvSpPr>
        <p:spPr>
          <a:xfrm>
            <a:off x="2242080" y="831600"/>
            <a:ext cx="9140400" cy="849240"/>
          </a:xfrm>
          <a:prstGeom prst="rect">
            <a:avLst/>
          </a:prstGeom>
          <a:noFill/>
          <a:ln>
            <a:noFill/>
          </a:ln>
        </p:spPr>
        <p:txBody>
          <a:bodyPr anchor="ctr">
            <a:normAutofit fontScale="44000"/>
          </a:bodyPr>
          <a:p>
            <a:pPr>
              <a:lnSpc>
                <a:spcPct val="90000"/>
              </a:lnSpc>
            </a:pPr>
            <a:r>
              <a:rPr b="1" lang="en-US" sz="4400" spc="-1" strike="noStrike">
                <a:solidFill>
                  <a:srgbClr val="7f4f00"/>
                </a:solidFill>
                <a:latin typeface="Corbel"/>
              </a:rPr>
              <a:t>Mendownload di linux menggunakan </a:t>
            </a:r>
            <a:r>
              <a:rPr b="1" lang="en-US" sz="5300" spc="-1" strike="noStrike">
                <a:solidFill>
                  <a:srgbClr val="7f4f00"/>
                </a:solidFill>
                <a:latin typeface="Corbel"/>
              </a:rPr>
              <a:t>wget</a:t>
            </a:r>
            <a:endParaRPr b="0" lang="en-US" sz="5300" spc="-1" strike="noStrike">
              <a:solidFill>
                <a:srgbClr val="000000"/>
              </a:solidFill>
              <a:latin typeface="Corbel"/>
            </a:endParaRPr>
          </a:p>
        </p:txBody>
      </p:sp>
      <p:sp>
        <p:nvSpPr>
          <p:cNvPr id="283" name="CustomShape 2"/>
          <p:cNvSpPr/>
          <p:nvPr/>
        </p:nvSpPr>
        <p:spPr>
          <a:xfrm>
            <a:off x="959040" y="2443680"/>
            <a:ext cx="9169200" cy="456120"/>
          </a:xfrm>
          <a:prstGeom prst="rect">
            <a:avLst/>
          </a:prstGeom>
          <a:noFill/>
          <a:ln>
            <a:noFill/>
          </a:ln>
        </p:spPr>
        <p:style>
          <a:lnRef idx="0"/>
          <a:fillRef idx="0"/>
          <a:effectRef idx="0"/>
          <a:fontRef idx="minor"/>
        </p:style>
        <p:txBody>
          <a:bodyPr lIns="90000" rIns="90000" tIns="45000" bIns="45000">
            <a:spAutoFit/>
          </a:bodyPr>
          <a:p>
            <a:pPr marL="457200" indent="-456840">
              <a:lnSpc>
                <a:spcPct val="100000"/>
              </a:lnSpc>
              <a:buClr>
                <a:srgbClr val="000000"/>
              </a:buClr>
              <a:buFont typeface="Corbel"/>
              <a:buAutoNum type="alphaUcPeriod"/>
            </a:pPr>
            <a:r>
              <a:rPr b="0" lang="en-US" sz="2400" spc="-1" strike="noStrike">
                <a:solidFill>
                  <a:srgbClr val="000000"/>
                </a:solidFill>
                <a:latin typeface="Corbel"/>
              </a:rPr>
              <a:t>Menjalankan secara background:</a:t>
            </a:r>
            <a:endParaRPr b="0" lang="en-US" sz="2400" spc="-1" strike="noStrike">
              <a:latin typeface="Arial"/>
            </a:endParaRPr>
          </a:p>
        </p:txBody>
      </p:sp>
      <p:sp>
        <p:nvSpPr>
          <p:cNvPr id="284" name="CustomShape 3"/>
          <p:cNvSpPr/>
          <p:nvPr/>
        </p:nvSpPr>
        <p:spPr>
          <a:xfrm>
            <a:off x="1461960" y="3778560"/>
            <a:ext cx="9630000" cy="3952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2000" spc="-1" strike="noStrike">
                <a:solidFill>
                  <a:srgbClr val="000000"/>
                </a:solidFill>
                <a:latin typeface="Courier New"/>
              </a:rPr>
              <a:t>wget -c http://wordpress.org/latest.tar.gz -O wordpress.tar.gz</a:t>
            </a:r>
            <a:endParaRPr b="0" lang="en-US" sz="2000" spc="-1" strike="noStrike">
              <a:latin typeface="Arial"/>
            </a:endParaRPr>
          </a:p>
        </p:txBody>
      </p:sp>
      <p:sp>
        <p:nvSpPr>
          <p:cNvPr id="285" name="CustomShape 4"/>
          <p:cNvSpPr/>
          <p:nvPr/>
        </p:nvSpPr>
        <p:spPr>
          <a:xfrm>
            <a:off x="959040" y="3327840"/>
            <a:ext cx="7983720" cy="821160"/>
          </a:xfrm>
          <a:prstGeom prst="rect">
            <a:avLst/>
          </a:prstGeom>
          <a:noFill/>
          <a:ln>
            <a:noFill/>
          </a:ln>
        </p:spPr>
        <p:style>
          <a:lnRef idx="0"/>
          <a:fillRef idx="0"/>
          <a:effectRef idx="0"/>
          <a:fontRef idx="minor"/>
        </p:style>
        <p:txBody>
          <a:bodyPr lIns="90000" rIns="90000" tIns="45000" bIns="45000">
            <a:spAutoFit/>
          </a:bodyPr>
          <a:p>
            <a:pPr marL="449280" indent="-448920">
              <a:lnSpc>
                <a:spcPct val="100000"/>
              </a:lnSpc>
              <a:buClr>
                <a:srgbClr val="000000"/>
              </a:buClr>
              <a:buFont typeface="Corbel"/>
              <a:buAutoNum type="alphaUcPeriod" startAt="2"/>
            </a:pPr>
            <a:r>
              <a:rPr b="0" lang="en-US" sz="2400" spc="-1" strike="noStrike">
                <a:solidFill>
                  <a:srgbClr val="000000"/>
                </a:solidFill>
                <a:latin typeface="Corbel"/>
              </a:rPr>
              <a:t>Ubah nama hasil download dengan menambahkan opsi -O</a:t>
            </a:r>
            <a:endParaRPr b="0" lang="en-US" sz="2400" spc="-1" strike="noStrike">
              <a:latin typeface="Arial"/>
            </a:endParaRPr>
          </a:p>
        </p:txBody>
      </p:sp>
      <p:sp>
        <p:nvSpPr>
          <p:cNvPr id="286" name="CustomShape 5"/>
          <p:cNvSpPr/>
          <p:nvPr/>
        </p:nvSpPr>
        <p:spPr>
          <a:xfrm>
            <a:off x="915840" y="2908800"/>
            <a:ext cx="9169200" cy="4561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Courier New"/>
              </a:rPr>
              <a:t>	</a:t>
            </a:r>
            <a:r>
              <a:rPr b="0" lang="en-US" sz="2400" spc="-1" strike="noStrike">
                <a:solidFill>
                  <a:srgbClr val="000000"/>
                </a:solidFill>
                <a:latin typeface="Courier New"/>
              </a:rPr>
              <a:t>wget -cb https://wordpress.org/latest.tar.gz</a:t>
            </a:r>
            <a:endParaRPr b="0" lang="en-US" sz="2400" spc="-1" strike="noStrike">
              <a:latin typeface="Arial"/>
            </a:endParaRPr>
          </a:p>
        </p:txBody>
      </p:sp>
      <p:sp>
        <p:nvSpPr>
          <p:cNvPr id="287" name="CustomShape 6"/>
          <p:cNvSpPr/>
          <p:nvPr/>
        </p:nvSpPr>
        <p:spPr>
          <a:xfrm>
            <a:off x="959040" y="4285800"/>
            <a:ext cx="9556200" cy="1157040"/>
          </a:xfrm>
          <a:prstGeom prst="rect">
            <a:avLst/>
          </a:prstGeom>
          <a:noFill/>
          <a:ln>
            <a:noFill/>
          </a:ln>
        </p:spPr>
        <p:style>
          <a:lnRef idx="0"/>
          <a:fillRef idx="0"/>
          <a:effectRef idx="0"/>
          <a:fontRef idx="minor"/>
        </p:style>
        <p:txBody>
          <a:bodyPr lIns="90000" rIns="90000" tIns="45000" bIns="45000">
            <a:spAutoFit/>
          </a:bodyPr>
          <a:p>
            <a:pPr lvl="1" marL="449280" indent="-448920">
              <a:lnSpc>
                <a:spcPct val="100000"/>
              </a:lnSpc>
              <a:buClr>
                <a:srgbClr val="000000"/>
              </a:buClr>
              <a:buFont typeface="Corbel"/>
              <a:buAutoNum type="alphaUcPeriod" startAt="3"/>
            </a:pPr>
            <a:r>
              <a:rPr b="0" lang="en-US" sz="2400" spc="-1" strike="noStrike">
                <a:solidFill>
                  <a:srgbClr val="000000"/>
                </a:solidFill>
                <a:latin typeface="Corbel"/>
              </a:rPr>
              <a:t>Untuk melihat proses download tersebut, anda dapat menjalankan perintah:</a:t>
            </a:r>
            <a:endParaRPr b="0" lang="en-US" sz="2400" spc="-1" strike="noStrike">
              <a:latin typeface="Arial"/>
            </a:endParaRPr>
          </a:p>
          <a:p>
            <a:pPr>
              <a:lnSpc>
                <a:spcPct val="100000"/>
              </a:lnSpc>
            </a:pPr>
            <a:r>
              <a:rPr b="0" lang="en-US" sz="2200" spc="-1" strike="noStrike">
                <a:solidFill>
                  <a:srgbClr val="000000"/>
                </a:solidFill>
                <a:latin typeface="Corbel"/>
              </a:rPr>
              <a:t>	</a:t>
            </a:r>
            <a:r>
              <a:rPr b="0" lang="en-US" sz="2200" spc="-1" strike="noStrike">
                <a:solidFill>
                  <a:srgbClr val="000000"/>
                </a:solidFill>
                <a:latin typeface="Courier New"/>
              </a:rPr>
              <a:t>tail -f wget-log</a:t>
            </a:r>
            <a:endParaRPr b="0" lang="en-US" sz="2200" spc="-1" strike="noStrike">
              <a:latin typeface="Arial"/>
            </a:endParaRPr>
          </a:p>
        </p:txBody>
      </p:sp>
    </p:spTree>
  </p:cSld>
  <mc:AlternateContent>
    <mc:Choice Requires="p14">
      <p:transition spd="slow" p14:dur="2000"/>
    </mc:Choice>
    <mc:Fallback>
      <p:transition spd="slow"/>
    </mc:Fallback>
  </mc:AlternateContent>
  <p:timing>
    <p:tnLst>
      <p:par>
        <p:cTn id="133" dur="indefinite" restart="never" nodeType="tmRoot">
          <p:childTnLst>
            <p:seq>
              <p:cTn id="134" dur="indefinite" nodeType="mainSeq"/>
              <p:prevCondLst>
                <p:cond delay="0" evt="onPrev">
                  <p:tgtEl>
                    <p:sldTgt/>
                  </p:tgtEl>
                </p:cond>
              </p:prevCondLst>
              <p:nextCondLst>
                <p:cond delay="0" evt="onNext">
                  <p:tgtEl>
                    <p:sldTgt/>
                  </p:tgtEl>
                </p:cond>
              </p:nextCondLst>
            </p:seq>
          </p:childTnLst>
        </p:cTn>
      </p:par>
    </p:tnLst>
  </p:timing>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4299840" y="3735000"/>
            <a:ext cx="7008480" cy="5169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n-US" sz="2800" spc="-1" strike="noStrike">
                <a:solidFill>
                  <a:srgbClr val="000000"/>
                </a:solidFill>
                <a:latin typeface="Courier New"/>
              </a:rPr>
              <a:t>wget -ci daftar_mau_download.txt</a:t>
            </a:r>
            <a:endParaRPr b="0" lang="en-US" sz="2800" spc="-1" strike="noStrike">
              <a:latin typeface="Arial"/>
            </a:endParaRPr>
          </a:p>
        </p:txBody>
      </p:sp>
      <p:sp>
        <p:nvSpPr>
          <p:cNvPr id="289" name="CustomShape 2"/>
          <p:cNvSpPr/>
          <p:nvPr/>
        </p:nvSpPr>
        <p:spPr>
          <a:xfrm>
            <a:off x="3726720" y="3238200"/>
            <a:ext cx="4338720" cy="57780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n-US" sz="3200" spc="-1" strike="noStrike">
                <a:solidFill>
                  <a:srgbClr val="000000"/>
                </a:solidFill>
                <a:latin typeface="Corbel"/>
              </a:rPr>
              <a:t>Tambahkan opsi -i</a:t>
            </a:r>
            <a:endParaRPr b="0" lang="en-US" sz="3200" spc="-1" strike="noStrike">
              <a:latin typeface="Arial"/>
            </a:endParaRPr>
          </a:p>
        </p:txBody>
      </p:sp>
      <p:pic>
        <p:nvPicPr>
          <p:cNvPr id="290" name="Picture 7" descr=""/>
          <p:cNvPicPr/>
          <p:nvPr/>
        </p:nvPicPr>
        <p:blipFill>
          <a:blip r:embed="rId1"/>
          <a:stretch/>
        </p:blipFill>
        <p:spPr>
          <a:xfrm>
            <a:off x="1905480" y="1136880"/>
            <a:ext cx="1752120" cy="2609640"/>
          </a:xfrm>
          <a:prstGeom prst="rect">
            <a:avLst/>
          </a:prstGeom>
          <a:ln>
            <a:noFill/>
          </a:ln>
        </p:spPr>
      </p:pic>
      <p:sp>
        <p:nvSpPr>
          <p:cNvPr id="291" name="CustomShape 3"/>
          <p:cNvSpPr/>
          <p:nvPr/>
        </p:nvSpPr>
        <p:spPr>
          <a:xfrm>
            <a:off x="4199400" y="732240"/>
            <a:ext cx="6925320" cy="30142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3200" spc="-1" strike="noStrike">
                <a:solidFill>
                  <a:srgbClr val="000000"/>
                </a:solidFill>
                <a:latin typeface="Corbel"/>
              </a:rPr>
              <a:t>Mendownload beberapa paket yang disusun dalam sebuah file teks, diurutkan sesuai keiinginan dan dimasukkan dalam sebuah file, misalnya nama filenya daftar_mau_download.txt</a:t>
            </a:r>
            <a:endParaRPr b="0" lang="en-US" sz="3200" spc="-1" strike="noStrike">
              <a:latin typeface="Arial"/>
            </a:endParaRPr>
          </a:p>
        </p:txBody>
      </p:sp>
      <p:grpSp>
        <p:nvGrpSpPr>
          <p:cNvPr id="292" name="Group 4"/>
          <p:cNvGrpSpPr/>
          <p:nvPr/>
        </p:nvGrpSpPr>
        <p:grpSpPr>
          <a:xfrm>
            <a:off x="921960" y="2171160"/>
            <a:ext cx="1448640" cy="1359000"/>
            <a:chOff x="921960" y="2171160"/>
            <a:chExt cx="1448640" cy="1359000"/>
          </a:xfrm>
        </p:grpSpPr>
        <p:pic>
          <p:nvPicPr>
            <p:cNvPr id="293" name="Picture 4" descr=""/>
            <p:cNvPicPr/>
            <p:nvPr/>
          </p:nvPicPr>
          <p:blipFill>
            <a:blip r:embed="rId2"/>
            <a:stretch/>
          </p:blipFill>
          <p:spPr>
            <a:xfrm>
              <a:off x="921960" y="2171160"/>
              <a:ext cx="1200240" cy="1186920"/>
            </a:xfrm>
            <a:prstGeom prst="rect">
              <a:avLst/>
            </a:prstGeom>
            <a:ln>
              <a:noFill/>
            </a:ln>
          </p:spPr>
        </p:pic>
        <p:pic>
          <p:nvPicPr>
            <p:cNvPr id="294" name="Picture 13" descr=""/>
            <p:cNvPicPr/>
            <p:nvPr/>
          </p:nvPicPr>
          <p:blipFill>
            <a:blip r:embed="rId3"/>
            <a:stretch/>
          </p:blipFill>
          <p:spPr>
            <a:xfrm>
              <a:off x="1026360" y="2271960"/>
              <a:ext cx="1200240" cy="1186920"/>
            </a:xfrm>
            <a:prstGeom prst="rect">
              <a:avLst/>
            </a:prstGeom>
            <a:ln>
              <a:noFill/>
            </a:ln>
          </p:spPr>
        </p:pic>
        <p:pic>
          <p:nvPicPr>
            <p:cNvPr id="295" name="Picture 14" descr=""/>
            <p:cNvPicPr/>
            <p:nvPr/>
          </p:nvPicPr>
          <p:blipFill>
            <a:blip r:embed="rId4"/>
            <a:stretch/>
          </p:blipFill>
          <p:spPr>
            <a:xfrm>
              <a:off x="1170360" y="2343240"/>
              <a:ext cx="1200240" cy="1186920"/>
            </a:xfrm>
            <a:prstGeom prst="rect">
              <a:avLst/>
            </a:prstGeom>
            <a:ln>
              <a:noFill/>
            </a:ln>
          </p:spPr>
        </p:pic>
      </p:grpSp>
      <p:sp>
        <p:nvSpPr>
          <p:cNvPr id="296" name="CustomShape 5"/>
          <p:cNvSpPr/>
          <p:nvPr/>
        </p:nvSpPr>
        <p:spPr>
          <a:xfrm>
            <a:off x="873720" y="4341960"/>
            <a:ext cx="10789560" cy="2149560"/>
          </a:xfrm>
          <a:prstGeom prst="rect">
            <a:avLst/>
          </a:prstGeom>
          <a:noFill/>
          <a:ln>
            <a:noFill/>
          </a:ln>
        </p:spPr>
        <p:style>
          <a:lnRef idx="0"/>
          <a:fillRef idx="0"/>
          <a:effectRef idx="0"/>
          <a:fontRef idx="minor"/>
        </p:style>
        <p:txBody>
          <a:bodyPr lIns="0" rIns="0" tIns="0" bIns="0" anchor="ctr">
            <a:spAutoFit/>
          </a:bodyPr>
          <a:p>
            <a:pPr>
              <a:lnSpc>
                <a:spcPct val="100000"/>
              </a:lnSpc>
            </a:pPr>
            <a:r>
              <a:rPr b="0" lang="en-US" sz="2400" spc="-1" strike="noStrike">
                <a:solidFill>
                  <a:srgbClr val="000000"/>
                </a:solidFill>
                <a:latin typeface="inherit"/>
              </a:rPr>
              <a:t>Membatasi bandwidth saat download menggunakan wget, sehingga tidak terlalu menyedot bandwidth, maka jalankan perintah:</a:t>
            </a:r>
            <a:endParaRPr b="0" lang="en-US" sz="2400" spc="-1" strike="noStrike">
              <a:latin typeface="Arial"/>
            </a:endParaRPr>
          </a:p>
          <a:p>
            <a:pPr>
              <a:lnSpc>
                <a:spcPct val="100000"/>
              </a:lnSpc>
            </a:pPr>
            <a:r>
              <a:rPr b="0" lang="en-US" sz="2100" spc="-1" strike="noStrike">
                <a:solidFill>
                  <a:srgbClr val="000000"/>
                </a:solidFill>
                <a:latin typeface="Courier New"/>
              </a:rPr>
              <a:t>wget -c  http://wordpress.org/latest.tar.gz – -limit-rate=20k</a:t>
            </a:r>
            <a:endParaRPr b="0" lang="en-US" sz="2100" spc="-1" strike="noStrike">
              <a:latin typeface="Arial"/>
            </a:endParaRPr>
          </a:p>
          <a:p>
            <a:pPr>
              <a:lnSpc>
                <a:spcPct val="100000"/>
              </a:lnSpc>
            </a:pPr>
            <a:endParaRPr b="0" lang="en-US" sz="2100" spc="-1" strike="noStrike">
              <a:latin typeface="Arial"/>
            </a:endParaRPr>
          </a:p>
          <a:p>
            <a:pPr>
              <a:lnSpc>
                <a:spcPct val="100000"/>
              </a:lnSpc>
            </a:pPr>
            <a:r>
              <a:rPr b="0" i="1" lang="en-US" sz="2400" spc="-1" strike="noStrike">
                <a:solidFill>
                  <a:srgbClr val="000000"/>
                </a:solidFill>
                <a:latin typeface="inherit"/>
              </a:rPr>
              <a:t>dari perintah tsb, dilakukan pembatasan bandwidth download maksimal 20 kilo byte/second.</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135" dur="indefinite" restart="never" nodeType="tmRoot">
          <p:childTnLst>
            <p:seq>
              <p:cTn id="136" dur="indefinite" nodeType="mainSeq"/>
              <p:prevCondLst>
                <p:cond delay="0" evt="onPrev">
                  <p:tgtEl>
                    <p:sldTgt/>
                  </p:tgtEl>
                </p:cond>
              </p:prevCondLst>
              <p:nextCondLst>
                <p:cond delay="0" evt="onNext">
                  <p:tgtEl>
                    <p:sldTgt/>
                  </p:tgtEl>
                </p:cond>
              </p:nextCondLst>
            </p:seq>
          </p:childTnLst>
        </p:cTn>
      </p:par>
    </p:tnLst>
  </p:timing>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TextShape 1"/>
          <p:cNvSpPr txBox="1"/>
          <p:nvPr/>
        </p:nvSpPr>
        <p:spPr>
          <a:xfrm>
            <a:off x="1158120" y="1661040"/>
            <a:ext cx="9875160" cy="2834280"/>
          </a:xfrm>
          <a:prstGeom prst="rect">
            <a:avLst/>
          </a:prstGeom>
          <a:noFill/>
          <a:ln>
            <a:noFill/>
          </a:ln>
        </p:spPr>
        <p:txBody>
          <a:bodyPr anchor="ctr">
            <a:normAutofit/>
          </a:bodyPr>
          <a:p>
            <a:pPr algn="ctr">
              <a:lnSpc>
                <a:spcPct val="90000"/>
              </a:lnSpc>
            </a:pPr>
            <a:r>
              <a:rPr b="1" lang="en-US" sz="6600" spc="-1" strike="noStrike">
                <a:solidFill>
                  <a:srgbClr val="a6b727"/>
                </a:solidFill>
                <a:latin typeface="Adobe Gothic Std B"/>
                <a:ea typeface="Adobe Gothic Std B"/>
              </a:rPr>
              <a:t>Sekian</a:t>
            </a:r>
            <a:r>
              <a:rPr b="0" lang="en-US" sz="6600" spc="-1" strike="noStrike">
                <a:solidFill>
                  <a:srgbClr val="a6b727"/>
                </a:solidFill>
                <a:latin typeface="Corbel"/>
                <a:ea typeface="Adobe Gothic Std B"/>
              </a:rPr>
              <a:t> </a:t>
            </a:r>
            <a:br/>
            <a:r>
              <a:rPr b="0" lang="en-US" sz="6600" spc="-1" strike="noStrike">
                <a:solidFill>
                  <a:srgbClr val="a6b727"/>
                </a:solidFill>
                <a:latin typeface="Corbel"/>
                <a:ea typeface="Adobe Gothic Std B"/>
              </a:rPr>
              <a:t>dan </a:t>
            </a:r>
            <a:br/>
            <a:r>
              <a:rPr b="1" lang="en-US" sz="6600" spc="-1" strike="noStrike">
                <a:solidFill>
                  <a:srgbClr val="c00000"/>
                </a:solidFill>
                <a:latin typeface="Imprint MT Shadow"/>
                <a:ea typeface="Adobe Gothic Std B"/>
              </a:rPr>
              <a:t>Terima Kasih</a:t>
            </a:r>
            <a:endParaRPr b="0" lang="en-US" sz="6600" spc="-1" strike="noStrike">
              <a:solidFill>
                <a:srgbClr val="000000"/>
              </a:solidFill>
              <a:latin typeface="Corbel"/>
            </a:endParaRPr>
          </a:p>
        </p:txBody>
      </p:sp>
    </p:spTree>
  </p:cSld>
  <mc:AlternateContent>
    <mc:Choice Requires="p14">
      <p:transition spd="slow" p14:dur="2000"/>
    </mc:Choice>
    <mc:Fallback>
      <p:transition spd="slow"/>
    </mc:Fallback>
  </mc:AlternateContent>
  <p:timing>
    <p:tnLst>
      <p:par>
        <p:cTn id="137" dur="indefinite" restart="never" nodeType="tmRoot">
          <p:childTnLst>
            <p:seq>
              <p:cTn id="138"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1143000" y="249480"/>
            <a:ext cx="9875160" cy="1356120"/>
          </a:xfrm>
          <a:prstGeom prst="rect">
            <a:avLst/>
          </a:prstGeom>
          <a:noFill/>
          <a:ln>
            <a:noFill/>
          </a:ln>
        </p:spPr>
        <p:txBody>
          <a:bodyPr anchor="ctr">
            <a:noAutofit/>
          </a:bodyPr>
          <a:p>
            <a:pPr>
              <a:lnSpc>
                <a:spcPct val="90000"/>
              </a:lnSpc>
            </a:pPr>
            <a:r>
              <a:rPr b="1" lang="en-US" sz="4400" spc="-1" strike="noStrike">
                <a:solidFill>
                  <a:srgbClr val="000000"/>
                </a:solidFill>
                <a:latin typeface="Corbel"/>
              </a:rPr>
              <a:t>Kekurangan Debian:</a:t>
            </a:r>
            <a:endParaRPr b="0" lang="en-US" sz="4400" spc="-1" strike="noStrike">
              <a:solidFill>
                <a:srgbClr val="000000"/>
              </a:solidFill>
              <a:latin typeface="Corbel"/>
            </a:endParaRPr>
          </a:p>
        </p:txBody>
      </p:sp>
      <p:sp>
        <p:nvSpPr>
          <p:cNvPr id="103" name="TextShape 2"/>
          <p:cNvSpPr txBox="1"/>
          <p:nvPr/>
        </p:nvSpPr>
        <p:spPr>
          <a:xfrm>
            <a:off x="1143000" y="1346040"/>
            <a:ext cx="10383480" cy="4038120"/>
          </a:xfrm>
          <a:prstGeom prst="rect">
            <a:avLst/>
          </a:prstGeom>
          <a:noFill/>
          <a:ln>
            <a:noFill/>
          </a:ln>
        </p:spPr>
        <p:txBody>
          <a:bodyPr>
            <a:noAutofit/>
          </a:bodyPr>
          <a:p>
            <a:pPr marL="360360" indent="-31392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Siklus pengembangan distro sangat konservatif (lambat)</a:t>
            </a:r>
            <a:endParaRPr b="0" lang="en-US" sz="3200" spc="-1" strike="noStrike">
              <a:solidFill>
                <a:srgbClr val="a6b727"/>
              </a:solidFill>
              <a:latin typeface="Corbel"/>
            </a:endParaRPr>
          </a:p>
          <a:p>
            <a:pPr marL="360360" indent="-31392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Tidak ada “</a:t>
            </a:r>
            <a:r>
              <a:rPr b="0" i="1" lang="en-US" sz="3200" spc="-1" strike="noStrike">
                <a:solidFill>
                  <a:srgbClr val="000000"/>
                </a:solidFill>
                <a:latin typeface="Corbel"/>
              </a:rPr>
              <a:t>dead line</a:t>
            </a:r>
            <a:r>
              <a:rPr b="0" lang="en-US" sz="3200" spc="-1" strike="noStrike">
                <a:solidFill>
                  <a:srgbClr val="000000"/>
                </a:solidFill>
                <a:latin typeface="Corbel"/>
              </a:rPr>
              <a:t>” , jangka waktu antar rilis dapat bertahun-tahun.</a:t>
            </a:r>
            <a:endParaRPr b="0" lang="en-US" sz="3200" spc="-1" strike="noStrike">
              <a:solidFill>
                <a:srgbClr val="a6b727"/>
              </a:solidFill>
              <a:latin typeface="Corbel"/>
            </a:endParaRPr>
          </a:p>
          <a:p>
            <a:pPr marL="360360" indent="-31392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Versi software yang dipakai debian biasanya lebih tua dari yang sudah rilis saat ini</a:t>
            </a:r>
            <a:endParaRPr b="0" lang="en-US" sz="3200" spc="-1" strike="noStrike">
              <a:solidFill>
                <a:srgbClr val="a6b727"/>
              </a:solidFill>
              <a:latin typeface="Corbel"/>
            </a:endParaRPr>
          </a:p>
          <a:p>
            <a:pPr marL="360360" indent="-31392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Memasukkan software versi terbaru ke dalam distronya sulit dilakukan karena software tersebut harus benar-benar teruji dari sisi keamanannya ataupun kestabilannya</a:t>
            </a:r>
            <a:endParaRPr b="0" lang="en-US" sz="3200" spc="-1" strike="noStrike">
              <a:solidFill>
                <a:srgbClr val="a6b727"/>
              </a:solidFill>
              <a:latin typeface="Corbel"/>
            </a:endParaRPr>
          </a:p>
          <a:p>
            <a:pPr marL="360360" indent="-313920">
              <a:lnSpc>
                <a:spcPct val="90000"/>
              </a:lnSpc>
              <a:spcBef>
                <a:spcPts val="1400"/>
              </a:spcBef>
              <a:buClr>
                <a:srgbClr val="a6b727"/>
              </a:buClr>
              <a:buSzPct val="80000"/>
              <a:buFont typeface="Wingdings" charset="2"/>
              <a:buChar char=""/>
            </a:pPr>
            <a:r>
              <a:rPr b="0" lang="en-US" sz="3200" spc="-1" strike="noStrike">
                <a:solidFill>
                  <a:srgbClr val="000000"/>
                </a:solidFill>
                <a:latin typeface="Corbel"/>
              </a:rPr>
              <a:t>Sulit dikonfigurasi pada saat install pertama kali</a:t>
            </a:r>
            <a:endParaRPr b="0" lang="en-US" sz="3200" spc="-1" strike="noStrike">
              <a:solidFill>
                <a:srgbClr val="a6b727"/>
              </a:solidFill>
              <a:latin typeface="Corbe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1143000" y="609480"/>
            <a:ext cx="9949680" cy="923400"/>
          </a:xfrm>
          <a:prstGeom prst="rect">
            <a:avLst/>
          </a:prstGeom>
          <a:noFill/>
          <a:ln>
            <a:noFill/>
          </a:ln>
        </p:spPr>
        <p:txBody>
          <a:bodyPr anchor="ctr">
            <a:noAutofit/>
          </a:bodyPr>
          <a:p>
            <a:pPr algn="ctr">
              <a:lnSpc>
                <a:spcPct val="90000"/>
              </a:lnSpc>
            </a:pPr>
            <a:r>
              <a:rPr b="1" lang="en-US" sz="6000" spc="-1" strike="noStrike">
                <a:solidFill>
                  <a:srgbClr val="c00000"/>
                </a:solidFill>
                <a:latin typeface="Brush Script Std"/>
              </a:rPr>
              <a:t>Tiga Jenis Partisi </a:t>
            </a:r>
            <a:endParaRPr b="0" lang="en-US" sz="6000" spc="-1" strike="noStrike">
              <a:solidFill>
                <a:srgbClr val="000000"/>
              </a:solidFill>
              <a:latin typeface="Corbel"/>
            </a:endParaRPr>
          </a:p>
        </p:txBody>
      </p:sp>
      <p:sp>
        <p:nvSpPr>
          <p:cNvPr id="105" name="CustomShape 2"/>
          <p:cNvSpPr/>
          <p:nvPr/>
        </p:nvSpPr>
        <p:spPr>
          <a:xfrm>
            <a:off x="838080" y="1447920"/>
            <a:ext cx="10247760" cy="5146920"/>
          </a:xfrm>
          <a:prstGeom prst="rect">
            <a:avLst/>
          </a:prstGeom>
          <a:noFill/>
          <a:ln>
            <a:noFill/>
          </a:ln>
        </p:spPr>
        <p:style>
          <a:lnRef idx="0"/>
          <a:fillRef idx="0"/>
          <a:effectRef idx="0"/>
          <a:fontRef idx="minor"/>
        </p:style>
        <p:txBody>
          <a:bodyPr lIns="90000" rIns="90000" tIns="45000" bIns="45000">
            <a:spAutoFit/>
          </a:bodyPr>
          <a:p>
            <a:pPr marL="343080" indent="-342720">
              <a:lnSpc>
                <a:spcPct val="100000"/>
              </a:lnSpc>
              <a:buClr>
                <a:srgbClr val="002060"/>
              </a:buClr>
              <a:buFont typeface="Wingdings" charset="2"/>
              <a:buChar char=""/>
            </a:pPr>
            <a:r>
              <a:rPr b="1" lang="en-US" sz="4400" spc="-1" strike="noStrike">
                <a:solidFill>
                  <a:srgbClr val="002060"/>
                </a:solidFill>
                <a:latin typeface="Brush Script Std"/>
              </a:rPr>
              <a:t>Partisi Primary : </a:t>
            </a:r>
            <a:endParaRPr b="0" lang="en-US" sz="4400" spc="-1" strike="noStrike">
              <a:latin typeface="Arial"/>
            </a:endParaRPr>
          </a:p>
          <a:p>
            <a:pPr marL="343080" indent="-342720">
              <a:lnSpc>
                <a:spcPct val="100000"/>
              </a:lnSpc>
              <a:buClr>
                <a:srgbClr val="002060"/>
              </a:buClr>
              <a:buFont typeface="Wingdings" charset="2"/>
              <a:buChar char=""/>
            </a:pPr>
            <a:r>
              <a:rPr b="1" lang="en-US" sz="3200" spc="-1" strike="noStrike">
                <a:solidFill>
                  <a:srgbClr val="002060"/>
                </a:solidFill>
                <a:latin typeface="Corbel"/>
              </a:rPr>
              <a:t>Partisi utama </a:t>
            </a:r>
            <a:r>
              <a:rPr b="0" lang="en-US" sz="3200" spc="-1" strike="noStrike">
                <a:solidFill>
                  <a:srgbClr val="000000"/>
                </a:solidFill>
                <a:latin typeface="Corbel"/>
              </a:rPr>
              <a:t>di harddisk </a:t>
            </a:r>
            <a:r>
              <a:rPr b="1" lang="en-US" sz="3200" spc="-1" strike="noStrike">
                <a:solidFill>
                  <a:srgbClr val="000000"/>
                </a:solidFill>
                <a:latin typeface="Corbel"/>
              </a:rPr>
              <a:t>untuk system operasi </a:t>
            </a:r>
            <a:r>
              <a:rPr b="0" lang="en-US" sz="3200" spc="-1" strike="noStrike">
                <a:solidFill>
                  <a:srgbClr val="000000"/>
                </a:solidFill>
                <a:latin typeface="Corbel"/>
              </a:rPr>
              <a:t>umumnya. </a:t>
            </a:r>
            <a:endParaRPr b="0" lang="en-US" sz="3200" spc="-1" strike="noStrike">
              <a:latin typeface="Arial"/>
            </a:endParaRPr>
          </a:p>
          <a:p>
            <a:pPr marL="343080" indent="-342720">
              <a:lnSpc>
                <a:spcPct val="100000"/>
              </a:lnSpc>
              <a:buClr>
                <a:srgbClr val="000000"/>
              </a:buClr>
              <a:buFont typeface="Wingdings" charset="2"/>
              <a:buChar char=""/>
            </a:pPr>
            <a:r>
              <a:rPr b="1" lang="en-US" sz="3200" spc="-1" strike="noStrike">
                <a:solidFill>
                  <a:srgbClr val="000000"/>
                </a:solidFill>
                <a:latin typeface="Corbel"/>
              </a:rPr>
              <a:t>Jumlah</a:t>
            </a:r>
            <a:r>
              <a:rPr b="0" lang="en-US" sz="3200" spc="-1" strike="noStrike">
                <a:solidFill>
                  <a:srgbClr val="000000"/>
                </a:solidFill>
                <a:latin typeface="Corbel"/>
              </a:rPr>
              <a:t> </a:t>
            </a:r>
            <a:r>
              <a:rPr b="1" lang="en-US" sz="3200" spc="-1" strike="noStrike">
                <a:solidFill>
                  <a:srgbClr val="000000"/>
                </a:solidFill>
                <a:latin typeface="Corbel"/>
              </a:rPr>
              <a:t>partisi</a:t>
            </a:r>
            <a:r>
              <a:rPr b="0" lang="en-US" sz="3200" spc="-1" strike="noStrike">
                <a:solidFill>
                  <a:srgbClr val="000000"/>
                </a:solidFill>
                <a:latin typeface="Corbel"/>
              </a:rPr>
              <a:t> primary untuk system yang dapat dibuat </a:t>
            </a:r>
            <a:r>
              <a:rPr b="1" lang="en-US" sz="3200" spc="-1" strike="noStrike">
                <a:solidFill>
                  <a:srgbClr val="000000"/>
                </a:solidFill>
                <a:latin typeface="Corbel"/>
              </a:rPr>
              <a:t>maksimal 4 </a:t>
            </a:r>
            <a:r>
              <a:rPr b="0" lang="en-US" sz="3200" spc="-1" strike="noStrike">
                <a:solidFill>
                  <a:srgbClr val="000000"/>
                </a:solidFill>
                <a:latin typeface="Corbel"/>
              </a:rPr>
              <a:t>partisi, berbeda dengan sistem </a:t>
            </a:r>
            <a:r>
              <a:rPr b="1" lang="en-US" sz="3200" spc="-1" strike="noStrike">
                <a:solidFill>
                  <a:srgbClr val="000000"/>
                </a:solidFill>
                <a:latin typeface="Corbel"/>
              </a:rPr>
              <a:t>DOS</a:t>
            </a:r>
            <a:r>
              <a:rPr b="0" lang="en-US" sz="3200" spc="-1" strike="noStrike">
                <a:solidFill>
                  <a:srgbClr val="000000"/>
                </a:solidFill>
                <a:latin typeface="Corbel"/>
              </a:rPr>
              <a:t> </a:t>
            </a:r>
            <a:r>
              <a:rPr b="1" lang="en-US" sz="3200" spc="-1" strike="noStrike">
                <a:solidFill>
                  <a:srgbClr val="000000"/>
                </a:solidFill>
                <a:latin typeface="Corbel"/>
              </a:rPr>
              <a:t>hanya</a:t>
            </a:r>
            <a:r>
              <a:rPr b="0" lang="en-US" sz="3200" spc="-1" strike="noStrike">
                <a:solidFill>
                  <a:srgbClr val="000000"/>
                </a:solidFill>
                <a:latin typeface="Corbel"/>
              </a:rPr>
              <a:t> mengizinkan </a:t>
            </a:r>
            <a:r>
              <a:rPr b="1" lang="en-US" sz="3200" spc="-1" strike="noStrike">
                <a:solidFill>
                  <a:srgbClr val="000000"/>
                </a:solidFill>
                <a:latin typeface="Corbel"/>
              </a:rPr>
              <a:t>satu</a:t>
            </a:r>
            <a:r>
              <a:rPr b="0" lang="en-US" sz="3200" spc="-1" strike="noStrike">
                <a:solidFill>
                  <a:srgbClr val="000000"/>
                </a:solidFill>
                <a:latin typeface="Corbel"/>
              </a:rPr>
              <a:t>. </a:t>
            </a:r>
            <a:endParaRPr b="0" lang="en-US" sz="3200" spc="-1" strike="noStrike">
              <a:latin typeface="Arial"/>
            </a:endParaRPr>
          </a:p>
          <a:p>
            <a:pPr marL="343080" indent="-342720">
              <a:lnSpc>
                <a:spcPct val="100000"/>
              </a:lnSpc>
              <a:buClr>
                <a:srgbClr val="000000"/>
              </a:buClr>
              <a:buFont typeface="Wingdings" charset="2"/>
              <a:buChar char=""/>
            </a:pPr>
            <a:r>
              <a:rPr b="0" lang="en-US" sz="3200" spc="-1" strike="noStrike">
                <a:solidFill>
                  <a:srgbClr val="000000"/>
                </a:solidFill>
                <a:latin typeface="Corbel"/>
              </a:rPr>
              <a:t>Jenis partisi ini menempati nomor partisi 1, 2, 3 dan 4. </a:t>
            </a:r>
            <a:endParaRPr b="0" lang="en-US" sz="3200" spc="-1" strike="noStrike">
              <a:latin typeface="Arial"/>
            </a:endParaRPr>
          </a:p>
          <a:p>
            <a:pPr marL="360360">
              <a:lnSpc>
                <a:spcPct val="100000"/>
              </a:lnSpc>
            </a:pPr>
            <a:r>
              <a:rPr b="0" lang="en-US" sz="3200" spc="-1" strike="noStrike">
                <a:solidFill>
                  <a:srgbClr val="000000"/>
                </a:solidFill>
                <a:latin typeface="Corbel"/>
              </a:rPr>
              <a:t>Misalnya harddisk sda bisa dibuat sda1, sda2, sda3 dan sda4.</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1143000" y="609480"/>
            <a:ext cx="9949680" cy="923400"/>
          </a:xfrm>
          <a:prstGeom prst="rect">
            <a:avLst/>
          </a:prstGeom>
          <a:noFill/>
          <a:ln>
            <a:noFill/>
          </a:ln>
        </p:spPr>
        <p:txBody>
          <a:bodyPr anchor="ctr">
            <a:noAutofit/>
          </a:bodyPr>
          <a:p>
            <a:pPr algn="ctr">
              <a:lnSpc>
                <a:spcPct val="90000"/>
              </a:lnSpc>
            </a:pPr>
            <a:r>
              <a:rPr b="1" lang="en-US" sz="6000" spc="-1" strike="noStrike">
                <a:solidFill>
                  <a:srgbClr val="c00000"/>
                </a:solidFill>
                <a:latin typeface="Brush Script Std"/>
              </a:rPr>
              <a:t>Tiga Jenis Partisi </a:t>
            </a:r>
            <a:endParaRPr b="0" lang="en-US" sz="6000" spc="-1" strike="noStrike">
              <a:solidFill>
                <a:srgbClr val="000000"/>
              </a:solidFill>
              <a:latin typeface="Corbel"/>
            </a:endParaRPr>
          </a:p>
        </p:txBody>
      </p:sp>
      <p:sp>
        <p:nvSpPr>
          <p:cNvPr id="107" name="CustomShape 2"/>
          <p:cNvSpPr/>
          <p:nvPr/>
        </p:nvSpPr>
        <p:spPr>
          <a:xfrm>
            <a:off x="993960" y="1579320"/>
            <a:ext cx="10247760" cy="4539600"/>
          </a:xfrm>
          <a:prstGeom prst="rect">
            <a:avLst/>
          </a:prstGeom>
          <a:noFill/>
          <a:ln>
            <a:noFill/>
          </a:ln>
        </p:spPr>
        <p:style>
          <a:lnRef idx="0"/>
          <a:fillRef idx="0"/>
          <a:effectRef idx="0"/>
          <a:fontRef idx="minor"/>
        </p:style>
        <p:txBody>
          <a:bodyPr lIns="90000" rIns="90000" tIns="45000" bIns="45000">
            <a:spAutoFit/>
          </a:bodyPr>
          <a:p>
            <a:pPr marL="343080" indent="-342720">
              <a:lnSpc>
                <a:spcPct val="100000"/>
              </a:lnSpc>
              <a:buClr>
                <a:srgbClr val="002060"/>
              </a:buClr>
              <a:buFont typeface="Wingdings" charset="2"/>
              <a:buChar char=""/>
            </a:pPr>
            <a:r>
              <a:rPr b="1" lang="en-US" sz="4000" spc="-1" strike="noStrike">
                <a:solidFill>
                  <a:srgbClr val="002060"/>
                </a:solidFill>
                <a:latin typeface="Brush Script Std"/>
              </a:rPr>
              <a:t>Partisi Extended :</a:t>
            </a:r>
            <a:r>
              <a:rPr b="1" lang="en-US" sz="3600" spc="-1" strike="noStrike">
                <a:solidFill>
                  <a:srgbClr val="000000"/>
                </a:solidFill>
                <a:latin typeface="Corbel"/>
              </a:rPr>
              <a:t> </a:t>
            </a:r>
            <a:endParaRPr b="0" lang="en-US" sz="3600" spc="-1" strike="noStrike">
              <a:latin typeface="Arial"/>
            </a:endParaRPr>
          </a:p>
          <a:p>
            <a:pPr marL="343080" indent="-342720">
              <a:lnSpc>
                <a:spcPct val="100000"/>
              </a:lnSpc>
              <a:buClr>
                <a:srgbClr val="000000"/>
              </a:buClr>
              <a:buFont typeface="Wingdings" charset="2"/>
              <a:buChar char=""/>
            </a:pPr>
            <a:r>
              <a:rPr b="0" lang="en-US" sz="3600" spc="-1" strike="noStrike">
                <a:solidFill>
                  <a:srgbClr val="000000"/>
                </a:solidFill>
                <a:latin typeface="Corbel"/>
              </a:rPr>
              <a:t>Partisi ini berfungsi</a:t>
            </a:r>
            <a:r>
              <a:rPr b="1" lang="en-US" sz="3600" spc="-1" strike="noStrike">
                <a:solidFill>
                  <a:srgbClr val="000000"/>
                </a:solidFill>
                <a:latin typeface="Corbel"/>
              </a:rPr>
              <a:t> mengatasi keterbatasan</a:t>
            </a:r>
            <a:r>
              <a:rPr b="0" lang="en-US" sz="3600" spc="-1" strike="noStrike">
                <a:solidFill>
                  <a:srgbClr val="000000"/>
                </a:solidFill>
                <a:latin typeface="Corbel"/>
              </a:rPr>
              <a:t> pembagian </a:t>
            </a:r>
            <a:r>
              <a:rPr b="1" lang="en-US" sz="3600" spc="-1" strike="noStrike">
                <a:solidFill>
                  <a:srgbClr val="000000"/>
                </a:solidFill>
                <a:latin typeface="Corbel"/>
              </a:rPr>
              <a:t>partisi</a:t>
            </a:r>
            <a:r>
              <a:rPr b="0" lang="en-US" sz="3600" spc="-1" strike="noStrike">
                <a:solidFill>
                  <a:srgbClr val="000000"/>
                </a:solidFill>
                <a:latin typeface="Corbel"/>
              </a:rPr>
              <a:t>. </a:t>
            </a:r>
            <a:endParaRPr b="0" lang="en-US" sz="3600" spc="-1" strike="noStrike">
              <a:latin typeface="Arial"/>
            </a:endParaRPr>
          </a:p>
          <a:p>
            <a:pPr marL="343080" indent="-342720">
              <a:lnSpc>
                <a:spcPct val="100000"/>
              </a:lnSpc>
              <a:buClr>
                <a:srgbClr val="000000"/>
              </a:buClr>
              <a:buFont typeface="Wingdings" charset="2"/>
              <a:buChar char=""/>
            </a:pPr>
            <a:r>
              <a:rPr b="0" lang="en-US" sz="3600" spc="-1" strike="noStrike">
                <a:solidFill>
                  <a:srgbClr val="000000"/>
                </a:solidFill>
                <a:latin typeface="Corbel"/>
              </a:rPr>
              <a:t>Partisi Extended </a:t>
            </a:r>
            <a:r>
              <a:rPr b="1" lang="en-US" sz="3600" spc="-1" strike="noStrike">
                <a:solidFill>
                  <a:srgbClr val="000000"/>
                </a:solidFill>
                <a:latin typeface="Corbel"/>
              </a:rPr>
              <a:t>tidak menangani pengolahan data </a:t>
            </a:r>
            <a:r>
              <a:rPr b="0" lang="en-US" sz="3600" spc="-1" strike="noStrike">
                <a:solidFill>
                  <a:srgbClr val="000000"/>
                </a:solidFill>
                <a:latin typeface="Corbel"/>
              </a:rPr>
              <a:t>secara </a:t>
            </a:r>
            <a:r>
              <a:rPr b="1" lang="en-US" sz="3600" spc="-1" strike="noStrike">
                <a:solidFill>
                  <a:srgbClr val="000000"/>
                </a:solidFill>
                <a:latin typeface="Corbel"/>
              </a:rPr>
              <a:t>langsung</a:t>
            </a:r>
            <a:r>
              <a:rPr b="0" lang="en-US" sz="3600" spc="-1" strike="noStrike">
                <a:solidFill>
                  <a:srgbClr val="000000"/>
                </a:solidFill>
                <a:latin typeface="Corbel"/>
              </a:rPr>
              <a:t>. </a:t>
            </a:r>
            <a:endParaRPr b="0" lang="en-US" sz="3600" spc="-1" strike="noStrike">
              <a:latin typeface="Arial"/>
            </a:endParaRPr>
          </a:p>
          <a:p>
            <a:pPr marL="343080" indent="-342720">
              <a:lnSpc>
                <a:spcPct val="100000"/>
              </a:lnSpc>
              <a:buClr>
                <a:srgbClr val="000000"/>
              </a:buClr>
              <a:buFont typeface="Wingdings" charset="2"/>
              <a:buChar char=""/>
            </a:pPr>
            <a:r>
              <a:rPr b="0" lang="en-US" sz="3600" spc="-1" strike="noStrike">
                <a:solidFill>
                  <a:srgbClr val="000000"/>
                </a:solidFill>
                <a:latin typeface="Corbel"/>
              </a:rPr>
              <a:t>Untuk dapat menggunakannya, kita harus </a:t>
            </a:r>
            <a:r>
              <a:rPr b="1" lang="en-US" sz="3600" spc="-1" strike="noStrike">
                <a:solidFill>
                  <a:srgbClr val="000000"/>
                </a:solidFill>
                <a:latin typeface="Corbel"/>
              </a:rPr>
              <a:t>menciptakan</a:t>
            </a:r>
            <a:r>
              <a:rPr b="0" lang="en-US" sz="3600" spc="-1" strike="noStrike">
                <a:solidFill>
                  <a:srgbClr val="000000"/>
                </a:solidFill>
                <a:latin typeface="Corbel"/>
              </a:rPr>
              <a:t> </a:t>
            </a:r>
            <a:r>
              <a:rPr b="1" lang="en-US" sz="3600" spc="-1" strike="noStrike">
                <a:solidFill>
                  <a:srgbClr val="000000"/>
                </a:solidFill>
                <a:latin typeface="Corbel"/>
              </a:rPr>
              <a:t>Partisi Logical terlebih dahulu</a:t>
            </a:r>
            <a:r>
              <a:rPr b="0" lang="en-US" sz="3600" spc="-1" strike="noStrike">
                <a:solidFill>
                  <a:srgbClr val="000000"/>
                </a:solidFill>
                <a:latin typeface="Corbel"/>
              </a:rPr>
              <a:t>.</a:t>
            </a:r>
            <a:endParaRPr b="0" lang="en-US" sz="36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TM03457444[[fn=Basis]]</Template>
  <TotalTime>4298</TotalTime>
  <Application>LibreOffice/6.1.5.2$Linux_X86_64 LibreOffice_project/10$Build-2</Application>
  <Words>2726</Words>
  <Paragraphs>547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2015-09-10T10:58:24Z</dcterms:created>
  <dc:creator>user</dc:creator>
  <dc:description/>
  <dc:language>en-US</dc:language>
  <cp:lastModifiedBy/>
  <dcterms:modified xsi:type="dcterms:W3CDTF">2020-04-01T17:24:18Z</dcterms:modified>
  <cp:revision>141</cp:revision>
  <dc:subject/>
  <dc:title>Hak Akses di Linux</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4</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70</vt:i4>
  </property>
</Properties>
</file>